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80" r:id="rId2"/>
    <p:sldId id="282" r:id="rId3"/>
    <p:sldId id="281" r:id="rId4"/>
    <p:sldId id="279" r:id="rId5"/>
    <p:sldId id="278" r:id="rId6"/>
    <p:sldId id="277" r:id="rId7"/>
    <p:sldId id="276" r:id="rId8"/>
    <p:sldId id="275" r:id="rId9"/>
    <p:sldId id="274" r:id="rId10"/>
    <p:sldId id="273" r:id="rId11"/>
    <p:sldId id="272" r:id="rId12"/>
    <p:sldId id="271" r:id="rId13"/>
    <p:sldId id="270" r:id="rId14"/>
    <p:sldId id="269" r:id="rId15"/>
    <p:sldId id="268" r:id="rId16"/>
    <p:sldId id="267" r:id="rId17"/>
    <p:sldId id="266" r:id="rId18"/>
    <p:sldId id="265" r:id="rId19"/>
    <p:sldId id="262" r:id="rId20"/>
    <p:sldId id="260" r:id="rId21"/>
    <p:sldId id="259" r:id="rId22"/>
    <p:sldId id="258" r:id="rId23"/>
  </p:sldIdLst>
  <p:sldSz cx="10058400" cy="15544800"/>
  <p:notesSz cx="9296400" cy="14782800"/>
  <p:embeddedFontLst>
    <p:embeddedFont>
      <p:font typeface="Sloop Script Pro" panose="020B0604020202020204" charset="0"/>
      <p:regular r:id="rId26"/>
    </p:embeddedFont>
    <p:embeddedFont>
      <p:font typeface="Times New Roman Condensed" panose="020B0604020202020204" charset="0"/>
      <p:regular r:id="rId27"/>
    </p:embeddedFont>
    <p:embeddedFont>
      <p:font typeface="Times New Roman Condensed Bold" panose="020B0604020202020204" charset="0"/>
      <p:regular r:id="rId28"/>
    </p:embeddedFont>
    <p:embeddedFont>
      <p:font typeface="TT Chocolates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D"/>
    <a:srgbClr val="000000"/>
    <a:srgbClr val="F0F0F0"/>
    <a:srgbClr val="1F45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94471" autoAdjust="0"/>
  </p:normalViewPr>
  <p:slideViewPr>
    <p:cSldViewPr>
      <p:cViewPr>
        <p:scale>
          <a:sx n="95" d="100"/>
          <a:sy n="95" d="100"/>
        </p:scale>
        <p:origin x="1542" y="-4218"/>
      </p:cViewPr>
      <p:guideLst>
        <p:guide orient="horz" pos="2160"/>
        <p:guide pos="186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0" d="100"/>
          <a:sy n="50" d="100"/>
        </p:scale>
        <p:origin x="173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417765-7536-0EAC-4BF5-37A632C30EA9}"/>
              </a:ext>
            </a:extLst>
          </p:cNvPr>
          <p:cNvSpPr>
            <a:spLocks noGrp="1"/>
          </p:cNvSpPr>
          <p:nvPr>
            <p:ph type="hdr" sz="quarter"/>
          </p:nvPr>
        </p:nvSpPr>
        <p:spPr>
          <a:xfrm>
            <a:off x="0" y="0"/>
            <a:ext cx="4029075" cy="7413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FCD22E-E5A7-E790-EC6D-6EF93A42734E}"/>
              </a:ext>
            </a:extLst>
          </p:cNvPr>
          <p:cNvSpPr>
            <a:spLocks noGrp="1"/>
          </p:cNvSpPr>
          <p:nvPr>
            <p:ph type="dt" sz="quarter" idx="1"/>
          </p:nvPr>
        </p:nvSpPr>
        <p:spPr>
          <a:xfrm>
            <a:off x="5265738" y="0"/>
            <a:ext cx="4029075" cy="741363"/>
          </a:xfrm>
          <a:prstGeom prst="rect">
            <a:avLst/>
          </a:prstGeom>
        </p:spPr>
        <p:txBody>
          <a:bodyPr vert="horz" lIns="91440" tIns="45720" rIns="91440" bIns="45720" rtlCol="0"/>
          <a:lstStyle>
            <a:lvl1pPr algn="r">
              <a:defRPr sz="1200"/>
            </a:lvl1pPr>
          </a:lstStyle>
          <a:p>
            <a:fld id="{264E4F58-A792-4A25-92BA-2375A8AF8D97}" type="datetimeFigureOut">
              <a:rPr lang="en-US" smtClean="0"/>
              <a:t>10/7/2025</a:t>
            </a:fld>
            <a:endParaRPr lang="en-US"/>
          </a:p>
        </p:txBody>
      </p:sp>
      <p:sp>
        <p:nvSpPr>
          <p:cNvPr id="4" name="Footer Placeholder 3">
            <a:extLst>
              <a:ext uri="{FF2B5EF4-FFF2-40B4-BE49-F238E27FC236}">
                <a16:creationId xmlns:a16="http://schemas.microsoft.com/office/drawing/2014/main" id="{F6004CCE-88DF-9FAA-BABB-A50AB04480F2}"/>
              </a:ext>
            </a:extLst>
          </p:cNvPr>
          <p:cNvSpPr>
            <a:spLocks noGrp="1"/>
          </p:cNvSpPr>
          <p:nvPr>
            <p:ph type="ftr" sz="quarter" idx="2"/>
          </p:nvPr>
        </p:nvSpPr>
        <p:spPr>
          <a:xfrm>
            <a:off x="0" y="14041438"/>
            <a:ext cx="4029075" cy="7413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B91985-B54D-BF7E-8263-AD9A58F8B06F}"/>
              </a:ext>
            </a:extLst>
          </p:cNvPr>
          <p:cNvSpPr>
            <a:spLocks noGrp="1"/>
          </p:cNvSpPr>
          <p:nvPr>
            <p:ph type="sldNum" sz="quarter" idx="3"/>
          </p:nvPr>
        </p:nvSpPr>
        <p:spPr>
          <a:xfrm>
            <a:off x="5265738" y="14041438"/>
            <a:ext cx="4029075" cy="741362"/>
          </a:xfrm>
          <a:prstGeom prst="rect">
            <a:avLst/>
          </a:prstGeom>
        </p:spPr>
        <p:txBody>
          <a:bodyPr vert="horz" lIns="91440" tIns="45720" rIns="91440" bIns="45720" rtlCol="0" anchor="b"/>
          <a:lstStyle>
            <a:lvl1pPr algn="r">
              <a:defRPr sz="1200"/>
            </a:lvl1pPr>
          </a:lstStyle>
          <a:p>
            <a:fld id="{0AAC674B-280B-43D1-858E-9315011B5890}" type="slidenum">
              <a:rPr lang="en-US" smtClean="0"/>
              <a:t>‹#›</a:t>
            </a:fld>
            <a:endParaRPr lang="en-US"/>
          </a:p>
        </p:txBody>
      </p:sp>
    </p:spTree>
    <p:extLst>
      <p:ext uri="{BB962C8B-B14F-4D97-AF65-F5344CB8AC3E}">
        <p14:creationId xmlns:p14="http://schemas.microsoft.com/office/powerpoint/2010/main" val="346740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741363"/>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idx="1"/>
          </p:nvPr>
        </p:nvSpPr>
        <p:spPr>
          <a:xfrm>
            <a:off x="5265740" y="0"/>
            <a:ext cx="4029075" cy="741363"/>
          </a:xfrm>
          <a:prstGeom prst="rect">
            <a:avLst/>
          </a:prstGeom>
        </p:spPr>
        <p:txBody>
          <a:bodyPr vert="horz" lIns="91436" tIns="45718" rIns="91436" bIns="45718" rtlCol="0"/>
          <a:lstStyle>
            <a:lvl1pPr algn="r">
              <a:defRPr sz="1200"/>
            </a:lvl1pPr>
          </a:lstStyle>
          <a:p>
            <a:fld id="{317D758F-6380-4EBC-A7A5-E020533E86A8}" type="datetimeFigureOut">
              <a:rPr lang="en-US" smtClean="0"/>
              <a:t>10/7/2025</a:t>
            </a:fld>
            <a:endParaRPr lang="en-US"/>
          </a:p>
        </p:txBody>
      </p:sp>
      <p:sp>
        <p:nvSpPr>
          <p:cNvPr id="4" name="Slide Image Placeholder 3"/>
          <p:cNvSpPr>
            <a:spLocks noGrp="1" noRot="1" noChangeAspect="1"/>
          </p:cNvSpPr>
          <p:nvPr>
            <p:ph type="sldImg" idx="2"/>
          </p:nvPr>
        </p:nvSpPr>
        <p:spPr>
          <a:xfrm>
            <a:off x="3033713" y="1847850"/>
            <a:ext cx="3228975" cy="4991100"/>
          </a:xfrm>
          <a:prstGeom prst="rect">
            <a:avLst/>
          </a:prstGeom>
          <a:noFill/>
          <a:ln w="12700">
            <a:solidFill>
              <a:prstClr val="black"/>
            </a:solidFill>
          </a:ln>
        </p:spPr>
        <p:txBody>
          <a:bodyPr vert="horz" lIns="91436" tIns="45718" rIns="91436" bIns="45718" rtlCol="0" anchor="ctr"/>
          <a:lstStyle/>
          <a:p>
            <a:endParaRPr lang="en-US"/>
          </a:p>
        </p:txBody>
      </p:sp>
      <p:sp>
        <p:nvSpPr>
          <p:cNvPr id="5" name="Notes Placeholder 4"/>
          <p:cNvSpPr>
            <a:spLocks noGrp="1"/>
          </p:cNvSpPr>
          <p:nvPr>
            <p:ph type="body" sz="quarter" idx="3"/>
          </p:nvPr>
        </p:nvSpPr>
        <p:spPr>
          <a:xfrm>
            <a:off x="930275" y="7113588"/>
            <a:ext cx="7435850" cy="5821363"/>
          </a:xfrm>
          <a:prstGeom prst="rect">
            <a:avLst/>
          </a:prstGeom>
        </p:spPr>
        <p:txBody>
          <a:bodyPr vert="horz" lIns="91436" tIns="45718" rIns="91436"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14041440"/>
            <a:ext cx="4029075" cy="741361"/>
          </a:xfrm>
          <a:prstGeom prst="rect">
            <a:avLst/>
          </a:prstGeom>
        </p:spPr>
        <p:txBody>
          <a:bodyPr vert="horz" lIns="91436" tIns="45718" rIns="91436"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5265740" y="14041440"/>
            <a:ext cx="4029075" cy="741361"/>
          </a:xfrm>
          <a:prstGeom prst="rect">
            <a:avLst/>
          </a:prstGeom>
        </p:spPr>
        <p:txBody>
          <a:bodyPr vert="horz" lIns="91436" tIns="45718" rIns="91436" bIns="45718" rtlCol="0" anchor="b"/>
          <a:lstStyle>
            <a:lvl1pPr algn="r">
              <a:defRPr sz="1200"/>
            </a:lvl1pPr>
          </a:lstStyle>
          <a:p>
            <a:fld id="{39B08C39-AD18-40E5-8B24-B70318B30BCA}" type="slidenum">
              <a:rPr lang="en-US" smtClean="0"/>
              <a:t>‹#›</a:t>
            </a:fld>
            <a:endParaRPr lang="en-US"/>
          </a:p>
        </p:txBody>
      </p:sp>
    </p:spTree>
    <p:extLst>
      <p:ext uri="{BB962C8B-B14F-4D97-AF65-F5344CB8AC3E}">
        <p14:creationId xmlns:p14="http://schemas.microsoft.com/office/powerpoint/2010/main" val="216225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3753" y="2130426"/>
            <a:ext cx="5029200" cy="1470025"/>
          </a:xfrm>
        </p:spPr>
        <p:txBody>
          <a:bodyPr/>
          <a:lstStyle/>
          <a:p>
            <a:r>
              <a:rPr lang="en-US"/>
              <a:t>Click to edit Master title style</a:t>
            </a:r>
          </a:p>
        </p:txBody>
      </p:sp>
      <p:sp>
        <p:nvSpPr>
          <p:cNvPr id="3" name="Subtitle 2"/>
          <p:cNvSpPr>
            <a:spLocks noGrp="1"/>
          </p:cNvSpPr>
          <p:nvPr>
            <p:ph type="subTitle" idx="1"/>
          </p:nvPr>
        </p:nvSpPr>
        <p:spPr>
          <a:xfrm>
            <a:off x="887506" y="3886200"/>
            <a:ext cx="414169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89612" y="274639"/>
            <a:ext cx="133125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5835" y="274639"/>
            <a:ext cx="389516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379" y="4406901"/>
            <a:ext cx="5029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67379" y="2906714"/>
            <a:ext cx="5029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5835" y="1600201"/>
            <a:ext cx="26132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07659" y="1600201"/>
            <a:ext cx="26132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95835" y="1535113"/>
            <a:ext cx="26142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5835" y="2174875"/>
            <a:ext cx="26142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05605" y="1535113"/>
            <a:ext cx="26152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005605" y="2174875"/>
            <a:ext cx="26152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5836" y="273050"/>
            <a:ext cx="194655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313268" y="273051"/>
            <a:ext cx="330760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5836" y="1435101"/>
            <a:ext cx="194655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9716" y="4800600"/>
            <a:ext cx="3550024"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159716" y="612775"/>
            <a:ext cx="355002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59716" y="5367338"/>
            <a:ext cx="355002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5835" y="274638"/>
            <a:ext cx="532503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5835" y="1600201"/>
            <a:ext cx="532503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5835" y="6356351"/>
            <a:ext cx="138056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10/7/2025</a:t>
            </a:fld>
            <a:endParaRPr lang="en-US"/>
          </a:p>
        </p:txBody>
      </p:sp>
      <p:sp>
        <p:nvSpPr>
          <p:cNvPr id="5" name="Footer Placeholder 4"/>
          <p:cNvSpPr>
            <a:spLocks noGrp="1"/>
          </p:cNvSpPr>
          <p:nvPr>
            <p:ph type="ftr" sz="quarter" idx="3"/>
          </p:nvPr>
        </p:nvSpPr>
        <p:spPr>
          <a:xfrm>
            <a:off x="2021541" y="6356351"/>
            <a:ext cx="18736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40306" y="6356351"/>
            <a:ext cx="1380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ED"/>
        </a:solidFill>
        <a:effectLst/>
      </p:bgPr>
    </p:bg>
    <p:spTree>
      <p:nvGrpSpPr>
        <p:cNvPr id="1" name=""/>
        <p:cNvGrpSpPr/>
        <p:nvPr/>
      </p:nvGrpSpPr>
      <p:grpSpPr>
        <a:xfrm>
          <a:off x="0" y="0"/>
          <a:ext cx="0" cy="0"/>
          <a:chOff x="0" y="0"/>
          <a:chExt cx="0" cy="0"/>
        </a:xfrm>
      </p:grpSpPr>
      <p:sp>
        <p:nvSpPr>
          <p:cNvPr id="2" name="TextBox 2"/>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p:cNvGrpSpPr/>
          <p:nvPr/>
        </p:nvGrpSpPr>
        <p:grpSpPr>
          <a:xfrm>
            <a:off x="199406" y="2410119"/>
            <a:ext cx="2486832" cy="6591892"/>
            <a:chOff x="0" y="0"/>
            <a:chExt cx="31823267" cy="95299281"/>
          </a:xfrm>
        </p:grpSpPr>
        <p:sp>
          <p:nvSpPr>
            <p:cNvPr id="6" name="Freeform 6"/>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rgbClr val="FFFDED"/>
            </a:solidFill>
          </p:spPr>
          <p:txBody>
            <a:bodyPr/>
            <a:lstStyle/>
            <a:p>
              <a:endParaRPr lang="en-US" dirty="0"/>
            </a:p>
          </p:txBody>
        </p:sp>
        <p:sp>
          <p:nvSpPr>
            <p:cNvPr id="7" name="Freeform 7"/>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p:cNvSpPr/>
          <p:nvPr/>
        </p:nvSpPr>
        <p:spPr>
          <a:xfrm>
            <a:off x="2503962" y="15034108"/>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dirty="0">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p:cNvSpPr txBox="1"/>
          <p:nvPr/>
        </p:nvSpPr>
        <p:spPr>
          <a:xfrm>
            <a:off x="200258" y="1592381"/>
            <a:ext cx="3212291" cy="833562"/>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Anthony Barker – Executive Chef</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p:cNvSpPr txBox="1"/>
          <p:nvPr/>
        </p:nvSpPr>
        <p:spPr>
          <a:xfrm>
            <a:off x="3925849" y="1200086"/>
            <a:ext cx="6361151"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Bean Soup</a:t>
            </a:r>
          </a:p>
          <a:p>
            <a:pPr>
              <a:lnSpc>
                <a:spcPts val="1368"/>
              </a:lnSpc>
            </a:pPr>
            <a:r>
              <a:rPr lang="en-US" sz="1330" b="1" spc="-47" dirty="0">
                <a:solidFill>
                  <a:srgbClr val="000000"/>
                </a:solidFill>
                <a:latin typeface="TT Chocolates Bold"/>
                <a:ea typeface="TT Chocolates Bold"/>
                <a:cs typeface="TT Chocolates Bold"/>
                <a:sym typeface="TT Chocolates Bold"/>
              </a:rPr>
              <a:t>CHOICE OF BAKED QUICHE –  Choice of Maryland Blue Crab &amp; Asparagus OR </a:t>
            </a:r>
          </a:p>
          <a:p>
            <a:pPr>
              <a:lnSpc>
                <a:spcPts val="1368"/>
              </a:lnSpc>
            </a:pPr>
            <a:r>
              <a:rPr lang="en-US" sz="1330" b="1" spc="-47" dirty="0">
                <a:solidFill>
                  <a:srgbClr val="000000"/>
                </a:solidFill>
                <a:latin typeface="TT Chocolates Bold"/>
                <a:ea typeface="TT Chocolates Bold"/>
                <a:cs typeface="TT Chocolates Bold"/>
                <a:sym typeface="TT Chocolates Bold"/>
              </a:rPr>
              <a:t>Artichoke, Roasted Pepper &amp;  Gruyere Cheese, Garden Salad, Seedless Grapes</a:t>
            </a:r>
          </a:p>
        </p:txBody>
      </p:sp>
      <p:sp>
        <p:nvSpPr>
          <p:cNvPr id="19" name="TextBox 19"/>
          <p:cNvSpPr txBox="1"/>
          <p:nvPr/>
        </p:nvSpPr>
        <p:spPr>
          <a:xfrm>
            <a:off x="3916983" y="1891743"/>
            <a:ext cx="5787859"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HERB ROASTED CHICKEN QUARTER WITH HERBED STUFFING</a:t>
            </a:r>
          </a:p>
          <a:p>
            <a:pPr>
              <a:lnSpc>
                <a:spcPts val="1368"/>
              </a:lnSpc>
            </a:pPr>
            <a:r>
              <a:rPr lang="en-US" sz="1330" b="1" spc="-47" dirty="0">
                <a:solidFill>
                  <a:srgbClr val="000000"/>
                </a:solidFill>
                <a:latin typeface="TT Chocolates Bold"/>
                <a:ea typeface="TT Chocolates Bold"/>
                <a:cs typeface="TT Chocolates Bold"/>
                <a:sym typeface="TT Chocolates Bold"/>
              </a:rPr>
              <a:t>LINGUINE WITH RED CLAM SAUCE</a:t>
            </a:r>
          </a:p>
          <a:p>
            <a:pPr>
              <a:lnSpc>
                <a:spcPts val="1368"/>
              </a:lnSpc>
            </a:pPr>
            <a:r>
              <a:rPr lang="en-US" sz="1330" b="1" spc="-47" dirty="0">
                <a:solidFill>
                  <a:srgbClr val="000000"/>
                </a:solidFill>
                <a:latin typeface="TT Chocolates Bold"/>
                <a:ea typeface="TT Chocolates Bold"/>
                <a:cs typeface="TT Chocolates Bold"/>
                <a:sym typeface="TT Chocolates Bold"/>
              </a:rPr>
              <a:t>Mashed Potatoes</a:t>
            </a:r>
          </a:p>
          <a:p>
            <a:pPr>
              <a:lnSpc>
                <a:spcPts val="1368"/>
              </a:lnSpc>
            </a:pPr>
            <a:r>
              <a:rPr lang="en-US" sz="1330" b="1" spc="-47" dirty="0">
                <a:solidFill>
                  <a:srgbClr val="000000"/>
                </a:solidFill>
                <a:latin typeface="TT Chocolates Bold"/>
                <a:ea typeface="TT Chocolates Bold"/>
                <a:cs typeface="TT Chocolates Bold"/>
                <a:sym typeface="TT Chocolates Bold"/>
              </a:rPr>
              <a:t>Buttered Corn</a:t>
            </a:r>
          </a:p>
          <a:p>
            <a:pPr>
              <a:lnSpc>
                <a:spcPts val="1368"/>
              </a:lnSpc>
            </a:pPr>
            <a:r>
              <a:rPr lang="en-US" sz="1330" b="1" spc="-47" dirty="0">
                <a:solidFill>
                  <a:srgbClr val="000000"/>
                </a:solidFill>
                <a:latin typeface="TT Chocolates Bold"/>
                <a:ea typeface="TT Chocolates Bold"/>
                <a:cs typeface="TT Chocolates Bold"/>
                <a:sym typeface="TT Chocolates Bold"/>
              </a:rPr>
              <a:t>Italian Vegetable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p:cNvSpPr txBox="1"/>
          <p:nvPr/>
        </p:nvSpPr>
        <p:spPr>
          <a:xfrm>
            <a:off x="273159" y="3497636"/>
            <a:ext cx="2265020" cy="3334887"/>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r>
              <a:rPr lang="en-US" sz="1100" b="1" spc="-46" dirty="0">
                <a:solidFill>
                  <a:srgbClr val="000000"/>
                </a:solidFill>
                <a:latin typeface="TT Chocolates Bold"/>
                <a:ea typeface="TT Chocolates Bold"/>
                <a:cs typeface="TT Chocolates Bold"/>
                <a:sym typeface="TT Chocolates Bold"/>
              </a:rPr>
              <a:t>VEGETABLE LO MEIN</a:t>
            </a:r>
          </a:p>
          <a:p>
            <a:pPr>
              <a:lnSpc>
                <a:spcPts val="1338"/>
              </a:lnSpc>
            </a:pPr>
            <a:endParaRPr lang="en-US" sz="8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p:cNvSpPr txBox="1"/>
          <p:nvPr/>
        </p:nvSpPr>
        <p:spPr>
          <a:xfrm>
            <a:off x="271939" y="6837530"/>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ONLY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p:cNvSpPr txBox="1"/>
          <p:nvPr/>
        </p:nvSpPr>
        <p:spPr>
          <a:xfrm>
            <a:off x="316709" y="9086544"/>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p:cNvSpPr txBox="1"/>
          <p:nvPr/>
        </p:nvSpPr>
        <p:spPr>
          <a:xfrm>
            <a:off x="316709" y="9405539"/>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p:cNvSpPr txBox="1"/>
          <p:nvPr/>
        </p:nvSpPr>
        <p:spPr>
          <a:xfrm>
            <a:off x="5135251" y="764012"/>
            <a:ext cx="3459242" cy="385234"/>
          </a:xfrm>
          <a:prstGeom prst="rect">
            <a:avLst/>
          </a:prstGeom>
        </p:spPr>
        <p:txBody>
          <a:bodyPr wrap="square"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October 18</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  October 20</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p:cNvSpPr txBox="1"/>
          <p:nvPr/>
        </p:nvSpPr>
        <p:spPr>
          <a:xfrm>
            <a:off x="506882" y="2574345"/>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p:cNvSpPr txBox="1"/>
          <p:nvPr/>
        </p:nvSpPr>
        <p:spPr>
          <a:xfrm>
            <a:off x="1043879" y="2431926"/>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p:cNvSpPr txBox="1"/>
          <p:nvPr/>
        </p:nvSpPr>
        <p:spPr>
          <a:xfrm>
            <a:off x="316709" y="10958193"/>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p:cNvSpPr txBox="1"/>
          <p:nvPr/>
        </p:nvSpPr>
        <p:spPr>
          <a:xfrm>
            <a:off x="271939" y="2638664"/>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18</a:t>
            </a:r>
          </a:p>
        </p:txBody>
      </p:sp>
      <p:sp>
        <p:nvSpPr>
          <p:cNvPr id="33" name="TextBox 33"/>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p:cNvSpPr txBox="1"/>
          <p:nvPr/>
        </p:nvSpPr>
        <p:spPr>
          <a:xfrm>
            <a:off x="3910223" y="3202126"/>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Wheat with Dried Cranberries</a:t>
            </a:r>
          </a:p>
          <a:p>
            <a:pPr>
              <a:lnSpc>
                <a:spcPts val="1368"/>
              </a:lnSpc>
            </a:pPr>
            <a:r>
              <a:rPr lang="en-US" sz="1330" b="1" spc="-47" dirty="0">
                <a:solidFill>
                  <a:srgbClr val="000000"/>
                </a:solidFill>
                <a:latin typeface="TT Chocolates Bold"/>
                <a:ea typeface="TT Chocolates Bold"/>
                <a:cs typeface="TT Chocolates Bold"/>
                <a:sym typeface="TT Chocolates Bold"/>
              </a:rPr>
              <a:t>SUNDAY MORNING DINER BREAKFAST –  Cage Free Scrambled Eggs, Sausage Links, Home Fried Potatoes, Toasted English Muffin, Cantaloupe, Raspberry Crumb Cake</a:t>
            </a:r>
          </a:p>
        </p:txBody>
      </p:sp>
      <p:sp>
        <p:nvSpPr>
          <p:cNvPr id="36" name="TextBox 36"/>
          <p:cNvSpPr txBox="1"/>
          <p:nvPr/>
        </p:nvSpPr>
        <p:spPr>
          <a:xfrm>
            <a:off x="3910223" y="3909159"/>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LOCAL FLOUNDER FILET</a:t>
            </a:r>
          </a:p>
          <a:p>
            <a:pPr>
              <a:lnSpc>
                <a:spcPts val="1368"/>
              </a:lnSpc>
            </a:pPr>
            <a:r>
              <a:rPr lang="en-US" sz="1330" b="1" spc="-47" dirty="0">
                <a:solidFill>
                  <a:srgbClr val="000000"/>
                </a:solidFill>
                <a:latin typeface="TT Chocolates Bold"/>
                <a:ea typeface="TT Chocolates Bold"/>
                <a:cs typeface="TT Chocolates Bold"/>
                <a:sym typeface="TT Chocolates Bold"/>
              </a:rPr>
              <a:t>SLICED TENDERLOIN OF BEEF, MUSHROOM COGNAC AU JUS</a:t>
            </a:r>
          </a:p>
          <a:p>
            <a:pPr>
              <a:lnSpc>
                <a:spcPts val="1368"/>
              </a:lnSpc>
            </a:pPr>
            <a:r>
              <a:rPr lang="en-US" sz="1330" b="1" spc="-47" dirty="0">
                <a:solidFill>
                  <a:srgbClr val="000000"/>
                </a:solidFill>
                <a:latin typeface="TT Chocolates Bold"/>
                <a:ea typeface="TT Chocolates Bold"/>
                <a:cs typeface="TT Chocolates Bold"/>
                <a:sym typeface="TT Chocolates Bold"/>
              </a:rPr>
              <a:t>Baked Potato with Sour Cream</a:t>
            </a:r>
          </a:p>
          <a:p>
            <a:pPr>
              <a:lnSpc>
                <a:spcPts val="1368"/>
              </a:lnSpc>
            </a:pPr>
            <a:r>
              <a:rPr lang="en-US" sz="1330" b="1" spc="-47" dirty="0">
                <a:solidFill>
                  <a:srgbClr val="000000"/>
                </a:solidFill>
                <a:latin typeface="TT Chocolates Bold"/>
                <a:ea typeface="TT Chocolates Bold"/>
                <a:cs typeface="TT Chocolates Bold"/>
                <a:sym typeface="TT Chocolates Bold"/>
              </a:rPr>
              <a:t>Steamed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Hand Piped </a:t>
            </a:r>
            <a:r>
              <a:rPr lang="en-US" sz="1330" b="1" spc="-47" dirty="0" err="1">
                <a:solidFill>
                  <a:srgbClr val="000000"/>
                </a:solidFill>
                <a:latin typeface="TT Chocolates Bold"/>
                <a:ea typeface="TT Chocolates Bold"/>
                <a:cs typeface="TT Chocolates Bold"/>
                <a:sym typeface="TT Chocolates Bold"/>
              </a:rPr>
              <a:t>Cannolis</a:t>
            </a: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19</a:t>
            </a:r>
          </a:p>
        </p:txBody>
      </p:sp>
      <p:sp>
        <p:nvSpPr>
          <p:cNvPr id="38" name="TextBox 38"/>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p:cNvSpPr txBox="1"/>
          <p:nvPr/>
        </p:nvSpPr>
        <p:spPr>
          <a:xfrm>
            <a:off x="3916983" y="5221658"/>
            <a:ext cx="617024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Ditalini Soup</a:t>
            </a:r>
          </a:p>
          <a:p>
            <a:pPr>
              <a:lnSpc>
                <a:spcPts val="1368"/>
              </a:lnSpc>
            </a:pPr>
            <a:r>
              <a:rPr lang="en-US" sz="1330" b="1" spc="-47" dirty="0">
                <a:solidFill>
                  <a:srgbClr val="000000"/>
                </a:solidFill>
                <a:latin typeface="TT Chocolates Bold"/>
                <a:ea typeface="TT Chocolates Bold"/>
                <a:cs typeface="TT Chocolates Bold"/>
                <a:sym typeface="TT Chocolates Bold"/>
              </a:rPr>
              <a:t>CALIFORNIA IMPOSSIBLE BURGER – Impossible Burger with Mashed Avocado, </a:t>
            </a:r>
          </a:p>
          <a:p>
            <a:pPr>
              <a:lnSpc>
                <a:spcPts val="1368"/>
              </a:lnSpc>
            </a:pPr>
            <a:r>
              <a:rPr lang="en-US" sz="1330" b="1" spc="-47" dirty="0">
                <a:solidFill>
                  <a:srgbClr val="000000"/>
                </a:solidFill>
                <a:latin typeface="TT Chocolates Bold"/>
                <a:ea typeface="TT Chocolates Bold"/>
                <a:cs typeface="TT Chocolates Bold"/>
                <a:sym typeface="TT Chocolates Bold"/>
              </a:rPr>
              <a:t>Jack Cheese, Lettuce, &amp; Tomato on Burger Roll, Seasoned Potato Wedges.   </a:t>
            </a:r>
            <a:r>
              <a:rPr lang="en-US" sz="1330" b="1" i="1" spc="-47" dirty="0">
                <a:solidFill>
                  <a:srgbClr val="000000"/>
                </a:solidFill>
                <a:latin typeface="TT Chocolates Bold"/>
                <a:ea typeface="TT Chocolates Bold"/>
                <a:cs typeface="TT Chocolates Bold"/>
                <a:sym typeface="TT Chocolates Bold"/>
              </a:rPr>
              <a:t>IMPOSSIBLE!</a:t>
            </a:r>
          </a:p>
        </p:txBody>
      </p:sp>
      <p:sp>
        <p:nvSpPr>
          <p:cNvPr id="41" name="TextBox 41"/>
          <p:cNvSpPr txBox="1"/>
          <p:nvPr/>
        </p:nvSpPr>
        <p:spPr>
          <a:xfrm>
            <a:off x="3925272" y="5915590"/>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CHEDDAR BRATWURST</a:t>
            </a:r>
          </a:p>
          <a:p>
            <a:pPr>
              <a:lnSpc>
                <a:spcPts val="1368"/>
              </a:lnSpc>
            </a:pPr>
            <a:r>
              <a:rPr lang="en-US" sz="1330" b="1" spc="-47" dirty="0">
                <a:solidFill>
                  <a:srgbClr val="000000"/>
                </a:solidFill>
                <a:latin typeface="TT Chocolates Bold"/>
                <a:ea typeface="TT Chocolates Bold"/>
                <a:cs typeface="TT Chocolates Bold"/>
                <a:sym typeface="TT Chocolates Bold"/>
              </a:rPr>
              <a:t>BREAST OF CHICKEN FRANCHESE</a:t>
            </a:r>
          </a:p>
          <a:p>
            <a:pPr>
              <a:lnSpc>
                <a:spcPts val="1368"/>
              </a:lnSpc>
            </a:pPr>
            <a:r>
              <a:rPr lang="en-US" sz="1330" b="1" spc="-47" dirty="0">
                <a:solidFill>
                  <a:srgbClr val="000000"/>
                </a:solidFill>
                <a:latin typeface="TT Chocolates Bold"/>
                <a:ea typeface="TT Chocolates Bold"/>
                <a:cs typeface="TT Chocolates Bold"/>
                <a:sym typeface="TT Chocolates Bold"/>
              </a:rPr>
              <a:t>Potato Pancakes</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Butter</a:t>
            </a:r>
          </a:p>
          <a:p>
            <a:pPr>
              <a:lnSpc>
                <a:spcPts val="1368"/>
              </a:lnSpc>
            </a:pPr>
            <a:r>
              <a:rPr lang="en-US" sz="1330" b="1" spc="-47" dirty="0">
                <a:solidFill>
                  <a:srgbClr val="000000"/>
                </a:solidFill>
                <a:latin typeface="TT Chocolates Bold"/>
                <a:ea typeface="TT Chocolates Bold"/>
                <a:cs typeface="TT Chocolates Bold"/>
                <a:sym typeface="TT Chocolates Bold"/>
              </a:rPr>
              <a:t>Cucumber Salad with Sour Cream</a:t>
            </a:r>
          </a:p>
          <a:p>
            <a:pPr>
              <a:lnSpc>
                <a:spcPts val="1368"/>
              </a:lnSpc>
            </a:pPr>
            <a:r>
              <a:rPr lang="en-US" sz="1330" b="1" spc="-47" dirty="0">
                <a:solidFill>
                  <a:srgbClr val="000000"/>
                </a:solidFill>
                <a:latin typeface="TT Chocolates Bold"/>
                <a:ea typeface="TT Chocolates Bold"/>
                <a:cs typeface="TT Chocolates Bold"/>
                <a:sym typeface="TT Chocolates Bold"/>
              </a:rPr>
              <a:t>Bavarian Pretzels</a:t>
            </a:r>
          </a:p>
        </p:txBody>
      </p:sp>
      <p:sp>
        <p:nvSpPr>
          <p:cNvPr id="42" name="TextBox 42"/>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20</a:t>
            </a:r>
          </a:p>
        </p:txBody>
      </p:sp>
      <p:sp>
        <p:nvSpPr>
          <p:cNvPr id="43" name="TextBox 43"/>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p:cNvSpPr txBox="1"/>
          <p:nvPr/>
        </p:nvSpPr>
        <p:spPr>
          <a:xfrm>
            <a:off x="3910223" y="7202905"/>
            <a:ext cx="6177009" cy="90396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Egg Drop Soup</a:t>
            </a:r>
          </a:p>
          <a:p>
            <a:pPr>
              <a:lnSpc>
                <a:spcPts val="1368"/>
              </a:lnSpc>
            </a:pPr>
            <a:r>
              <a:rPr lang="en-US" sz="1330" b="1" spc="-47" dirty="0">
                <a:solidFill>
                  <a:srgbClr val="000000"/>
                </a:solidFill>
                <a:latin typeface="TT Chocolates Bold"/>
                <a:ea typeface="TT Chocolates Bold"/>
                <a:cs typeface="TT Chocolates Bold"/>
                <a:sym typeface="TT Chocolates Bold"/>
              </a:rPr>
              <a:t>BAO BUN PLATTER – Choice of Shredded Pork or Chicken Bao Bun with Pickled Vegetables, Egg Roll, Stir Fried Baby Bok Choy</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6" name="TextBox 46"/>
          <p:cNvSpPr txBox="1"/>
          <p:nvPr/>
        </p:nvSpPr>
        <p:spPr>
          <a:xfrm>
            <a:off x="3916983" y="7902967"/>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RIGATONI WITH NONA’S BEEF, PORK AND VEAL BOLOGNESE SAUCE</a:t>
            </a:r>
          </a:p>
          <a:p>
            <a:pPr>
              <a:lnSpc>
                <a:spcPts val="1368"/>
              </a:lnSpc>
            </a:pPr>
            <a:r>
              <a:rPr lang="en-US" sz="1330" b="1" spc="-47" dirty="0">
                <a:solidFill>
                  <a:srgbClr val="000000"/>
                </a:solidFill>
                <a:latin typeface="TT Chocolates Bold"/>
                <a:ea typeface="TT Chocolates Bold"/>
                <a:cs typeface="TT Chocolates Bold"/>
                <a:sym typeface="TT Chocolates Bold"/>
              </a:rPr>
              <a:t>VEAL CUTLET MARSALA</a:t>
            </a:r>
          </a:p>
          <a:p>
            <a:pPr>
              <a:lnSpc>
                <a:spcPts val="1368"/>
              </a:lnSpc>
            </a:pPr>
            <a:r>
              <a:rPr lang="en-US" sz="1330" b="1" spc="-47" dirty="0">
                <a:solidFill>
                  <a:srgbClr val="000000"/>
                </a:solidFill>
                <a:latin typeface="TT Chocolates Bold"/>
                <a:ea typeface="TT Chocolates Bold"/>
                <a:cs typeface="TT Chocolates Bold"/>
                <a:sym typeface="TT Chocolates Bold"/>
              </a:rPr>
              <a:t>Braised Swiss Chard</a:t>
            </a:r>
          </a:p>
          <a:p>
            <a:pPr>
              <a:lnSpc>
                <a:spcPts val="1368"/>
              </a:lnSpc>
            </a:pPr>
            <a:r>
              <a:rPr lang="en-US" sz="1330" b="1" spc="-47" dirty="0">
                <a:solidFill>
                  <a:srgbClr val="000000"/>
                </a:solidFill>
                <a:latin typeface="TT Chocolates Bold"/>
                <a:ea typeface="TT Chocolates Bold"/>
                <a:cs typeface="TT Chocolates Bold"/>
                <a:sym typeface="TT Chocolates Bold"/>
              </a:rPr>
              <a:t>Pasta Marinara</a:t>
            </a:r>
          </a:p>
          <a:p>
            <a:pPr>
              <a:lnSpc>
                <a:spcPts val="1368"/>
              </a:lnSpc>
            </a:pPr>
            <a:r>
              <a:rPr lang="en-US" sz="1330" b="1" spc="-47" dirty="0">
                <a:solidFill>
                  <a:srgbClr val="000000"/>
                </a:solidFill>
                <a:latin typeface="TT Chocolates Bold"/>
                <a:ea typeface="TT Chocolates Bold"/>
                <a:cs typeface="TT Chocolates Bold"/>
                <a:sym typeface="TT Chocolates Bold"/>
              </a:rPr>
              <a:t>Cucumber Sour Cream &amp; Chive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21</a:t>
            </a:r>
          </a:p>
        </p:txBody>
      </p:sp>
      <p:sp>
        <p:nvSpPr>
          <p:cNvPr id="48" name="TextBox 48"/>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p:cNvSpPr txBox="1"/>
          <p:nvPr/>
        </p:nvSpPr>
        <p:spPr>
          <a:xfrm>
            <a:off x="3912882" y="9192180"/>
            <a:ext cx="6114026"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Tomato Soup</a:t>
            </a:r>
          </a:p>
          <a:p>
            <a:pPr>
              <a:lnSpc>
                <a:spcPts val="1368"/>
              </a:lnSpc>
            </a:pPr>
            <a:r>
              <a:rPr lang="en-US" sz="1330" b="1" spc="-47" dirty="0">
                <a:solidFill>
                  <a:srgbClr val="000000"/>
                </a:solidFill>
                <a:latin typeface="TT Chocolates Bold"/>
                <a:ea typeface="TT Chocolates Bold"/>
                <a:cs typeface="TT Chocolates Bold"/>
                <a:sym typeface="TT Chocolates Bold"/>
              </a:rPr>
              <a:t>FARMERS MARKET SALAD –  Grilled Chicken, Chopped Egg, Golden Beets, Tomato, Cucumber, &amp; Grilled Haloumi Cheese over Crisp Greens, Dinner Roll </a:t>
            </a:r>
          </a:p>
        </p:txBody>
      </p:sp>
      <p:sp>
        <p:nvSpPr>
          <p:cNvPr id="51" name="TextBox 51"/>
          <p:cNvSpPr txBox="1"/>
          <p:nvPr/>
        </p:nvSpPr>
        <p:spPr>
          <a:xfrm>
            <a:off x="3916983" y="9874906"/>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BRAISED LAMB STEW WITH IRISH SODA BREAD</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COD FILET</a:t>
            </a:r>
          </a:p>
          <a:p>
            <a:pPr>
              <a:lnSpc>
                <a:spcPts val="1368"/>
              </a:lnSpc>
            </a:pPr>
            <a:r>
              <a:rPr lang="en-US" sz="1330" b="1" spc="-47" dirty="0">
                <a:solidFill>
                  <a:srgbClr val="000000"/>
                </a:solidFill>
                <a:latin typeface="TT Chocolates Bold"/>
                <a:ea typeface="TT Chocolates Bold"/>
                <a:cs typeface="TT Chocolates Bold"/>
                <a:sym typeface="TT Chocolates Bold"/>
              </a:rPr>
              <a:t>Orange Glazed Harvard Beets</a:t>
            </a:r>
          </a:p>
          <a:p>
            <a:pPr>
              <a:lnSpc>
                <a:spcPts val="1368"/>
              </a:lnSpc>
            </a:pPr>
            <a:r>
              <a:rPr lang="en-US" sz="1330" b="1" spc="-47" dirty="0">
                <a:solidFill>
                  <a:srgbClr val="000000"/>
                </a:solidFill>
                <a:latin typeface="TT Chocolates Bold"/>
                <a:ea typeface="TT Chocolates Bold"/>
                <a:cs typeface="TT Chocolates Bold"/>
                <a:sym typeface="TT Chocolates Bold"/>
              </a:rPr>
              <a:t>Boiled Parslied Potatoes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Assorted Cubed Cheese</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22</a:t>
            </a:r>
          </a:p>
        </p:txBody>
      </p:sp>
      <p:sp>
        <p:nvSpPr>
          <p:cNvPr id="53" name="TextBox 53"/>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p:cNvSpPr txBox="1"/>
          <p:nvPr/>
        </p:nvSpPr>
        <p:spPr>
          <a:xfrm>
            <a:off x="3925272" y="11181070"/>
            <a:ext cx="6177009"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Pasta Fagioli </a:t>
            </a:r>
          </a:p>
          <a:p>
            <a:pPr>
              <a:lnSpc>
                <a:spcPts val="1368"/>
              </a:lnSpc>
            </a:pPr>
            <a:r>
              <a:rPr lang="en-US" sz="1330" b="1" spc="-47" dirty="0">
                <a:solidFill>
                  <a:srgbClr val="000000"/>
                </a:solidFill>
                <a:latin typeface="TT Chocolates Bold"/>
                <a:ea typeface="TT Chocolates Bold"/>
                <a:cs typeface="TT Chocolates Bold"/>
                <a:sym typeface="TT Chocolates Bold"/>
              </a:rPr>
              <a:t>SOUTHERN FRIED CHICKEN PLATE – Savory Fried Chicken, Stewed Red Beans over Rice, </a:t>
            </a:r>
          </a:p>
          <a:p>
            <a:pPr>
              <a:lnSpc>
                <a:spcPts val="1368"/>
              </a:lnSpc>
            </a:pPr>
            <a:r>
              <a:rPr lang="en-US" sz="1330" b="1" spc="-47" dirty="0">
                <a:solidFill>
                  <a:srgbClr val="000000"/>
                </a:solidFill>
                <a:latin typeface="TT Chocolates Bold"/>
                <a:ea typeface="TT Chocolates Bold"/>
                <a:cs typeface="TT Chocolates Bold"/>
                <a:sym typeface="TT Chocolates Bold"/>
              </a:rPr>
              <a:t>Stewed Okra, Corn Bread</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p:cNvSpPr txBox="1"/>
          <p:nvPr/>
        </p:nvSpPr>
        <p:spPr>
          <a:xfrm>
            <a:off x="3921264" y="11898185"/>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GRILLED BEEF LIVER WITH ONIONS</a:t>
            </a:r>
          </a:p>
          <a:p>
            <a:pPr>
              <a:lnSpc>
                <a:spcPts val="1368"/>
              </a:lnSpc>
            </a:pPr>
            <a:r>
              <a:rPr lang="en-US" sz="1330" b="1" spc="-47" dirty="0">
                <a:solidFill>
                  <a:srgbClr val="000000"/>
                </a:solidFill>
                <a:latin typeface="TT Chocolates Bold"/>
                <a:ea typeface="TT Chocolates Bold"/>
                <a:cs typeface="TT Chocolates Bold"/>
                <a:sym typeface="TT Chocolates Bold"/>
              </a:rPr>
              <a:t>ROAST PORK LOIN WITH APPLE STUFFING</a:t>
            </a:r>
          </a:p>
          <a:p>
            <a:pPr>
              <a:lnSpc>
                <a:spcPts val="1368"/>
              </a:lnSpc>
            </a:pPr>
            <a:r>
              <a:rPr lang="en-US" sz="1330" b="1" spc="-47" dirty="0">
                <a:solidFill>
                  <a:srgbClr val="000000"/>
                </a:solidFill>
                <a:latin typeface="TT Chocolates Bold"/>
                <a:ea typeface="TT Chocolates Bold"/>
                <a:cs typeface="TT Chocolates Bold"/>
                <a:sym typeface="TT Chocolates Bold"/>
              </a:rPr>
              <a:t>Potato Cheese Pierogies</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Tomato &amp; Cucumber</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23</a:t>
            </a:r>
          </a:p>
        </p:txBody>
      </p:sp>
      <p:sp>
        <p:nvSpPr>
          <p:cNvPr id="58" name="TextBox 58"/>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p:cNvSpPr txBox="1"/>
          <p:nvPr/>
        </p:nvSpPr>
        <p:spPr>
          <a:xfrm>
            <a:off x="3925272" y="13242341"/>
            <a:ext cx="5957873" cy="1258037"/>
          </a:xfrm>
          <a:prstGeom prst="rect">
            <a:avLst/>
          </a:prstGeom>
        </p:spPr>
        <p:txBody>
          <a:bodyPr wrap="square" lIns="0" tIns="0" rIns="0" bIns="0" rtlCol="0" anchor="t">
            <a:spAutoFit/>
          </a:bodyPr>
          <a:lstStyle/>
          <a:p>
            <a:pPr>
              <a:lnSpc>
                <a:spcPts val="1368"/>
              </a:lnSpc>
            </a:pPr>
            <a:r>
              <a:rPr lang="en-US" sz="1330" u="sng" spc="-47" dirty="0">
                <a:solidFill>
                  <a:srgbClr val="000000"/>
                </a:solidFill>
                <a:latin typeface="TT Chocolates Bold"/>
                <a:ea typeface="TT Chocolates Bold"/>
                <a:cs typeface="TT Chocolates Bold"/>
                <a:sym typeface="TT Chocolates Bold"/>
              </a:rPr>
              <a:t>LUNCH</a:t>
            </a:r>
          </a:p>
          <a:p>
            <a:pPr>
              <a:lnSpc>
                <a:spcPts val="1368"/>
              </a:lnSpc>
            </a:pPr>
            <a:r>
              <a:rPr lang="en-US" sz="1330" spc="-47" dirty="0">
                <a:solidFill>
                  <a:srgbClr val="000000"/>
                </a:solidFill>
                <a:latin typeface="TT Chocolates Bold"/>
                <a:ea typeface="TT Chocolates Bold"/>
                <a:cs typeface="TT Chocolates Bold"/>
                <a:sym typeface="TT Chocolates Bold"/>
              </a:rPr>
              <a:t>Minestrone Soup</a:t>
            </a:r>
          </a:p>
          <a:p>
            <a:pPr>
              <a:lnSpc>
                <a:spcPts val="1368"/>
              </a:lnSpc>
            </a:pPr>
            <a:r>
              <a:rPr lang="en-US" sz="1330" spc="-47" dirty="0">
                <a:solidFill>
                  <a:srgbClr val="000000"/>
                </a:solidFill>
                <a:latin typeface="TT Chocolates Bold"/>
                <a:ea typeface="TT Chocolates Bold"/>
                <a:cs typeface="TT Chocolates Bold"/>
                <a:sym typeface="TT Chocolates Bold"/>
              </a:rPr>
              <a:t>FLUSHING HOUSE PIZZERIA! -  Meatball with Peppers OR Plain Cheese Pizza</a:t>
            </a:r>
          </a:p>
          <a:p>
            <a:pPr>
              <a:lnSpc>
                <a:spcPts val="1368"/>
              </a:lnSpc>
            </a:pPr>
            <a:r>
              <a:rPr lang="en-US" sz="1330" spc="-47" dirty="0">
                <a:solidFill>
                  <a:srgbClr val="000000"/>
                </a:solidFill>
                <a:latin typeface="TT Chocolates Bold"/>
                <a:ea typeface="TT Chocolates Bold"/>
                <a:cs typeface="TT Chocolates Bold"/>
                <a:sym typeface="TT Chocolates Bold"/>
              </a:rPr>
              <a:t>Caesar Salad, Seedless Grapes</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p:cNvSpPr txBox="1"/>
          <p:nvPr/>
        </p:nvSpPr>
        <p:spPr>
          <a:xfrm>
            <a:off x="3925272" y="13964314"/>
            <a:ext cx="4754798" cy="179279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BARRAMUNDI FILET </a:t>
            </a:r>
          </a:p>
          <a:p>
            <a:pPr>
              <a:lnSpc>
                <a:spcPts val="1368"/>
              </a:lnSpc>
            </a:pPr>
            <a:r>
              <a:rPr lang="en-US" sz="1330" b="1" spc="-47" dirty="0">
                <a:solidFill>
                  <a:srgbClr val="000000"/>
                </a:solidFill>
                <a:latin typeface="TT Chocolates Bold"/>
                <a:ea typeface="TT Chocolates Bold"/>
                <a:cs typeface="TT Chocolates Bold"/>
                <a:sym typeface="TT Chocolates Bold"/>
              </a:rPr>
              <a:t>EGGPLANT LASAGNA (PASTA EGGPLANT) MARINARA</a:t>
            </a:r>
          </a:p>
          <a:p>
            <a:pPr>
              <a:lnSpc>
                <a:spcPts val="1368"/>
              </a:lnSpc>
            </a:pPr>
            <a:r>
              <a:rPr lang="en-US" sz="1330" b="1" spc="-47" dirty="0">
                <a:solidFill>
                  <a:srgbClr val="000000"/>
                </a:solidFill>
                <a:latin typeface="TT Chocolates Bold"/>
                <a:ea typeface="TT Chocolates Bold"/>
                <a:cs typeface="TT Chocolates Bold"/>
                <a:sym typeface="TT Chocolates Bold"/>
              </a:rPr>
              <a:t>Herbed Jasmine Rice</a:t>
            </a:r>
          </a:p>
          <a:p>
            <a:pPr>
              <a:lnSpc>
                <a:spcPts val="1368"/>
              </a:lnSpc>
            </a:pPr>
            <a:r>
              <a:rPr lang="en-US" sz="1330" b="1" spc="-47" dirty="0">
                <a:solidFill>
                  <a:srgbClr val="000000"/>
                </a:solidFill>
                <a:latin typeface="TT Chocolates Bold"/>
                <a:ea typeface="TT Chocolates Bold"/>
                <a:cs typeface="TT Chocolates Bold"/>
                <a:sym typeface="TT Chocolates Bold"/>
              </a:rPr>
              <a:t>Stewed  Plum Tomatoes</a:t>
            </a:r>
          </a:p>
          <a:p>
            <a:pPr>
              <a:lnSpc>
                <a:spcPts val="1368"/>
              </a:lnSpc>
            </a:pPr>
            <a:r>
              <a:rPr lang="en-US" sz="1330" b="1" spc="-47" dirty="0">
                <a:solidFill>
                  <a:srgbClr val="000000"/>
                </a:solidFill>
                <a:latin typeface="TT Chocolates Bold"/>
                <a:ea typeface="TT Chocolates Bold"/>
                <a:cs typeface="TT Chocolates Bold"/>
                <a:sym typeface="TT Chocolates Bold"/>
              </a:rPr>
              <a:t>Spinach Salad with Egg &amp; Red Onion</a:t>
            </a:r>
          </a:p>
          <a:p>
            <a:pPr>
              <a:lnSpc>
                <a:spcPts val="1368"/>
              </a:lnSpc>
            </a:pPr>
            <a:r>
              <a:rPr lang="en-US" sz="1330" b="1" spc="-47" dirty="0">
                <a:solidFill>
                  <a:srgbClr val="000000"/>
                </a:solidFill>
                <a:latin typeface="TT Chocolates Bold"/>
                <a:ea typeface="TT Chocolates Bold"/>
                <a:cs typeface="TT Chocolates Bold"/>
                <a:sym typeface="TT Chocolates Bold"/>
              </a:rPr>
              <a:t>Caramel Brandied Bread Pudding</a:t>
            </a: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24</a:t>
            </a:r>
          </a:p>
        </p:txBody>
      </p:sp>
      <p:sp>
        <p:nvSpPr>
          <p:cNvPr id="63" name="TextBox 63"/>
          <p:cNvSpPr txBox="1"/>
          <p:nvPr/>
        </p:nvSpPr>
        <p:spPr>
          <a:xfrm>
            <a:off x="-51412" y="15120692"/>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p:cNvSpPr/>
          <p:nvPr/>
        </p:nvSpPr>
        <p:spPr>
          <a:xfrm>
            <a:off x="3848924"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pic>
        <p:nvPicPr>
          <p:cNvPr id="68" name="Picture 67">
            <a:extLst>
              <a:ext uri="{FF2B5EF4-FFF2-40B4-BE49-F238E27FC236}">
                <a16:creationId xmlns:a16="http://schemas.microsoft.com/office/drawing/2014/main" id="{22D33CFD-9D71-E66B-BAA4-A72C12F74F10}"/>
              </a:ext>
            </a:extLst>
          </p:cNvPr>
          <p:cNvPicPr>
            <a:picLocks noChangeAspect="1"/>
          </p:cNvPicPr>
          <p:nvPr/>
        </p:nvPicPr>
        <p:blipFill>
          <a:blip r:embed="rId6"/>
          <a:stretch>
            <a:fillRect/>
          </a:stretch>
        </p:blipFill>
        <p:spPr>
          <a:xfrm>
            <a:off x="7662690" y="14032943"/>
            <a:ext cx="2054530" cy="969348"/>
          </a:xfrm>
          <a:prstGeom prst="rect">
            <a:avLst/>
          </a:prstGeom>
        </p:spPr>
      </p:pic>
      <p:sp>
        <p:nvSpPr>
          <p:cNvPr id="69" name="TextBox 68">
            <a:extLst>
              <a:ext uri="{FF2B5EF4-FFF2-40B4-BE49-F238E27FC236}">
                <a16:creationId xmlns:a16="http://schemas.microsoft.com/office/drawing/2014/main" id="{290D4F66-FE53-76B6-B237-9FC78A6C6C7A}"/>
              </a:ext>
            </a:extLst>
          </p:cNvPr>
          <p:cNvSpPr txBox="1"/>
          <p:nvPr/>
        </p:nvSpPr>
        <p:spPr>
          <a:xfrm>
            <a:off x="417978" y="12800198"/>
            <a:ext cx="2434775" cy="1890005"/>
          </a:xfrm>
          <a:prstGeom prst="rect">
            <a:avLst/>
          </a:prstGeom>
          <a:noFill/>
          <a:ln>
            <a:solidFill>
              <a:srgbClr val="000000"/>
            </a:solidFill>
          </a:ln>
        </p:spPr>
        <p:txBody>
          <a:bodyPr wrap="square">
            <a:spAutoFit/>
          </a:bodyPr>
          <a:lstStyle/>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sng" strike="noStrike" kern="1200" cap="none" spc="0" normalizeH="0" baseline="0" noProof="0" dirty="0">
                <a:ln>
                  <a:noFill/>
                </a:ln>
                <a:solidFill>
                  <a:prstClr val="black"/>
                </a:solidFill>
                <a:effectLst/>
                <a:uLnTx/>
                <a:uFillTx/>
                <a:latin typeface="Times New Roman Condensed" panose="020B0604020202020204" charset="0"/>
                <a:ea typeface="+mn-ea"/>
                <a:cs typeface="+mn-cs"/>
              </a:rPr>
              <a:t>FISHERMAN’S CORNER</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The Barramundi, Asian Sea Bass, or Giant Sea Perch, is widely </a:t>
            </a:r>
            <a:r>
              <a:rPr lang="en-US" sz="1300" b="1" dirty="0">
                <a:solidFill>
                  <a:prstClr val="black"/>
                </a:solidFill>
                <a:latin typeface="Times New Roman Condensed" panose="020B0604020202020204" charset="0"/>
              </a:rPr>
              <a:t>d</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istributed</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in the Indo-West Pacific, spanning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he </a:t>
            </a:r>
            <a:r>
              <a:rPr lang="en-US" sz="1300" b="1" dirty="0">
                <a:solidFill>
                  <a:prstClr val="black"/>
                </a:solidFill>
                <a:latin typeface="Times New Roman Condensed" panose="020B0604020202020204" charset="0"/>
              </a:rPr>
              <a:t>w</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aters</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of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he Middle East, South Asia, Southeast Asia, and Oceania.</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Prized for its </a:t>
            </a:r>
            <a:r>
              <a:rPr lang="en-US" sz="1300" b="1" dirty="0">
                <a:solidFill>
                  <a:prstClr val="black"/>
                </a:solidFill>
                <a:latin typeface="Times New Roman Condensed" panose="020B0604020202020204" charset="0"/>
              </a:rPr>
              <a:t>m</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ild</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buttery </a:t>
            </a: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lavor</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and moist, succulent texture, Barramundi is considered one of the world</a:t>
            </a:r>
            <a:r>
              <a:rPr lang="en-US" sz="1300" b="1" dirty="0">
                <a:solidFill>
                  <a:prstClr val="black"/>
                </a:solidFill>
                <a:latin typeface="Times New Roman Condensed" panose="020B0604020202020204" charset="0"/>
              </a:rPr>
              <a: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s </a:t>
            </a:r>
          </a:p>
          <a:p>
            <a:pPr marL="0" marR="0" lvl="0" indent="0" algn="ctr" defTabSz="914400" rtl="0" eaLnBrk="1" fontAlgn="auto" latinLnBrk="0" hangingPunct="1">
              <a:lnSpc>
                <a:spcPts val="1423"/>
              </a:lnSpc>
              <a:spcBef>
                <a:spcPts val="0"/>
              </a:spcBef>
              <a:spcAft>
                <a:spcPts val="0"/>
              </a:spcAft>
              <a:buClrTx/>
              <a:buSzTx/>
              <a:buFontTx/>
              <a:buNone/>
              <a:tabLst/>
              <a:defRPr/>
            </a:pP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inest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asting</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t>
            </a: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ish</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D796E7-B51F-DB72-4D91-069C1560515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43FD516-4EE6-FE3B-3A7C-B55F31534B4F}"/>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83A90967-29F5-EF7F-4B5C-E3222B8577C2}"/>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AE230702-F06C-2CE7-900F-5B0A86E28A71}"/>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35D3E1B2-E7D7-6F56-C7ED-DBBC74149941}"/>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56D11E2F-D337-1057-7D82-C7378988C012}"/>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a:p>
          </p:txBody>
        </p:sp>
        <p:sp>
          <p:nvSpPr>
            <p:cNvPr id="7" name="Freeform 7">
              <a:extLst>
                <a:ext uri="{FF2B5EF4-FFF2-40B4-BE49-F238E27FC236}">
                  <a16:creationId xmlns:a16="http://schemas.microsoft.com/office/drawing/2014/main" id="{E4377699-641B-9AF5-D001-81BA55124183}"/>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D8C5E12E-321E-E206-9EBB-911E5E6DA54D}"/>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013A7BF8-C1CE-0EE2-A8B1-306A647D69B0}"/>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5CF347E7-68A7-9955-2DA9-FB42947E03E7}"/>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F9150039-8ACB-14F0-B555-4D8BF688B9D9}"/>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42B29AB2-7E92-25FD-B8AE-D5B51B2ED59A}"/>
              </a:ext>
            </a:extLst>
          </p:cNvPr>
          <p:cNvSpPr/>
          <p:nvPr/>
        </p:nvSpPr>
        <p:spPr>
          <a:xfrm>
            <a:off x="2352952" y="14965671"/>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78551C8F-2D08-6F37-5D78-7723BC972C98}"/>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0B610A57-9E5E-B5FF-FDAE-1ED26EF56D14}"/>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dirty="0">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34EC1991-3830-A760-CFFC-0418E7F3381C}"/>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654EFD68-3844-4DEB-E707-EAB9B4574DF6}"/>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6A1D9C1B-C9C5-7FC2-A8F1-68CEDD55BA7C}"/>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E216AB17-C2F5-7E96-A03F-10815E3E5A27}"/>
              </a:ext>
            </a:extLst>
          </p:cNvPr>
          <p:cNvSpPr txBox="1"/>
          <p:nvPr/>
        </p:nvSpPr>
        <p:spPr>
          <a:xfrm>
            <a:off x="3944373" y="1200615"/>
            <a:ext cx="5957303"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 </a:t>
            </a:r>
          </a:p>
          <a:p>
            <a:pPr>
              <a:lnSpc>
                <a:spcPts val="1368"/>
              </a:lnSpc>
            </a:pPr>
            <a:r>
              <a:rPr lang="en-US" sz="1330" b="1" spc="-47" dirty="0">
                <a:solidFill>
                  <a:srgbClr val="000000"/>
                </a:solidFill>
                <a:latin typeface="TT Chocolates Bold"/>
                <a:ea typeface="TT Chocolates Bold"/>
                <a:cs typeface="TT Chocolates Bold"/>
                <a:sym typeface="TT Chocolates Bold"/>
              </a:rPr>
              <a:t>Cream of Tomato Soup</a:t>
            </a:r>
          </a:p>
          <a:p>
            <a:pPr>
              <a:lnSpc>
                <a:spcPts val="1368"/>
              </a:lnSpc>
            </a:pPr>
            <a:r>
              <a:rPr lang="en-US" sz="1330" b="1" spc="-47" dirty="0">
                <a:solidFill>
                  <a:srgbClr val="000000"/>
                </a:solidFill>
                <a:latin typeface="TT Chocolates Bold"/>
                <a:ea typeface="TT Chocolates Bold"/>
                <a:cs typeface="TT Chocolates Bold"/>
                <a:sym typeface="TT Chocolates Bold"/>
              </a:rPr>
              <a:t>NATHAN’S FAMOUS HOT DOGS – Nathan’s Beef Hot Dog , Sauerkraut, Red Onion, Baked Beans, Mini Potato Knish </a:t>
            </a:r>
          </a:p>
        </p:txBody>
      </p:sp>
      <p:sp>
        <p:nvSpPr>
          <p:cNvPr id="19" name="TextBox 19">
            <a:extLst>
              <a:ext uri="{FF2B5EF4-FFF2-40B4-BE49-F238E27FC236}">
                <a16:creationId xmlns:a16="http://schemas.microsoft.com/office/drawing/2014/main" id="{238440FE-D6FC-B2F4-B17B-10C6E6A7E099}"/>
              </a:ext>
            </a:extLst>
          </p:cNvPr>
          <p:cNvSpPr txBox="1"/>
          <p:nvPr/>
        </p:nvSpPr>
        <p:spPr>
          <a:xfrm>
            <a:off x="3936935" y="1924639"/>
            <a:ext cx="5168521"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BONE IN CHICKEN THIGH MARSALA</a:t>
            </a:r>
          </a:p>
          <a:p>
            <a:pPr>
              <a:lnSpc>
                <a:spcPts val="1368"/>
              </a:lnSpc>
            </a:pPr>
            <a:r>
              <a:rPr lang="en-US" sz="1330" b="1" spc="-47" dirty="0">
                <a:solidFill>
                  <a:srgbClr val="000000"/>
                </a:solidFill>
                <a:latin typeface="TT Chocolates Bold"/>
                <a:ea typeface="TT Chocolates Bold"/>
                <a:cs typeface="TT Chocolates Bold"/>
                <a:sym typeface="TT Chocolates Bold"/>
              </a:rPr>
              <a:t>FARFALLE PASTA CARBONERA</a:t>
            </a:r>
          </a:p>
          <a:p>
            <a:pPr>
              <a:lnSpc>
                <a:spcPts val="1368"/>
              </a:lnSpc>
            </a:pPr>
            <a:r>
              <a:rPr lang="en-US" sz="1330" b="1" spc="-47" dirty="0">
                <a:solidFill>
                  <a:srgbClr val="000000"/>
                </a:solidFill>
                <a:latin typeface="TT Chocolates Bold"/>
                <a:ea typeface="TT Chocolates Bold"/>
                <a:cs typeface="TT Chocolates Bold"/>
                <a:sym typeface="TT Chocolates Bold"/>
              </a:rPr>
              <a:t>Dilled Rice Pilaf</a:t>
            </a:r>
          </a:p>
          <a:p>
            <a:pPr>
              <a:lnSpc>
                <a:spcPts val="1368"/>
              </a:lnSpc>
            </a:pPr>
            <a:r>
              <a:rPr lang="en-US" sz="1330" b="1" spc="-47" dirty="0">
                <a:solidFill>
                  <a:srgbClr val="000000"/>
                </a:solidFill>
                <a:latin typeface="TT Chocolates Bold"/>
                <a:ea typeface="TT Chocolates Bold"/>
                <a:cs typeface="TT Chocolates Bold"/>
                <a:sym typeface="TT Chocolates Bold"/>
              </a:rPr>
              <a:t>Steamed Broccoli Florets</a:t>
            </a:r>
          </a:p>
          <a:p>
            <a:pPr>
              <a:lnSpc>
                <a:spcPts val="1368"/>
              </a:lnSpc>
            </a:pPr>
            <a:r>
              <a:rPr lang="en-US" sz="1330" b="1" spc="-47" dirty="0">
                <a:solidFill>
                  <a:srgbClr val="000000"/>
                </a:solidFill>
                <a:latin typeface="TT Chocolates Bold"/>
                <a:ea typeface="TT Chocolates Bold"/>
                <a:cs typeface="TT Chocolates Bold"/>
                <a:sym typeface="TT Chocolates Bold"/>
              </a:rPr>
              <a:t>Italian Vegetable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p:txBody>
      </p:sp>
      <p:sp>
        <p:nvSpPr>
          <p:cNvPr id="20" name="TextBox 20">
            <a:extLst>
              <a:ext uri="{FF2B5EF4-FFF2-40B4-BE49-F238E27FC236}">
                <a16:creationId xmlns:a16="http://schemas.microsoft.com/office/drawing/2014/main" id="{93704ED8-DBD2-D045-FB84-62629655C5FD}"/>
              </a:ext>
            </a:extLst>
          </p:cNvPr>
          <p:cNvSpPr txBox="1"/>
          <p:nvPr/>
        </p:nvSpPr>
        <p:spPr>
          <a:xfrm>
            <a:off x="271939" y="3348865"/>
            <a:ext cx="2265020" cy="3334887"/>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r>
              <a:rPr lang="en-US" sz="1100" b="1" spc="-46" dirty="0">
                <a:solidFill>
                  <a:srgbClr val="000000"/>
                </a:solidFill>
                <a:latin typeface="TT Chocolates Bold"/>
                <a:ea typeface="TT Chocolates Bold"/>
                <a:cs typeface="TT Chocolates Bold"/>
                <a:sym typeface="TT Chocolates Bold"/>
              </a:rPr>
              <a:t>VEGETABLE LO MEIN </a:t>
            </a:r>
            <a:r>
              <a:rPr lang="en-US" sz="1100" b="1" i="1" spc="-46" dirty="0">
                <a:solidFill>
                  <a:srgbClr val="FF0000"/>
                </a:solidFill>
                <a:latin typeface="TT Chocolates Bold"/>
                <a:ea typeface="TT Chocolates Bold"/>
                <a:cs typeface="TT Chocolates Bold"/>
                <a:sym typeface="TT Chocolates Bold"/>
              </a:rPr>
              <a:t>NEW ITEM!</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a:extLst>
              <a:ext uri="{FF2B5EF4-FFF2-40B4-BE49-F238E27FC236}">
                <a16:creationId xmlns:a16="http://schemas.microsoft.com/office/drawing/2014/main" id="{23174FF5-B986-9CB8-5455-FAB9F0A6A5F8}"/>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A6130F47-D765-C751-252F-CCA197005428}"/>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62404846-AB84-1DFC-1984-70E34F379022}"/>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C6AF52A9-474F-12C9-C8D5-DD2BECDF5DEC}"/>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117B40BD-06E8-BC59-F8B6-DFE9F19C4E73}"/>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A2D2B6D6-DD64-D2C8-2A4F-1502EE56335A}"/>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E868A955-808E-928B-446D-468455A02BE9}"/>
              </a:ext>
            </a:extLst>
          </p:cNvPr>
          <p:cNvSpPr txBox="1"/>
          <p:nvPr/>
        </p:nvSpPr>
        <p:spPr>
          <a:xfrm>
            <a:off x="5660511" y="764012"/>
            <a:ext cx="2933981" cy="397545"/>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August 23</a:t>
            </a:r>
            <a:r>
              <a:rPr lang="en-US" sz="2400" spc="-176" baseline="30000" dirty="0">
                <a:solidFill>
                  <a:srgbClr val="000000"/>
                </a:solidFill>
                <a:latin typeface="Times New Roman Condensed"/>
                <a:ea typeface="Times New Roman Condensed"/>
                <a:cs typeface="Times New Roman Condensed"/>
                <a:sym typeface="Times New Roman Condensed"/>
              </a:rPr>
              <a:t>rd</a:t>
            </a:r>
            <a:r>
              <a:rPr lang="en-US" sz="2400" spc="-176" dirty="0">
                <a:solidFill>
                  <a:srgbClr val="000000"/>
                </a:solidFill>
                <a:latin typeface="Times New Roman Condensed"/>
                <a:ea typeface="Times New Roman Condensed"/>
                <a:cs typeface="Times New Roman Condensed"/>
                <a:sym typeface="Times New Roman Condensed"/>
              </a:rPr>
              <a:t> -  August 29</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569CB9DA-5641-4EF4-4B8C-2D9B43225C50}"/>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4C61B345-61CD-0160-FBAE-85F8E724DCE7}"/>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a:extLst>
              <a:ext uri="{FF2B5EF4-FFF2-40B4-BE49-F238E27FC236}">
                <a16:creationId xmlns:a16="http://schemas.microsoft.com/office/drawing/2014/main" id="{A0D29EA3-CE5B-0258-B6F9-5A8931C97DB1}"/>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41A74B38-7011-6602-D066-3BCDE69BB729}"/>
              </a:ext>
            </a:extLst>
          </p:cNvPr>
          <p:cNvSpPr txBox="1"/>
          <p:nvPr/>
        </p:nvSpPr>
        <p:spPr>
          <a:xfrm>
            <a:off x="271939" y="249490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2B8D8397-BD80-CA9D-EC5D-21444FD72285}"/>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23</a:t>
            </a:r>
          </a:p>
        </p:txBody>
      </p:sp>
      <p:sp>
        <p:nvSpPr>
          <p:cNvPr id="33" name="TextBox 33">
            <a:extLst>
              <a:ext uri="{FF2B5EF4-FFF2-40B4-BE49-F238E27FC236}">
                <a16:creationId xmlns:a16="http://schemas.microsoft.com/office/drawing/2014/main" id="{51126A3A-6E96-AF91-17C8-92A48CD426E5}"/>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2127B16B-D7BD-4AAB-39F0-6A39A5C08995}"/>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425475D7-51DB-7211-2C4A-58771DD7FA77}"/>
              </a:ext>
            </a:extLst>
          </p:cNvPr>
          <p:cNvSpPr txBox="1"/>
          <p:nvPr/>
        </p:nvSpPr>
        <p:spPr>
          <a:xfrm>
            <a:off x="3933115" y="3202985"/>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Rice Cereal with Raisins</a:t>
            </a:r>
          </a:p>
          <a:p>
            <a:pPr>
              <a:lnSpc>
                <a:spcPts val="1368"/>
              </a:lnSpc>
            </a:pPr>
            <a:r>
              <a:rPr lang="en-US" sz="1330" b="1" spc="-47" dirty="0">
                <a:solidFill>
                  <a:srgbClr val="000000"/>
                </a:solidFill>
                <a:latin typeface="TT Chocolates Bold"/>
                <a:ea typeface="TT Chocolates Bold"/>
                <a:cs typeface="TT Chocolates Bold"/>
                <a:sym typeface="TT Chocolates Bold"/>
              </a:rPr>
              <a:t>LOWER EAST SIDE DINER BREAKFAST -  Lox, Cream Cheese, Diced Tomato, Red Onion, Capers, Brooklyn Bagel, Fresh Melon, Assorted Scones  </a:t>
            </a:r>
          </a:p>
        </p:txBody>
      </p:sp>
      <p:sp>
        <p:nvSpPr>
          <p:cNvPr id="36" name="TextBox 36">
            <a:extLst>
              <a:ext uri="{FF2B5EF4-FFF2-40B4-BE49-F238E27FC236}">
                <a16:creationId xmlns:a16="http://schemas.microsoft.com/office/drawing/2014/main" id="{CA2C3521-7E08-92B2-F8A1-3975C67D82E2}"/>
              </a:ext>
            </a:extLst>
          </p:cNvPr>
          <p:cNvSpPr txBox="1"/>
          <p:nvPr/>
        </p:nvSpPr>
        <p:spPr>
          <a:xfrm>
            <a:off x="3944301" y="3910543"/>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BLACK BASS FILET</a:t>
            </a:r>
          </a:p>
          <a:p>
            <a:pPr>
              <a:lnSpc>
                <a:spcPts val="1368"/>
              </a:lnSpc>
            </a:pPr>
            <a:r>
              <a:rPr lang="en-US" sz="1330" b="1" spc="-47" dirty="0">
                <a:solidFill>
                  <a:srgbClr val="000000"/>
                </a:solidFill>
                <a:latin typeface="TT Chocolates Bold"/>
                <a:ea typeface="TT Chocolates Bold"/>
                <a:cs typeface="TT Chocolates Bold"/>
                <a:sym typeface="TT Chocolates Bold"/>
              </a:rPr>
              <a:t>ROAST SIRLOIN OF BEEF MUSHROOM AU JUS</a:t>
            </a:r>
          </a:p>
          <a:p>
            <a:pPr>
              <a:lnSpc>
                <a:spcPts val="1368"/>
              </a:lnSpc>
            </a:pPr>
            <a:r>
              <a:rPr lang="en-US" sz="1330" b="1" spc="-47" dirty="0">
                <a:solidFill>
                  <a:srgbClr val="000000"/>
                </a:solidFill>
                <a:latin typeface="TT Chocolates Bold"/>
                <a:ea typeface="TT Chocolates Bold"/>
                <a:cs typeface="TT Chocolates Bold"/>
                <a:sym typeface="TT Chocolates Bold"/>
              </a:rPr>
              <a:t>Mashed Potatoes with Sour Cream and Chives</a:t>
            </a:r>
          </a:p>
          <a:p>
            <a:pPr>
              <a:lnSpc>
                <a:spcPts val="1368"/>
              </a:lnSpc>
            </a:pPr>
            <a:r>
              <a:rPr lang="en-US" sz="1330" b="1" spc="-47" dirty="0">
                <a:solidFill>
                  <a:srgbClr val="000000"/>
                </a:solidFill>
                <a:latin typeface="TT Chocolates Bold"/>
                <a:ea typeface="TT Chocolates Bold"/>
                <a:cs typeface="TT Chocolates Bold"/>
                <a:sym typeface="TT Chocolates Bold"/>
              </a:rPr>
              <a:t>Steamed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Hand Piped Cannoli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23531A70-69E1-5CC8-1A2A-2BD675FA7148}"/>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24</a:t>
            </a:r>
          </a:p>
        </p:txBody>
      </p:sp>
      <p:sp>
        <p:nvSpPr>
          <p:cNvPr id="38" name="TextBox 38">
            <a:extLst>
              <a:ext uri="{FF2B5EF4-FFF2-40B4-BE49-F238E27FC236}">
                <a16:creationId xmlns:a16="http://schemas.microsoft.com/office/drawing/2014/main" id="{7FE30CD9-E60E-12B2-E1BC-3555B90A0967}"/>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981FE8A7-C135-11EE-7407-EBF53BC520F1}"/>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79D1206D-A180-020A-8EFE-849211CDA04E}"/>
              </a:ext>
            </a:extLst>
          </p:cNvPr>
          <p:cNvSpPr txBox="1"/>
          <p:nvPr/>
        </p:nvSpPr>
        <p:spPr>
          <a:xfrm>
            <a:off x="3928783" y="5221801"/>
            <a:ext cx="5980227"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Lo Mein Soup</a:t>
            </a:r>
          </a:p>
          <a:p>
            <a:pPr>
              <a:lnSpc>
                <a:spcPts val="1368"/>
              </a:lnSpc>
            </a:pPr>
            <a:r>
              <a:rPr lang="en-US" sz="1330" b="1" spc="-47" dirty="0">
                <a:solidFill>
                  <a:srgbClr val="000000"/>
                </a:solidFill>
                <a:latin typeface="TT Chocolates Bold"/>
                <a:ea typeface="TT Chocolates Bold"/>
                <a:cs typeface="TT Chocolates Bold"/>
                <a:sym typeface="TT Chocolates Bold"/>
              </a:rPr>
              <a:t>CALIFORNIA IMPOSSIBLE PRETZEL BURGER – Impossible Burger with Avocado, </a:t>
            </a:r>
          </a:p>
          <a:p>
            <a:pPr>
              <a:lnSpc>
                <a:spcPts val="1368"/>
              </a:lnSpc>
            </a:pPr>
            <a:r>
              <a:rPr lang="en-US" sz="1330" b="1" spc="-47" dirty="0">
                <a:solidFill>
                  <a:srgbClr val="000000"/>
                </a:solidFill>
                <a:latin typeface="TT Chocolates Bold"/>
                <a:ea typeface="TT Chocolates Bold"/>
                <a:cs typeface="TT Chocolates Bold"/>
                <a:sym typeface="TT Chocolates Bold"/>
              </a:rPr>
              <a:t>Jack Cheese, </a:t>
            </a:r>
            <a:r>
              <a:rPr lang="en-US" sz="1330" b="1" spc="-47">
                <a:solidFill>
                  <a:srgbClr val="000000"/>
                </a:solidFill>
                <a:latin typeface="TT Chocolates Bold"/>
                <a:ea typeface="TT Chocolates Bold"/>
                <a:cs typeface="TT Chocolates Bold"/>
                <a:sym typeface="TT Chocolates Bold"/>
              </a:rPr>
              <a:t>Lettuce, </a:t>
            </a:r>
            <a:r>
              <a:rPr lang="en-US" sz="1330" b="1" spc="-47" dirty="0">
                <a:solidFill>
                  <a:srgbClr val="000000"/>
                </a:solidFill>
                <a:latin typeface="TT Chocolates Bold"/>
                <a:ea typeface="TT Chocolates Bold"/>
                <a:cs typeface="TT Chocolates Bold"/>
                <a:sym typeface="TT Chocolates Bold"/>
              </a:rPr>
              <a:t>Tomato, on Pretzel Roll, Seasoned Potato Wedges</a:t>
            </a:r>
          </a:p>
        </p:txBody>
      </p:sp>
      <p:sp>
        <p:nvSpPr>
          <p:cNvPr id="41" name="TextBox 41">
            <a:extLst>
              <a:ext uri="{FF2B5EF4-FFF2-40B4-BE49-F238E27FC236}">
                <a16:creationId xmlns:a16="http://schemas.microsoft.com/office/drawing/2014/main" id="{3C72E3AD-89A4-795C-FBEE-67A4DE958D98}"/>
              </a:ext>
            </a:extLst>
          </p:cNvPr>
          <p:cNvSpPr txBox="1"/>
          <p:nvPr/>
        </p:nvSpPr>
        <p:spPr>
          <a:xfrm>
            <a:off x="3928783" y="5915590"/>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SWEDISH MEATBALLS</a:t>
            </a:r>
          </a:p>
          <a:p>
            <a:pPr>
              <a:lnSpc>
                <a:spcPts val="1368"/>
              </a:lnSpc>
            </a:pPr>
            <a:r>
              <a:rPr lang="en-US" sz="1330" b="1" spc="-47" dirty="0">
                <a:solidFill>
                  <a:srgbClr val="000000"/>
                </a:solidFill>
                <a:latin typeface="TT Chocolates Bold"/>
                <a:ea typeface="TT Chocolates Bold"/>
                <a:cs typeface="TT Chocolates Bold"/>
                <a:sym typeface="TT Chocolates Bold"/>
              </a:rPr>
              <a:t>ROAST TURKEY BREAST WITH APPLE SAUSAGE STUFFING</a:t>
            </a:r>
          </a:p>
          <a:p>
            <a:pPr>
              <a:lnSpc>
                <a:spcPts val="1368"/>
              </a:lnSpc>
            </a:pPr>
            <a:r>
              <a:rPr lang="en-US" sz="1330" b="1" spc="-47" dirty="0">
                <a:solidFill>
                  <a:srgbClr val="000000"/>
                </a:solidFill>
                <a:latin typeface="TT Chocolates Bold"/>
                <a:ea typeface="TT Chocolates Bold"/>
                <a:cs typeface="TT Chocolates Bold"/>
                <a:sym typeface="TT Chocolates Bold"/>
              </a:rPr>
              <a:t>Baked Potato with Sour Cream</a:t>
            </a:r>
          </a:p>
          <a:p>
            <a:pPr>
              <a:lnSpc>
                <a:spcPts val="1368"/>
              </a:lnSpc>
            </a:pPr>
            <a:r>
              <a:rPr lang="en-US" sz="1330" b="1" spc="-47" dirty="0">
                <a:solidFill>
                  <a:srgbClr val="000000"/>
                </a:solidFill>
                <a:latin typeface="TT Chocolates Bold"/>
                <a:ea typeface="TT Chocolates Bold"/>
                <a:cs typeface="TT Chocolates Bold"/>
                <a:sym typeface="TT Chocolates Bold"/>
              </a:rPr>
              <a:t>Buttered Kernel Corn</a:t>
            </a:r>
          </a:p>
          <a:p>
            <a:pPr>
              <a:lnSpc>
                <a:spcPts val="1368"/>
              </a:lnSpc>
            </a:pPr>
            <a:r>
              <a:rPr lang="en-US" sz="1330" b="1" spc="-47" dirty="0">
                <a:solidFill>
                  <a:srgbClr val="000000"/>
                </a:solidFill>
                <a:latin typeface="TT Chocolates Bold"/>
                <a:ea typeface="TT Chocolates Bold"/>
                <a:cs typeface="TT Chocolates Bold"/>
                <a:sym typeface="TT Chocolates Bold"/>
              </a:rPr>
              <a:t>Marinated Beet Salad</a:t>
            </a:r>
          </a:p>
          <a:p>
            <a:pPr>
              <a:lnSpc>
                <a:spcPts val="1368"/>
              </a:lnSpc>
            </a:pPr>
            <a:r>
              <a:rPr lang="en-US" sz="1330" b="1" spc="-47" dirty="0">
                <a:solidFill>
                  <a:srgbClr val="000000"/>
                </a:solidFill>
                <a:latin typeface="TT Chocolates Bold"/>
                <a:ea typeface="TT Chocolates Bold"/>
                <a:cs typeface="TT Chocolates Bold"/>
                <a:sym typeface="TT Chocolates Bold"/>
              </a:rPr>
              <a:t>Rice Pudding with Whipped Cream</a:t>
            </a:r>
          </a:p>
        </p:txBody>
      </p:sp>
      <p:sp>
        <p:nvSpPr>
          <p:cNvPr id="42" name="TextBox 42">
            <a:extLst>
              <a:ext uri="{FF2B5EF4-FFF2-40B4-BE49-F238E27FC236}">
                <a16:creationId xmlns:a16="http://schemas.microsoft.com/office/drawing/2014/main" id="{DC3BD3AD-660F-0B48-D61E-7E7555D9CC64}"/>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25</a:t>
            </a:r>
          </a:p>
        </p:txBody>
      </p:sp>
      <p:sp>
        <p:nvSpPr>
          <p:cNvPr id="43" name="TextBox 43">
            <a:extLst>
              <a:ext uri="{FF2B5EF4-FFF2-40B4-BE49-F238E27FC236}">
                <a16:creationId xmlns:a16="http://schemas.microsoft.com/office/drawing/2014/main" id="{81CB34B8-5932-D42C-D941-2B6E6DD3BDC7}"/>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6511EE24-04AD-B374-2674-68FEDAA33359}"/>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CEF0E6BB-7AB0-164D-DEAC-94E665212377}"/>
              </a:ext>
            </a:extLst>
          </p:cNvPr>
          <p:cNvSpPr txBox="1"/>
          <p:nvPr/>
        </p:nvSpPr>
        <p:spPr>
          <a:xfrm>
            <a:off x="3928782" y="7203000"/>
            <a:ext cx="617700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Roasted Corn Chowder</a:t>
            </a:r>
          </a:p>
          <a:p>
            <a:pPr>
              <a:lnSpc>
                <a:spcPts val="1368"/>
              </a:lnSpc>
            </a:pPr>
            <a:r>
              <a:rPr lang="en-US" sz="1330" b="1" spc="-47" dirty="0">
                <a:solidFill>
                  <a:srgbClr val="000000"/>
                </a:solidFill>
                <a:latin typeface="TT Chocolates Bold"/>
                <a:ea typeface="TT Chocolates Bold"/>
                <a:cs typeface="TT Chocolates Bold"/>
                <a:sym typeface="TT Chocolates Bold"/>
              </a:rPr>
              <a:t>GRILLED CHICKEN CAESAR SALAD – Grilled 5 oz. Chicken Breast, </a:t>
            </a:r>
          </a:p>
          <a:p>
            <a:pPr>
              <a:lnSpc>
                <a:spcPts val="1368"/>
              </a:lnSpc>
            </a:pPr>
            <a:r>
              <a:rPr lang="en-US" sz="1330" b="1" spc="-47" dirty="0">
                <a:solidFill>
                  <a:srgbClr val="000000"/>
                </a:solidFill>
                <a:latin typeface="TT Chocolates Bold"/>
                <a:ea typeface="TT Chocolates Bold"/>
                <a:cs typeface="TT Chocolates Bold"/>
                <a:sym typeface="TT Chocolates Bold"/>
              </a:rPr>
              <a:t>Shaved Parmesan Cheese, Romaine Lettuce, Croutons, Caesar Dressing, Breadstick</a:t>
            </a:r>
          </a:p>
        </p:txBody>
      </p:sp>
      <p:sp>
        <p:nvSpPr>
          <p:cNvPr id="46" name="TextBox 46">
            <a:extLst>
              <a:ext uri="{FF2B5EF4-FFF2-40B4-BE49-F238E27FC236}">
                <a16:creationId xmlns:a16="http://schemas.microsoft.com/office/drawing/2014/main" id="{F329B75F-1848-CFAC-5CA8-1285826164A5}"/>
              </a:ext>
            </a:extLst>
          </p:cNvPr>
          <p:cNvSpPr txBox="1"/>
          <p:nvPr/>
        </p:nvSpPr>
        <p:spPr>
          <a:xfrm>
            <a:off x="3928783" y="7904931"/>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EGGPLANT PARMAGIANA</a:t>
            </a:r>
          </a:p>
          <a:p>
            <a:pPr>
              <a:lnSpc>
                <a:spcPts val="1368"/>
              </a:lnSpc>
            </a:pPr>
            <a:r>
              <a:rPr lang="en-US" sz="1330" b="1" spc="-47" dirty="0">
                <a:solidFill>
                  <a:srgbClr val="000000"/>
                </a:solidFill>
                <a:latin typeface="TT Chocolates Bold"/>
                <a:ea typeface="TT Chocolates Bold"/>
                <a:cs typeface="TT Chocolates Bold"/>
                <a:sym typeface="TT Chocolates Bold"/>
              </a:rPr>
              <a:t>VEAL CUTLET MARSALA</a:t>
            </a:r>
          </a:p>
          <a:p>
            <a:pPr>
              <a:lnSpc>
                <a:spcPts val="1368"/>
              </a:lnSpc>
            </a:pPr>
            <a:r>
              <a:rPr lang="en-US" sz="1330" b="1" spc="-47" dirty="0">
                <a:solidFill>
                  <a:srgbClr val="000000"/>
                </a:solidFill>
                <a:latin typeface="TT Chocolates Bold"/>
                <a:ea typeface="TT Chocolates Bold"/>
                <a:cs typeface="TT Chocolates Bold"/>
                <a:sym typeface="TT Chocolates Bold"/>
              </a:rPr>
              <a:t>Braised Swiss Chard</a:t>
            </a:r>
          </a:p>
          <a:p>
            <a:pPr>
              <a:lnSpc>
                <a:spcPts val="1368"/>
              </a:lnSpc>
            </a:pPr>
            <a:r>
              <a:rPr lang="en-US" sz="1330" b="1" spc="-47" dirty="0">
                <a:solidFill>
                  <a:srgbClr val="000000"/>
                </a:solidFill>
                <a:latin typeface="TT Chocolates Bold"/>
                <a:ea typeface="TT Chocolates Bold"/>
                <a:cs typeface="TT Chocolates Bold"/>
                <a:sym typeface="TT Chocolates Bold"/>
              </a:rPr>
              <a:t>Linguini Marinara</a:t>
            </a:r>
          </a:p>
          <a:p>
            <a:pPr>
              <a:lnSpc>
                <a:spcPts val="1368"/>
              </a:lnSpc>
            </a:pPr>
            <a:r>
              <a:rPr lang="en-US" sz="1330" b="1" spc="-47" dirty="0">
                <a:solidFill>
                  <a:srgbClr val="000000"/>
                </a:solidFill>
                <a:latin typeface="TT Chocolates Bold"/>
                <a:ea typeface="TT Chocolates Bold"/>
                <a:cs typeface="TT Chocolates Bold"/>
                <a:sym typeface="TT Chocolates Bold"/>
              </a:rPr>
              <a:t>Cucumber Sour Cream &amp; Chive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0A348235-776F-95D3-42FA-FB8B5C2445DB}"/>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26</a:t>
            </a:r>
          </a:p>
        </p:txBody>
      </p:sp>
      <p:sp>
        <p:nvSpPr>
          <p:cNvPr id="48" name="TextBox 48">
            <a:extLst>
              <a:ext uri="{FF2B5EF4-FFF2-40B4-BE49-F238E27FC236}">
                <a16:creationId xmlns:a16="http://schemas.microsoft.com/office/drawing/2014/main" id="{96979132-15EE-0754-510F-9DD1A47BD01D}"/>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13AECFAE-EE8D-B8D1-4E83-150B465DBB2E}"/>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12A0EED0-B376-A293-D1A1-2B8EE730EDB5}"/>
              </a:ext>
            </a:extLst>
          </p:cNvPr>
          <p:cNvSpPr txBox="1"/>
          <p:nvPr/>
        </p:nvSpPr>
        <p:spPr>
          <a:xfrm>
            <a:off x="3941742" y="9191882"/>
            <a:ext cx="6114026"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Chilled Gazpacho Soup</a:t>
            </a:r>
          </a:p>
          <a:p>
            <a:pPr>
              <a:lnSpc>
                <a:spcPts val="1368"/>
              </a:lnSpc>
            </a:pPr>
            <a:r>
              <a:rPr lang="en-US" sz="1330" b="1" spc="-47" dirty="0">
                <a:solidFill>
                  <a:srgbClr val="000000"/>
                </a:solidFill>
                <a:latin typeface="TT Chocolates Bold"/>
                <a:ea typeface="TT Chocolates Bold"/>
                <a:cs typeface="TT Chocolates Bold"/>
                <a:sym typeface="TT Chocolates Bold"/>
              </a:rPr>
              <a:t>CALIFORNIA COBB SALAD –  Diced Roast Turkey, Chopped Egg, Avocado, Blue Cheese, Tomato, Cucumber, Over Crisp Greens, French Dressing, Focaccia Dinner Roll </a:t>
            </a:r>
          </a:p>
        </p:txBody>
      </p:sp>
      <p:sp>
        <p:nvSpPr>
          <p:cNvPr id="51" name="TextBox 51">
            <a:extLst>
              <a:ext uri="{FF2B5EF4-FFF2-40B4-BE49-F238E27FC236}">
                <a16:creationId xmlns:a16="http://schemas.microsoft.com/office/drawing/2014/main" id="{F09339EF-25F5-AFB9-1F52-EEDDF4FABD8E}"/>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IRISH LAMB STEW WITH SODA BREAD</a:t>
            </a:r>
          </a:p>
          <a:p>
            <a:pPr>
              <a:lnSpc>
                <a:spcPts val="1368"/>
              </a:lnSpc>
            </a:pPr>
            <a:r>
              <a:rPr lang="en-US" sz="1330" b="1" spc="-47" dirty="0">
                <a:solidFill>
                  <a:srgbClr val="000000"/>
                </a:solidFill>
                <a:latin typeface="TT Chocolates Bold"/>
                <a:ea typeface="TT Chocolates Bold"/>
                <a:cs typeface="TT Chocolates Bold"/>
                <a:sym typeface="TT Chocolates Bold"/>
              </a:rPr>
              <a:t>BBOILED FILET OF SOLE</a:t>
            </a:r>
          </a:p>
          <a:p>
            <a:pPr>
              <a:lnSpc>
                <a:spcPts val="1368"/>
              </a:lnSpc>
            </a:pPr>
            <a:r>
              <a:rPr lang="en-US" sz="1330" b="1" spc="-47" dirty="0">
                <a:solidFill>
                  <a:srgbClr val="000000"/>
                </a:solidFill>
                <a:latin typeface="TT Chocolates Bold"/>
                <a:ea typeface="TT Chocolates Bold"/>
                <a:cs typeface="TT Chocolates Bold"/>
                <a:sym typeface="TT Chocolates Bold"/>
              </a:rPr>
              <a:t>Sauteed Honey Orange Glazed Baby Carrots</a:t>
            </a:r>
          </a:p>
          <a:p>
            <a:pPr>
              <a:lnSpc>
                <a:spcPts val="1368"/>
              </a:lnSpc>
            </a:pPr>
            <a:r>
              <a:rPr lang="en-US" sz="1330" b="1" spc="-47" dirty="0">
                <a:solidFill>
                  <a:srgbClr val="000000"/>
                </a:solidFill>
                <a:latin typeface="TT Chocolates Bold"/>
                <a:ea typeface="TT Chocolates Bold"/>
                <a:cs typeface="TT Chocolates Bold"/>
                <a:sym typeface="TT Chocolates Bold"/>
              </a:rPr>
              <a:t>Herbed Israeli Couscous</a:t>
            </a:r>
          </a:p>
          <a:p>
            <a:pPr>
              <a:lnSpc>
                <a:spcPts val="1368"/>
              </a:lnSpc>
            </a:pPr>
            <a:r>
              <a:rPr lang="en-US" sz="1330" b="1" spc="-47" dirty="0">
                <a:solidFill>
                  <a:srgbClr val="000000"/>
                </a:solidFill>
                <a:latin typeface="TT Chocolates Bold"/>
                <a:ea typeface="TT Chocolates Bold"/>
                <a:cs typeface="TT Chocolates Bold"/>
                <a:sym typeface="TT Chocolates Bold"/>
              </a:rPr>
              <a:t>Bulgar Wheat Salad with Peas &amp; Red Peppers</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53646C57-5849-1397-1BE8-32376B18C286}"/>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27</a:t>
            </a:r>
          </a:p>
        </p:txBody>
      </p:sp>
      <p:sp>
        <p:nvSpPr>
          <p:cNvPr id="53" name="TextBox 53">
            <a:extLst>
              <a:ext uri="{FF2B5EF4-FFF2-40B4-BE49-F238E27FC236}">
                <a16:creationId xmlns:a16="http://schemas.microsoft.com/office/drawing/2014/main" id="{C8F7F849-9EAB-DD5D-5499-B3D35880389E}"/>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BE71E86B-B93E-78FD-3881-726F8430E366}"/>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941B9D09-57BC-0720-BBF2-5803260D6A4D}"/>
              </a:ext>
            </a:extLst>
          </p:cNvPr>
          <p:cNvSpPr txBox="1"/>
          <p:nvPr/>
        </p:nvSpPr>
        <p:spPr>
          <a:xfrm>
            <a:off x="3925272" y="11181070"/>
            <a:ext cx="6177009"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Pasta Fagioli </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PIZZA PARLOR – Your Choice of Meatball or Cheese Pizza</a:t>
            </a:r>
          </a:p>
          <a:p>
            <a:pPr>
              <a:lnSpc>
                <a:spcPts val="1368"/>
              </a:lnSpc>
            </a:pPr>
            <a:r>
              <a:rPr lang="en-US" sz="1330" b="1" spc="-47" dirty="0">
                <a:solidFill>
                  <a:srgbClr val="000000"/>
                </a:solidFill>
                <a:latin typeface="TT Chocolates Bold"/>
                <a:ea typeface="TT Chocolates Bold"/>
                <a:cs typeface="TT Chocolates Bold"/>
                <a:sym typeface="TT Chocolates Bold"/>
              </a:rPr>
              <a:t>Served with Garden Salad &amp; Seedless Grapes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887856E1-5F08-CE6D-4F2B-B72293DB5DE3}"/>
              </a:ext>
            </a:extLst>
          </p:cNvPr>
          <p:cNvSpPr txBox="1"/>
          <p:nvPr/>
        </p:nvSpPr>
        <p:spPr>
          <a:xfrm>
            <a:off x="3921264" y="11898185"/>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GRILLED BEEF LIVER WITH ONIONS</a:t>
            </a:r>
          </a:p>
          <a:p>
            <a:pPr>
              <a:lnSpc>
                <a:spcPts val="1368"/>
              </a:lnSpc>
            </a:pPr>
            <a:r>
              <a:rPr lang="en-US" sz="1330" b="1" spc="-47" dirty="0">
                <a:solidFill>
                  <a:srgbClr val="000000"/>
                </a:solidFill>
                <a:latin typeface="TT Chocolates Bold"/>
                <a:ea typeface="TT Chocolates Bold"/>
                <a:cs typeface="TT Chocolates Bold"/>
                <a:sym typeface="TT Chocolates Bold"/>
              </a:rPr>
              <a:t>FRENCH BREAST OF CHICKEN FRANCHESE</a:t>
            </a:r>
          </a:p>
          <a:p>
            <a:pPr>
              <a:lnSpc>
                <a:spcPts val="1368"/>
              </a:lnSpc>
            </a:pPr>
            <a:r>
              <a:rPr lang="en-US" sz="1330" b="1" spc="-47" dirty="0">
                <a:solidFill>
                  <a:srgbClr val="000000"/>
                </a:solidFill>
                <a:latin typeface="TT Chocolates Bold"/>
                <a:ea typeface="TT Chocolates Bold"/>
                <a:cs typeface="TT Chocolates Bold"/>
                <a:sym typeface="TT Chocolates Bold"/>
              </a:rPr>
              <a:t>Roasted Italian Style Potatoes</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Tomato &amp; Cucumber</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283F10B0-2989-508E-ED21-4BE920B9134C}"/>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28</a:t>
            </a:r>
          </a:p>
        </p:txBody>
      </p:sp>
      <p:sp>
        <p:nvSpPr>
          <p:cNvPr id="58" name="TextBox 58">
            <a:extLst>
              <a:ext uri="{FF2B5EF4-FFF2-40B4-BE49-F238E27FC236}">
                <a16:creationId xmlns:a16="http://schemas.microsoft.com/office/drawing/2014/main" id="{7A10221F-F406-3B04-E482-743793A8F984}"/>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D8238B83-1FB3-3FE1-D0CD-44AD234E0F7E}"/>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C7A2E305-BEC0-23F0-E7BA-290F704DD07D}"/>
              </a:ext>
            </a:extLst>
          </p:cNvPr>
          <p:cNvSpPr txBox="1"/>
          <p:nvPr/>
        </p:nvSpPr>
        <p:spPr>
          <a:xfrm>
            <a:off x="3921264" y="13253583"/>
            <a:ext cx="6426265" cy="1258037"/>
          </a:xfrm>
          <a:prstGeom prst="rect">
            <a:avLst/>
          </a:prstGeom>
        </p:spPr>
        <p:txBody>
          <a:bodyPr wrap="square" lIns="0" tIns="0" rIns="0" bIns="0" rtlCol="0" anchor="t">
            <a:spAutoFit/>
          </a:bodyPr>
          <a:lstStyle/>
          <a:p>
            <a:pPr>
              <a:lnSpc>
                <a:spcPts val="1368"/>
              </a:lnSpc>
            </a:pPr>
            <a:r>
              <a:rPr lang="en-US" sz="1400" b="1" u="sng" spc="-47" dirty="0">
                <a:solidFill>
                  <a:srgbClr val="000000"/>
                </a:solidFill>
                <a:latin typeface="TT Chocolates Bold"/>
                <a:ea typeface="TT Chocolates Bold"/>
                <a:cs typeface="TT Chocolates Bold"/>
                <a:sym typeface="TT Chocolates Bold"/>
              </a:rPr>
              <a:t>LUNCH</a:t>
            </a:r>
          </a:p>
          <a:p>
            <a:pPr>
              <a:lnSpc>
                <a:spcPts val="1368"/>
              </a:lnSpc>
            </a:pPr>
            <a:r>
              <a:rPr lang="en-US" sz="1400" b="1" spc="-47" dirty="0">
                <a:solidFill>
                  <a:srgbClr val="000000"/>
                </a:solidFill>
                <a:latin typeface="TT Chocolates Bold"/>
                <a:ea typeface="TT Chocolates Bold"/>
                <a:cs typeface="TT Chocolates Bold"/>
                <a:sym typeface="TT Chocolates Bold"/>
              </a:rPr>
              <a:t>New England Bay Scallop Chowder</a:t>
            </a:r>
          </a:p>
          <a:p>
            <a:pPr>
              <a:lnSpc>
                <a:spcPts val="1368"/>
              </a:lnSpc>
            </a:pPr>
            <a:r>
              <a:rPr lang="en-US" sz="1400" b="1" spc="-47" dirty="0">
                <a:solidFill>
                  <a:srgbClr val="000000"/>
                </a:solidFill>
                <a:latin typeface="TT Chocolates Bold"/>
                <a:ea typeface="TT Chocolates Bold"/>
                <a:cs typeface="TT Chocolates Bold"/>
                <a:sym typeface="TT Chocolates Bold"/>
              </a:rPr>
              <a:t>TERIYAKI GRILLED SALMON BOWL – Broiled Salmon Filet, Steamed Vegetable </a:t>
            </a:r>
          </a:p>
          <a:p>
            <a:pPr>
              <a:lnSpc>
                <a:spcPts val="1368"/>
              </a:lnSpc>
            </a:pPr>
            <a:r>
              <a:rPr lang="en-US" sz="1400" b="1" spc="-47" dirty="0">
                <a:solidFill>
                  <a:srgbClr val="000000"/>
                </a:solidFill>
                <a:latin typeface="TT Chocolates Bold"/>
                <a:ea typeface="TT Chocolates Bold"/>
                <a:cs typeface="TT Chocolates Bold"/>
                <a:sym typeface="TT Chocolates Bold"/>
              </a:rPr>
              <a:t>Medley Over Forbidden Rice with Teriyaki Drizzle, Served with Chicken Bok Choy Dumplings</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F93667E9-F16F-773D-C866-D3E55C808146}"/>
              </a:ext>
            </a:extLst>
          </p:cNvPr>
          <p:cNvSpPr txBox="1"/>
          <p:nvPr/>
        </p:nvSpPr>
        <p:spPr>
          <a:xfrm>
            <a:off x="3928782" y="14131429"/>
            <a:ext cx="4754798" cy="179279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PAN SEARED BARRAMUNDI FILET – </a:t>
            </a:r>
            <a:r>
              <a:rPr lang="en-US" sz="1330" b="1" spc="-47" dirty="0">
                <a:solidFill>
                  <a:srgbClr val="FF0000"/>
                </a:solidFill>
                <a:latin typeface="TT Chocolates Bold"/>
                <a:ea typeface="TT Chocolates Bold"/>
                <a:cs typeface="TT Chocolates Bold"/>
                <a:sym typeface="TT Chocolates Bold"/>
              </a:rPr>
              <a:t>NEW!!</a:t>
            </a:r>
          </a:p>
          <a:p>
            <a:pPr>
              <a:lnSpc>
                <a:spcPts val="1368"/>
              </a:lnSpc>
            </a:pPr>
            <a:r>
              <a:rPr lang="en-US" sz="1330" b="1" spc="-47" dirty="0">
                <a:solidFill>
                  <a:srgbClr val="000000"/>
                </a:solidFill>
                <a:latin typeface="TT Chocolates Bold"/>
                <a:ea typeface="TT Chocolates Bold"/>
                <a:cs typeface="TT Chocolates Bold"/>
                <a:sym typeface="TT Chocolates Bold"/>
              </a:rPr>
              <a:t>GNOCCHI PASTA AL VODKA</a:t>
            </a:r>
          </a:p>
          <a:p>
            <a:pPr>
              <a:lnSpc>
                <a:spcPts val="1368"/>
              </a:lnSpc>
            </a:pPr>
            <a:r>
              <a:rPr lang="en-US" sz="1330" b="1" spc="-47" dirty="0">
                <a:solidFill>
                  <a:srgbClr val="000000"/>
                </a:solidFill>
                <a:latin typeface="TT Chocolates Bold"/>
                <a:ea typeface="TT Chocolates Bold"/>
                <a:cs typeface="TT Chocolates Bold"/>
                <a:sym typeface="TT Chocolates Bold"/>
              </a:rPr>
              <a:t>Jasmine Rice</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Zucchini &amp; Plum Tomatoes</a:t>
            </a:r>
          </a:p>
          <a:p>
            <a:pPr>
              <a:lnSpc>
                <a:spcPts val="1368"/>
              </a:lnSpc>
            </a:pPr>
            <a:r>
              <a:rPr lang="en-US" sz="1330" b="1" spc="-47" dirty="0">
                <a:solidFill>
                  <a:srgbClr val="000000"/>
                </a:solidFill>
                <a:latin typeface="TT Chocolates Bold"/>
                <a:ea typeface="TT Chocolates Bold"/>
                <a:cs typeface="TT Chocolates Bold"/>
                <a:sym typeface="TT Chocolates Bold"/>
              </a:rPr>
              <a:t>Spinach Salad With Egg &amp; Red Onion</a:t>
            </a:r>
          </a:p>
          <a:p>
            <a:pPr>
              <a:lnSpc>
                <a:spcPts val="1368"/>
              </a:lnSpc>
            </a:pPr>
            <a:r>
              <a:rPr lang="en-US" sz="1330" b="1" spc="-47" dirty="0">
                <a:solidFill>
                  <a:srgbClr val="000000"/>
                </a:solidFill>
                <a:latin typeface="TT Chocolates Bold"/>
                <a:ea typeface="TT Chocolates Bold"/>
                <a:cs typeface="TT Chocolates Bold"/>
                <a:sym typeface="TT Chocolates Bold"/>
              </a:rPr>
              <a:t>Caramel Bread Pudding</a:t>
            </a: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EA1C360C-7568-D117-EE16-48676C753180}"/>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29</a:t>
            </a:r>
          </a:p>
        </p:txBody>
      </p:sp>
      <p:sp>
        <p:nvSpPr>
          <p:cNvPr id="63" name="TextBox 63">
            <a:extLst>
              <a:ext uri="{FF2B5EF4-FFF2-40B4-BE49-F238E27FC236}">
                <a16:creationId xmlns:a16="http://schemas.microsoft.com/office/drawing/2014/main" id="{A77105BA-295E-E582-4703-EA24FA9DCDDE}"/>
              </a:ext>
            </a:extLst>
          </p:cNvPr>
          <p:cNvSpPr txBox="1"/>
          <p:nvPr/>
        </p:nvSpPr>
        <p:spPr>
          <a:xfrm>
            <a:off x="-327067" y="15080112"/>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A1D8477A-60B8-868B-08D3-9634FC0162F4}"/>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C99C285D-B172-709C-C1B8-EA09ECD60735}"/>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BFB44CA5-A9A3-7115-171F-A0D1A81073B4}"/>
              </a:ext>
            </a:extLst>
          </p:cNvPr>
          <p:cNvSpPr/>
          <p:nvPr/>
        </p:nvSpPr>
        <p:spPr>
          <a:xfrm>
            <a:off x="3848924"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E0C6B503-9508-D874-460E-90849C7FED2C}"/>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
        <p:nvSpPr>
          <p:cNvPr id="69" name="Freeform 9">
            <a:extLst>
              <a:ext uri="{FF2B5EF4-FFF2-40B4-BE49-F238E27FC236}">
                <a16:creationId xmlns:a16="http://schemas.microsoft.com/office/drawing/2014/main" id="{1EA9F790-A5B4-74F0-4BF2-E14ACD572B26}"/>
              </a:ext>
            </a:extLst>
          </p:cNvPr>
          <p:cNvSpPr/>
          <p:nvPr/>
        </p:nvSpPr>
        <p:spPr>
          <a:xfrm>
            <a:off x="7461332" y="14032660"/>
            <a:ext cx="2054223" cy="971135"/>
          </a:xfrm>
          <a:custGeom>
            <a:avLst/>
            <a:gdLst/>
            <a:ahLst/>
            <a:cxnLst/>
            <a:rect l="l" t="t" r="r" b="b"/>
            <a:pathLst>
              <a:path w="3969440" h="1755462">
                <a:moveTo>
                  <a:pt x="0" y="0"/>
                </a:moveTo>
                <a:lnTo>
                  <a:pt x="3969440" y="0"/>
                </a:lnTo>
                <a:lnTo>
                  <a:pt x="3969440" y="1755462"/>
                </a:lnTo>
                <a:lnTo>
                  <a:pt x="0" y="1755462"/>
                </a:lnTo>
                <a:lnTo>
                  <a:pt x="0" y="0"/>
                </a:lnTo>
                <a:close/>
              </a:path>
            </a:pathLst>
          </a:custGeom>
          <a:blipFill>
            <a:blip r:embed="rId6"/>
            <a:stretch>
              <a:fillRect/>
            </a:stretch>
          </a:blipFill>
        </p:spPr>
        <p:txBody>
          <a:bodyPr/>
          <a:lstStyle/>
          <a:p>
            <a:endParaRPr lang="en-US"/>
          </a:p>
        </p:txBody>
      </p:sp>
      <p:sp>
        <p:nvSpPr>
          <p:cNvPr id="70" name="TextBox 69">
            <a:extLst>
              <a:ext uri="{FF2B5EF4-FFF2-40B4-BE49-F238E27FC236}">
                <a16:creationId xmlns:a16="http://schemas.microsoft.com/office/drawing/2014/main" id="{B6BB3B1A-1FE0-24A7-5D66-09BC64E8960F}"/>
              </a:ext>
            </a:extLst>
          </p:cNvPr>
          <p:cNvSpPr txBox="1"/>
          <p:nvPr/>
        </p:nvSpPr>
        <p:spPr>
          <a:xfrm>
            <a:off x="417978" y="12800198"/>
            <a:ext cx="2434775" cy="1890005"/>
          </a:xfrm>
          <a:prstGeom prst="rect">
            <a:avLst/>
          </a:prstGeom>
          <a:noFill/>
          <a:ln>
            <a:solidFill>
              <a:srgbClr val="000000"/>
            </a:solidFill>
          </a:ln>
        </p:spPr>
        <p:txBody>
          <a:bodyPr wrap="square">
            <a:spAutoFit/>
          </a:bodyPr>
          <a:lstStyle/>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sng" strike="noStrike" kern="1200" cap="none" spc="0" normalizeH="0" baseline="0" noProof="0" dirty="0">
                <a:ln>
                  <a:noFill/>
                </a:ln>
                <a:solidFill>
                  <a:prstClr val="black"/>
                </a:solidFill>
                <a:effectLst/>
                <a:uLnTx/>
                <a:uFillTx/>
                <a:latin typeface="Times New Roman Condensed" panose="020B0604020202020204" charset="0"/>
                <a:ea typeface="+mn-ea"/>
                <a:cs typeface="+mn-cs"/>
              </a:rPr>
              <a:t>FISHERMAN’S CORNER</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The Barramundi, Asian Sea Bass, or Giant Sea Perch, is widely </a:t>
            </a:r>
            <a:r>
              <a:rPr lang="en-US" sz="1300" b="1" dirty="0">
                <a:solidFill>
                  <a:prstClr val="black"/>
                </a:solidFill>
                <a:latin typeface="Times New Roman Condensed" panose="020B0604020202020204" charset="0"/>
              </a:rPr>
              <a:t>d</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istributed</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in the Indo-West Pacific, spanning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he </a:t>
            </a:r>
            <a:r>
              <a:rPr lang="en-US" sz="1300" b="1" dirty="0">
                <a:solidFill>
                  <a:prstClr val="black"/>
                </a:solidFill>
                <a:latin typeface="Times New Roman Condensed" panose="020B0604020202020204" charset="0"/>
              </a:rPr>
              <a:t>w</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aters</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of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he Middle East, South Asia, Southeast Asia, and Oceania.</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Prized for its </a:t>
            </a:r>
            <a:r>
              <a:rPr lang="en-US" sz="1300" b="1" dirty="0">
                <a:solidFill>
                  <a:prstClr val="black"/>
                </a:solidFill>
                <a:latin typeface="Times New Roman Condensed" panose="020B0604020202020204" charset="0"/>
              </a:rPr>
              <a:t>m</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ild</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buttery </a:t>
            </a: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lavor</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and moist, succulent texture, Barramundi is considered one of the world</a:t>
            </a:r>
            <a:r>
              <a:rPr lang="en-US" sz="1300" b="1" dirty="0">
                <a:solidFill>
                  <a:prstClr val="black"/>
                </a:solidFill>
                <a:latin typeface="Times New Roman Condensed" panose="020B0604020202020204" charset="0"/>
              </a:rPr>
              <a: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s </a:t>
            </a:r>
          </a:p>
          <a:p>
            <a:pPr marL="0" marR="0" lvl="0" indent="0" algn="ctr" defTabSz="914400" rtl="0" eaLnBrk="1" fontAlgn="auto" latinLnBrk="0" hangingPunct="1">
              <a:lnSpc>
                <a:spcPts val="1423"/>
              </a:lnSpc>
              <a:spcBef>
                <a:spcPts val="0"/>
              </a:spcBef>
              <a:spcAft>
                <a:spcPts val="0"/>
              </a:spcAft>
              <a:buClrTx/>
              <a:buSzTx/>
              <a:buFontTx/>
              <a:buNone/>
              <a:tabLst/>
              <a:defRPr/>
            </a:pP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inest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asting</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t>
            </a: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ish</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a:t>
            </a:r>
          </a:p>
        </p:txBody>
      </p:sp>
    </p:spTree>
    <p:extLst>
      <p:ext uri="{BB962C8B-B14F-4D97-AF65-F5344CB8AC3E}">
        <p14:creationId xmlns:p14="http://schemas.microsoft.com/office/powerpoint/2010/main" val="270971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F2D641-4578-54FA-451B-E79B4B7649D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9D5011F-FE43-9228-AF1B-5BADD60537E8}"/>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33D0BF27-A196-7DB9-65EF-D3AF234D0FEC}"/>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EBC1A96A-E8EF-709F-B304-2DA9EF47BD40}"/>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9FBED910-5B6C-5BB4-CC56-7EA844FE768E}"/>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508BEF5C-A841-0946-62C8-C01301332D44}"/>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dirty="0"/>
            </a:p>
          </p:txBody>
        </p:sp>
        <p:sp>
          <p:nvSpPr>
            <p:cNvPr id="7" name="Freeform 7">
              <a:extLst>
                <a:ext uri="{FF2B5EF4-FFF2-40B4-BE49-F238E27FC236}">
                  <a16:creationId xmlns:a16="http://schemas.microsoft.com/office/drawing/2014/main" id="{1AB6B747-9B60-F9F0-3468-CD5614DEBA4F}"/>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D6091333-CE79-F510-31EA-5DC4EEBD5A27}"/>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1B83DE92-7B7E-4B19-5710-50248FA4AEBA}"/>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D4A7CF5D-8DC0-8174-EEF6-BB8322BC3F0A}"/>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243A1A43-5DC6-DE40-767A-2408147BF3D9}"/>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78DB4F3E-28D3-EA54-C148-6BEA16A1BD90}"/>
              </a:ext>
            </a:extLst>
          </p:cNvPr>
          <p:cNvSpPr/>
          <p:nvPr/>
        </p:nvSpPr>
        <p:spPr>
          <a:xfrm>
            <a:off x="2352952" y="14965671"/>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C7D9FD6E-AC1F-D2B5-E510-9A5703747062}"/>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20F493ED-4941-3912-DB88-2EAA98DCB5DE}"/>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482B173E-20B9-0127-3B37-DD30D169F723}"/>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791E6524-D63F-C560-4A52-D51B86B9596F}"/>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D92B76FD-438C-28F9-BF10-ADCA34334345}"/>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6D4F1E9C-C134-71F1-9BEC-6C333655B9B8}"/>
              </a:ext>
            </a:extLst>
          </p:cNvPr>
          <p:cNvSpPr txBox="1"/>
          <p:nvPr/>
        </p:nvSpPr>
        <p:spPr>
          <a:xfrm>
            <a:off x="3944373" y="1200615"/>
            <a:ext cx="5957303"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Bean Soup</a:t>
            </a:r>
          </a:p>
          <a:p>
            <a:pPr>
              <a:lnSpc>
                <a:spcPts val="1368"/>
              </a:lnSpc>
            </a:pPr>
            <a:r>
              <a:rPr lang="en-US" sz="1330" b="1" spc="-47" dirty="0">
                <a:solidFill>
                  <a:srgbClr val="000000"/>
                </a:solidFill>
                <a:latin typeface="TT Chocolates Bold"/>
                <a:ea typeface="TT Chocolates Bold"/>
                <a:cs typeface="TT Chocolates Bold"/>
                <a:sym typeface="TT Chocolates Bold"/>
              </a:rPr>
              <a:t>CHOICE OF BAKED QUICHE – Quiche Lorraine (Swiss Cheese, Bacon, Onion) or Asparagus &amp; Cheddar Quiche, Garden Salad, Cavaillon Melon</a:t>
            </a:r>
          </a:p>
        </p:txBody>
      </p:sp>
      <p:sp>
        <p:nvSpPr>
          <p:cNvPr id="19" name="TextBox 19">
            <a:extLst>
              <a:ext uri="{FF2B5EF4-FFF2-40B4-BE49-F238E27FC236}">
                <a16:creationId xmlns:a16="http://schemas.microsoft.com/office/drawing/2014/main" id="{E3B455D4-6ECB-9C61-EB2A-1176BC7DE5A5}"/>
              </a:ext>
            </a:extLst>
          </p:cNvPr>
          <p:cNvSpPr txBox="1"/>
          <p:nvPr/>
        </p:nvSpPr>
        <p:spPr>
          <a:xfrm>
            <a:off x="3936935" y="1924639"/>
            <a:ext cx="5168521"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STEWED CHICKEN THIGHS WITH MUSHROOMS</a:t>
            </a:r>
          </a:p>
          <a:p>
            <a:pPr>
              <a:lnSpc>
                <a:spcPts val="1368"/>
              </a:lnSpc>
            </a:pPr>
            <a:r>
              <a:rPr lang="en-US" sz="1330" b="1" spc="-47" dirty="0">
                <a:solidFill>
                  <a:srgbClr val="000000"/>
                </a:solidFill>
                <a:latin typeface="TT Chocolates Bold"/>
                <a:ea typeface="TT Chocolates Bold"/>
                <a:cs typeface="TT Chocolates Bold"/>
                <a:sym typeface="TT Chocolates Bold"/>
              </a:rPr>
              <a:t>CAVATELLI WITH BROCCOLI &amp; SUN-DRIED TOMATOES</a:t>
            </a:r>
          </a:p>
          <a:p>
            <a:pPr>
              <a:lnSpc>
                <a:spcPts val="1368"/>
              </a:lnSpc>
            </a:pPr>
            <a:r>
              <a:rPr lang="en-US" sz="1330" b="1" spc="-47" dirty="0">
                <a:solidFill>
                  <a:srgbClr val="000000"/>
                </a:solidFill>
                <a:latin typeface="TT Chocolates Bold"/>
                <a:ea typeface="TT Chocolates Bold"/>
                <a:cs typeface="TT Chocolates Bold"/>
                <a:sym typeface="TT Chocolates Bold"/>
              </a:rPr>
              <a:t>Herbed Brown Rice</a:t>
            </a:r>
          </a:p>
          <a:p>
            <a:pPr>
              <a:lnSpc>
                <a:spcPts val="1368"/>
              </a:lnSpc>
            </a:pPr>
            <a:r>
              <a:rPr lang="en-US" sz="1330" b="1" spc="-47" dirty="0">
                <a:solidFill>
                  <a:srgbClr val="000000"/>
                </a:solidFill>
                <a:latin typeface="TT Chocolates Bold"/>
                <a:ea typeface="TT Chocolates Bold"/>
                <a:cs typeface="TT Chocolates Bold"/>
                <a:sym typeface="TT Chocolates Bold"/>
              </a:rPr>
              <a:t>Steamed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Marinated Tomato Salad with Scallions on Boston Lettuce</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                  </a:t>
            </a:r>
          </a:p>
        </p:txBody>
      </p:sp>
      <p:sp>
        <p:nvSpPr>
          <p:cNvPr id="20" name="TextBox 20">
            <a:extLst>
              <a:ext uri="{FF2B5EF4-FFF2-40B4-BE49-F238E27FC236}">
                <a16:creationId xmlns:a16="http://schemas.microsoft.com/office/drawing/2014/main" id="{BD0D0B92-FC8F-1633-FEFE-CD67C35C69A6}"/>
              </a:ext>
            </a:extLst>
          </p:cNvPr>
          <p:cNvSpPr txBox="1"/>
          <p:nvPr/>
        </p:nvSpPr>
        <p:spPr>
          <a:xfrm>
            <a:off x="271939" y="3348865"/>
            <a:ext cx="2265020" cy="3334887"/>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r>
              <a:rPr lang="en-US" sz="1100" b="1" spc="-46" dirty="0">
                <a:solidFill>
                  <a:srgbClr val="000000"/>
                </a:solidFill>
                <a:latin typeface="TT Chocolates Bold"/>
                <a:ea typeface="TT Chocolates Bold"/>
                <a:cs typeface="TT Chocolates Bold"/>
                <a:sym typeface="TT Chocolates Bold"/>
              </a:rPr>
              <a:t>VEGETABLE LO MEIN </a:t>
            </a:r>
            <a:r>
              <a:rPr lang="en-US" sz="1100" b="1" i="1" spc="-46" dirty="0">
                <a:solidFill>
                  <a:srgbClr val="FF0000"/>
                </a:solidFill>
                <a:latin typeface="TT Chocolates Bold"/>
                <a:ea typeface="TT Chocolates Bold"/>
                <a:cs typeface="TT Chocolates Bold"/>
                <a:sym typeface="TT Chocolates Bold"/>
              </a:rPr>
              <a:t>NEW ITEM!</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a:extLst>
              <a:ext uri="{FF2B5EF4-FFF2-40B4-BE49-F238E27FC236}">
                <a16:creationId xmlns:a16="http://schemas.microsoft.com/office/drawing/2014/main" id="{210B492A-FA54-8231-5663-730DCC8366DE}"/>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8EDB5933-FF40-CCD7-3FE4-92F06FDBCD02}"/>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05E4E8F9-F02E-ECB9-3E33-9CF3FD3514F1}"/>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A52D36C5-5DBD-39AE-913A-8B05E0229EE0}"/>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3E0451A3-50BA-A4EB-1157-086ED15A6D5C}"/>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FC52AE43-5A16-2E0A-2092-5F79ECC70BB7}"/>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5958E348-451B-9798-34C5-0C98E5F93542}"/>
              </a:ext>
            </a:extLst>
          </p:cNvPr>
          <p:cNvSpPr txBox="1"/>
          <p:nvPr/>
        </p:nvSpPr>
        <p:spPr>
          <a:xfrm>
            <a:off x="5660511" y="764012"/>
            <a:ext cx="2933981" cy="397545"/>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August 16</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  August 22</a:t>
            </a:r>
            <a:r>
              <a:rPr lang="en-US" sz="2400" spc="-176" baseline="30000" dirty="0">
                <a:solidFill>
                  <a:srgbClr val="000000"/>
                </a:solidFill>
                <a:latin typeface="Times New Roman Condensed"/>
                <a:ea typeface="Times New Roman Condensed"/>
                <a:cs typeface="Times New Roman Condensed"/>
                <a:sym typeface="Times New Roman Condensed"/>
              </a:rPr>
              <a:t>nd</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9A9EF752-F7FF-512F-D7F1-770A5141FCA4}"/>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5D1C9CC4-E380-2147-359A-BDF83C995FF6}"/>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a:extLst>
              <a:ext uri="{FF2B5EF4-FFF2-40B4-BE49-F238E27FC236}">
                <a16:creationId xmlns:a16="http://schemas.microsoft.com/office/drawing/2014/main" id="{3D6318B8-1579-CF75-7087-D8C9CA0872D7}"/>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9AACF545-CD74-0A32-98CD-4E0F9F172235}"/>
              </a:ext>
            </a:extLst>
          </p:cNvPr>
          <p:cNvSpPr txBox="1"/>
          <p:nvPr/>
        </p:nvSpPr>
        <p:spPr>
          <a:xfrm>
            <a:off x="271939" y="249490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57773CA5-042D-B4FE-CE95-4B2517360413}"/>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16</a:t>
            </a:r>
          </a:p>
        </p:txBody>
      </p:sp>
      <p:sp>
        <p:nvSpPr>
          <p:cNvPr id="33" name="TextBox 33">
            <a:extLst>
              <a:ext uri="{FF2B5EF4-FFF2-40B4-BE49-F238E27FC236}">
                <a16:creationId xmlns:a16="http://schemas.microsoft.com/office/drawing/2014/main" id="{001EA0C9-081B-A5AA-7848-B122311FCA2F}"/>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90284EB5-953A-A600-C277-CF1BE6506473}"/>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AE8C89E1-E98A-60B0-3D54-892594ADD260}"/>
              </a:ext>
            </a:extLst>
          </p:cNvPr>
          <p:cNvSpPr txBox="1"/>
          <p:nvPr/>
        </p:nvSpPr>
        <p:spPr>
          <a:xfrm>
            <a:off x="3933115" y="3202985"/>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Cinnamon Oatmeal</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BREAKFAST SANDWICH – Fried Cage-Free Egg, Sausage Patty, American Cheese with Hashbrown Potatoes, Fruit Salad, Raspberry Crumbcake</a:t>
            </a:r>
          </a:p>
        </p:txBody>
      </p:sp>
      <p:sp>
        <p:nvSpPr>
          <p:cNvPr id="36" name="TextBox 36">
            <a:extLst>
              <a:ext uri="{FF2B5EF4-FFF2-40B4-BE49-F238E27FC236}">
                <a16:creationId xmlns:a16="http://schemas.microsoft.com/office/drawing/2014/main" id="{5B016097-C62D-8DA9-A313-F2D61D994A20}"/>
              </a:ext>
            </a:extLst>
          </p:cNvPr>
          <p:cNvSpPr txBox="1"/>
          <p:nvPr/>
        </p:nvSpPr>
        <p:spPr>
          <a:xfrm>
            <a:off x="3944301" y="3910543"/>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ATLANTIC COD FILET</a:t>
            </a:r>
          </a:p>
          <a:p>
            <a:pPr>
              <a:lnSpc>
                <a:spcPts val="1368"/>
              </a:lnSpc>
            </a:pPr>
            <a:r>
              <a:rPr lang="en-US" sz="1330" b="1" spc="-47" dirty="0">
                <a:solidFill>
                  <a:srgbClr val="000000"/>
                </a:solidFill>
                <a:latin typeface="TT Chocolates Bold"/>
                <a:ea typeface="TT Chocolates Bold"/>
                <a:cs typeface="TT Chocolates Bold"/>
                <a:sym typeface="TT Chocolates Bold"/>
              </a:rPr>
              <a:t>BRAISED BEEF SHORT RIB IN GRAVY</a:t>
            </a:r>
          </a:p>
          <a:p>
            <a:pPr>
              <a:lnSpc>
                <a:spcPts val="1368"/>
              </a:lnSpc>
            </a:pPr>
            <a:r>
              <a:rPr lang="en-US" sz="1330" b="1" spc="-47" dirty="0">
                <a:solidFill>
                  <a:srgbClr val="000000"/>
                </a:solidFill>
                <a:latin typeface="TT Chocolates Bold"/>
                <a:ea typeface="TT Chocolates Bold"/>
                <a:cs typeface="TT Chocolates Bold"/>
                <a:sym typeface="TT Chocolates Bold"/>
              </a:rPr>
              <a:t>Mashed Yukon Potatoes</a:t>
            </a:r>
          </a:p>
          <a:p>
            <a:pPr>
              <a:lnSpc>
                <a:spcPts val="1368"/>
              </a:lnSpc>
            </a:pPr>
            <a:r>
              <a:rPr lang="en-US" sz="1330" b="1" spc="-47" dirty="0">
                <a:solidFill>
                  <a:srgbClr val="000000"/>
                </a:solidFill>
                <a:latin typeface="TT Chocolates Bold"/>
                <a:ea typeface="TT Chocolates Bold"/>
                <a:cs typeface="TT Chocolates Bold"/>
                <a:sym typeface="TT Chocolates Bold"/>
              </a:rPr>
              <a:t>Broccoli &amp; Cauliflower,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Carousel Bakery’s Cherry Cheesecake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7A1BE209-81DB-E58A-703E-A11A68FF9659}"/>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17</a:t>
            </a:r>
          </a:p>
        </p:txBody>
      </p:sp>
      <p:sp>
        <p:nvSpPr>
          <p:cNvPr id="38" name="TextBox 38">
            <a:extLst>
              <a:ext uri="{FF2B5EF4-FFF2-40B4-BE49-F238E27FC236}">
                <a16:creationId xmlns:a16="http://schemas.microsoft.com/office/drawing/2014/main" id="{8C18682C-D489-18C6-8C6E-27BB36393565}"/>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32D56D78-B99D-7363-5DAB-A30B0AD0AE3A}"/>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9440C4CF-F8F1-3D02-75A5-48ABBE84EFEB}"/>
              </a:ext>
            </a:extLst>
          </p:cNvPr>
          <p:cNvSpPr txBox="1"/>
          <p:nvPr/>
        </p:nvSpPr>
        <p:spPr>
          <a:xfrm>
            <a:off x="3928783" y="5221801"/>
            <a:ext cx="5980227"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Split Pea Soup</a:t>
            </a:r>
          </a:p>
          <a:p>
            <a:pPr>
              <a:lnSpc>
                <a:spcPts val="1368"/>
              </a:lnSpc>
            </a:pPr>
            <a:r>
              <a:rPr lang="en-US" sz="1330" b="1" spc="-47" dirty="0">
                <a:solidFill>
                  <a:srgbClr val="000000"/>
                </a:solidFill>
                <a:latin typeface="TT Chocolates Bold"/>
                <a:ea typeface="TT Chocolates Bold"/>
                <a:cs typeface="TT Chocolates Bold"/>
                <a:sym typeface="TT Chocolates Bold"/>
              </a:rPr>
              <a:t>BAKED TOPPED IDAHO POTATO – Baked Idaho Potato Topped with Texas Beef Chili, Cheddar Cheese, Broccoli, Tomato Salsa, Red Onion, Caesar Salad</a:t>
            </a:r>
          </a:p>
        </p:txBody>
      </p:sp>
      <p:sp>
        <p:nvSpPr>
          <p:cNvPr id="41" name="TextBox 41">
            <a:extLst>
              <a:ext uri="{FF2B5EF4-FFF2-40B4-BE49-F238E27FC236}">
                <a16:creationId xmlns:a16="http://schemas.microsoft.com/office/drawing/2014/main" id="{DD876A89-01B4-CA87-DB33-758081AB036A}"/>
              </a:ext>
            </a:extLst>
          </p:cNvPr>
          <p:cNvSpPr txBox="1"/>
          <p:nvPr/>
        </p:nvSpPr>
        <p:spPr>
          <a:xfrm>
            <a:off x="3928783" y="5915590"/>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MEATLESS LASAGNA ROLL UPS WITH MARINARA</a:t>
            </a:r>
          </a:p>
          <a:p>
            <a:pPr>
              <a:lnSpc>
                <a:spcPts val="1368"/>
              </a:lnSpc>
            </a:pPr>
            <a:r>
              <a:rPr lang="en-US" sz="1330" b="1" spc="-47" dirty="0">
                <a:solidFill>
                  <a:srgbClr val="000000"/>
                </a:solidFill>
                <a:latin typeface="TT Chocolates Bold"/>
                <a:ea typeface="TT Chocolates Bold"/>
                <a:cs typeface="TT Chocolates Bold"/>
                <a:sym typeface="TT Chocolates Bold"/>
              </a:rPr>
              <a:t>ROAST TURKEY BREAST WITH PAN GRAVY, STUFFING</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Sweet Potatoes</a:t>
            </a:r>
          </a:p>
          <a:p>
            <a:pPr>
              <a:lnSpc>
                <a:spcPts val="1368"/>
              </a:lnSpc>
            </a:pPr>
            <a:r>
              <a:rPr lang="en-US" sz="1330" b="1" spc="-47" dirty="0">
                <a:solidFill>
                  <a:srgbClr val="000000"/>
                </a:solidFill>
                <a:latin typeface="TT Chocolates Bold"/>
                <a:ea typeface="TT Chocolates Bold"/>
                <a:cs typeface="TT Chocolates Bold"/>
                <a:sym typeface="TT Chocolates Bold"/>
              </a:rPr>
              <a:t>Buttered Corn </a:t>
            </a:r>
            <a:r>
              <a:rPr lang="en-US" sz="1330" b="1" spc="-47" dirty="0" err="1">
                <a:solidFill>
                  <a:srgbClr val="000000"/>
                </a:solidFill>
                <a:latin typeface="TT Chocolates Bold"/>
                <a:ea typeface="TT Chocolates Bold"/>
                <a:cs typeface="TT Chocolates Bold"/>
                <a:sym typeface="TT Chocolates Bold"/>
              </a:rPr>
              <a:t>Cobbettes</a:t>
            </a: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Blue Cheese Dressing</a:t>
            </a:r>
          </a:p>
          <a:p>
            <a:pPr>
              <a:lnSpc>
                <a:spcPts val="1368"/>
              </a:lnSpc>
            </a:pPr>
            <a:r>
              <a:rPr lang="en-US" sz="1330" b="1" spc="-47" dirty="0">
                <a:solidFill>
                  <a:srgbClr val="000000"/>
                </a:solidFill>
                <a:latin typeface="TT Chocolates Bold"/>
                <a:ea typeface="TT Chocolates Bold"/>
                <a:cs typeface="TT Chocolates Bold"/>
                <a:sym typeface="TT Chocolates Bold"/>
              </a:rPr>
              <a:t>Rice Pudding with Whipped Cream</a:t>
            </a:r>
          </a:p>
        </p:txBody>
      </p:sp>
      <p:sp>
        <p:nvSpPr>
          <p:cNvPr id="42" name="TextBox 42">
            <a:extLst>
              <a:ext uri="{FF2B5EF4-FFF2-40B4-BE49-F238E27FC236}">
                <a16:creationId xmlns:a16="http://schemas.microsoft.com/office/drawing/2014/main" id="{9B72AD53-7978-DCAB-B941-6EF9A7778878}"/>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18</a:t>
            </a:r>
          </a:p>
        </p:txBody>
      </p:sp>
      <p:sp>
        <p:nvSpPr>
          <p:cNvPr id="43" name="TextBox 43">
            <a:extLst>
              <a:ext uri="{FF2B5EF4-FFF2-40B4-BE49-F238E27FC236}">
                <a16:creationId xmlns:a16="http://schemas.microsoft.com/office/drawing/2014/main" id="{6560ACB8-AA9D-F194-ED77-CF6A650308F5}"/>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D19800CC-4B1F-1C4D-AC50-958B5B558367}"/>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36B98A35-505D-16AA-0DDE-FD8780D37BED}"/>
              </a:ext>
            </a:extLst>
          </p:cNvPr>
          <p:cNvSpPr txBox="1"/>
          <p:nvPr/>
        </p:nvSpPr>
        <p:spPr>
          <a:xfrm>
            <a:off x="3928782" y="7203000"/>
            <a:ext cx="617700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Greek Lemon Chicken Orzo Soup</a:t>
            </a:r>
          </a:p>
          <a:p>
            <a:pPr>
              <a:lnSpc>
                <a:spcPts val="1368"/>
              </a:lnSpc>
            </a:pPr>
            <a:r>
              <a:rPr lang="en-US" sz="1330" b="1" spc="-47" dirty="0">
                <a:solidFill>
                  <a:srgbClr val="000000"/>
                </a:solidFill>
                <a:latin typeface="TT Chocolates Bold"/>
                <a:ea typeface="TT Chocolates Bold"/>
                <a:cs typeface="TT Chocolates Bold"/>
                <a:sym typeface="TT Chocolates Bold"/>
              </a:rPr>
              <a:t>GRILLED SHRIMP GREEK SALAD – Grilled Gulf Shrimp, Feta Cheese, Stuffed Grape Leaves, Tomato, Cucumber, Green Pepper Over Romaine Lettuce, Grilled Pita</a:t>
            </a:r>
          </a:p>
        </p:txBody>
      </p:sp>
      <p:sp>
        <p:nvSpPr>
          <p:cNvPr id="46" name="TextBox 46">
            <a:extLst>
              <a:ext uri="{FF2B5EF4-FFF2-40B4-BE49-F238E27FC236}">
                <a16:creationId xmlns:a16="http://schemas.microsoft.com/office/drawing/2014/main" id="{E7F5CDDD-EA7B-9628-F604-CD036DE702AF}"/>
              </a:ext>
            </a:extLst>
          </p:cNvPr>
          <p:cNvSpPr txBox="1"/>
          <p:nvPr/>
        </p:nvSpPr>
        <p:spPr>
          <a:xfrm>
            <a:off x="3928783" y="7904931"/>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PESTO ROASTED BONE IN CHICKEN</a:t>
            </a:r>
          </a:p>
          <a:p>
            <a:pPr>
              <a:lnSpc>
                <a:spcPts val="1368"/>
              </a:lnSpc>
            </a:pPr>
            <a:r>
              <a:rPr lang="en-US" sz="1330" b="1" spc="-47" dirty="0">
                <a:solidFill>
                  <a:srgbClr val="000000"/>
                </a:solidFill>
                <a:latin typeface="TT Chocolates Bold"/>
                <a:ea typeface="TT Chocolates Bold"/>
                <a:cs typeface="TT Chocolates Bold"/>
                <a:sym typeface="TT Chocolates Bold"/>
              </a:rPr>
              <a:t>BEER BRAISED BRATWURST</a:t>
            </a:r>
          </a:p>
          <a:p>
            <a:pPr>
              <a:lnSpc>
                <a:spcPts val="1368"/>
              </a:lnSpc>
            </a:pPr>
            <a:r>
              <a:rPr lang="en-US" sz="1330" b="1" spc="-47" dirty="0">
                <a:solidFill>
                  <a:srgbClr val="000000"/>
                </a:solidFill>
                <a:latin typeface="TT Chocolates Bold"/>
                <a:ea typeface="TT Chocolates Bold"/>
                <a:cs typeface="TT Chocolates Bold"/>
                <a:sym typeface="TT Chocolates Bold"/>
              </a:rPr>
              <a:t>Sautéed Spinach</a:t>
            </a:r>
          </a:p>
          <a:p>
            <a:pPr>
              <a:lnSpc>
                <a:spcPts val="1368"/>
              </a:lnSpc>
            </a:pPr>
            <a:r>
              <a:rPr lang="en-US" sz="1330" b="1" spc="-47" dirty="0">
                <a:solidFill>
                  <a:srgbClr val="000000"/>
                </a:solidFill>
                <a:latin typeface="TT Chocolates Bold"/>
                <a:ea typeface="TT Chocolates Bold"/>
                <a:cs typeface="TT Chocolates Bold"/>
                <a:sym typeface="TT Chocolates Bold"/>
              </a:rPr>
              <a:t>Potato &amp; Cheese Pierogies</a:t>
            </a:r>
          </a:p>
          <a:p>
            <a:pPr>
              <a:lnSpc>
                <a:spcPts val="1368"/>
              </a:lnSpc>
            </a:pPr>
            <a:r>
              <a:rPr lang="en-US" sz="1330" b="1" spc="-47" dirty="0">
                <a:solidFill>
                  <a:srgbClr val="000000"/>
                </a:solidFill>
                <a:latin typeface="TT Chocolates Bold"/>
                <a:ea typeface="TT Chocolates Bold"/>
                <a:cs typeface="TT Chocolates Bold"/>
                <a:sym typeface="TT Chocolates Bold"/>
              </a:rPr>
              <a:t>Cucumber, Tomato, &amp; Green Pepper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42C7D55B-A01E-0AC5-6A1C-CC944EAFC9B0}"/>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19</a:t>
            </a:r>
          </a:p>
        </p:txBody>
      </p:sp>
      <p:sp>
        <p:nvSpPr>
          <p:cNvPr id="48" name="TextBox 48">
            <a:extLst>
              <a:ext uri="{FF2B5EF4-FFF2-40B4-BE49-F238E27FC236}">
                <a16:creationId xmlns:a16="http://schemas.microsoft.com/office/drawing/2014/main" id="{E4C6E167-4C0E-EA5B-C87A-C160846B0043}"/>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9F8E9858-E29B-EF56-76A9-B31D8E84B1F1}"/>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B4777C47-BC74-3083-749D-B0430A453FC6}"/>
              </a:ext>
            </a:extLst>
          </p:cNvPr>
          <p:cNvSpPr txBox="1"/>
          <p:nvPr/>
        </p:nvSpPr>
        <p:spPr>
          <a:xfrm>
            <a:off x="3941742" y="9191882"/>
            <a:ext cx="6114026"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Egg Drop Soup</a:t>
            </a:r>
          </a:p>
          <a:p>
            <a:pPr>
              <a:lnSpc>
                <a:spcPts val="1368"/>
              </a:lnSpc>
            </a:pPr>
            <a:r>
              <a:rPr lang="en-US" sz="1330" b="1" spc="-47" dirty="0">
                <a:solidFill>
                  <a:srgbClr val="000000"/>
                </a:solidFill>
                <a:latin typeface="TT Chocolates Bold"/>
                <a:ea typeface="TT Chocolates Bold"/>
                <a:cs typeface="TT Chocolates Bold"/>
                <a:sym typeface="TT Chocolates Bold"/>
              </a:rPr>
              <a:t>SOUTHERN FRIED CHICKEN PLATE – Breaded Crispy Fried Chicken with Mac n’ Cheese, Cole Slaw, Corn Bread</a:t>
            </a:r>
          </a:p>
        </p:txBody>
      </p:sp>
      <p:sp>
        <p:nvSpPr>
          <p:cNvPr id="51" name="TextBox 51">
            <a:extLst>
              <a:ext uri="{FF2B5EF4-FFF2-40B4-BE49-F238E27FC236}">
                <a16:creationId xmlns:a16="http://schemas.microsoft.com/office/drawing/2014/main" id="{C733BB90-6781-AEE4-9E5C-69615ED72DB5}"/>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WEINER SCHNITZEL (Breaded Veal Cutlet)</a:t>
            </a:r>
          </a:p>
          <a:p>
            <a:pPr>
              <a:lnSpc>
                <a:spcPts val="1368"/>
              </a:lnSpc>
            </a:pPr>
            <a:r>
              <a:rPr lang="en-US" sz="1330" b="1" spc="-47" dirty="0">
                <a:solidFill>
                  <a:srgbClr val="000000"/>
                </a:solidFill>
                <a:latin typeface="TT Chocolates Bold"/>
                <a:ea typeface="TT Chocolates Bold"/>
                <a:cs typeface="TT Chocolates Bold"/>
                <a:sym typeface="TT Chocolates Bold"/>
              </a:rPr>
              <a:t>BROILED HAKE FILET</a:t>
            </a:r>
          </a:p>
          <a:p>
            <a:pPr>
              <a:lnSpc>
                <a:spcPts val="1368"/>
              </a:lnSpc>
            </a:pPr>
            <a:r>
              <a:rPr lang="en-US" sz="1330" b="1" spc="-47" dirty="0">
                <a:solidFill>
                  <a:srgbClr val="000000"/>
                </a:solidFill>
                <a:latin typeface="TT Chocolates Bold"/>
                <a:ea typeface="TT Chocolates Bold"/>
                <a:cs typeface="TT Chocolates Bold"/>
                <a:sym typeface="TT Chocolates Bold"/>
              </a:rPr>
              <a:t>Sauteed Summer Squash with Red Pepper</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Peewee Potatoes</a:t>
            </a:r>
          </a:p>
          <a:p>
            <a:pPr>
              <a:lnSpc>
                <a:spcPts val="1368"/>
              </a:lnSpc>
            </a:pPr>
            <a:r>
              <a:rPr lang="en-US" sz="1330" b="1" spc="-47" dirty="0">
                <a:solidFill>
                  <a:srgbClr val="000000"/>
                </a:solidFill>
                <a:latin typeface="TT Chocolates Bold"/>
                <a:ea typeface="TT Chocolates Bold"/>
                <a:cs typeface="TT Chocolates Bold"/>
                <a:sym typeface="TT Chocolates Bold"/>
              </a:rPr>
              <a:t>Mozzarella, Tomato, Basil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EE533832-B615-7324-6F73-FE4AA36D9522}"/>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20</a:t>
            </a:r>
          </a:p>
        </p:txBody>
      </p:sp>
      <p:sp>
        <p:nvSpPr>
          <p:cNvPr id="53" name="TextBox 53">
            <a:extLst>
              <a:ext uri="{FF2B5EF4-FFF2-40B4-BE49-F238E27FC236}">
                <a16:creationId xmlns:a16="http://schemas.microsoft.com/office/drawing/2014/main" id="{997B4A7E-9147-3180-61A4-DF57E9EE8D70}"/>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C4380624-ADE6-8B4F-38F4-B2A41BFE15F0}"/>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D2C37582-2ECE-2DD9-C779-6C5B32489824}"/>
              </a:ext>
            </a:extLst>
          </p:cNvPr>
          <p:cNvSpPr txBox="1"/>
          <p:nvPr/>
        </p:nvSpPr>
        <p:spPr>
          <a:xfrm>
            <a:off x="3925272" y="11181070"/>
            <a:ext cx="6177009"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Italian Wedding Soup</a:t>
            </a:r>
          </a:p>
          <a:p>
            <a:pPr>
              <a:lnSpc>
                <a:spcPts val="1368"/>
              </a:lnSpc>
            </a:pPr>
            <a:r>
              <a:rPr lang="en-US" sz="1330" b="1" spc="-47" dirty="0">
                <a:solidFill>
                  <a:srgbClr val="000000"/>
                </a:solidFill>
                <a:latin typeface="TT Chocolates Bold"/>
                <a:ea typeface="TT Chocolates Bold"/>
                <a:cs typeface="TT Chocolates Bold"/>
                <a:sym typeface="TT Chocolates Bold"/>
              </a:rPr>
              <a:t>ROAST BEEF CAPRESE SANDWICH – Tender Medium Rare Roast Beef, Mozzarella Cheese, Roasted Red Pepper, Baby Arugula, Pesto Aioli, Ciabatta Roll, Chips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6225B749-4345-8AA9-DE18-EEC5ECE112A7}"/>
              </a:ext>
            </a:extLst>
          </p:cNvPr>
          <p:cNvSpPr txBox="1"/>
          <p:nvPr/>
        </p:nvSpPr>
        <p:spPr>
          <a:xfrm>
            <a:off x="3921264" y="11898185"/>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PORK LOIN AU JUS</a:t>
            </a:r>
          </a:p>
          <a:p>
            <a:pPr>
              <a:lnSpc>
                <a:spcPts val="1368"/>
              </a:lnSpc>
            </a:pPr>
            <a:r>
              <a:rPr lang="en-US" sz="1330" b="1" spc="-47" dirty="0">
                <a:solidFill>
                  <a:srgbClr val="000000"/>
                </a:solidFill>
                <a:latin typeface="TT Chocolates Bold"/>
                <a:ea typeface="TT Chocolates Bold"/>
                <a:cs typeface="TT Chocolates Bold"/>
                <a:sym typeface="TT Chocolates Bold"/>
              </a:rPr>
              <a:t>WEST INDIAN STEWED BONE IN CHICKEN</a:t>
            </a:r>
          </a:p>
          <a:p>
            <a:pPr>
              <a:lnSpc>
                <a:spcPts val="1368"/>
              </a:lnSpc>
            </a:pPr>
            <a:r>
              <a:rPr lang="en-US" sz="1330" b="1" spc="-47" dirty="0">
                <a:solidFill>
                  <a:srgbClr val="000000"/>
                </a:solidFill>
                <a:latin typeface="TT Chocolates Bold"/>
                <a:ea typeface="TT Chocolates Bold"/>
                <a:cs typeface="TT Chocolates Bold"/>
                <a:sym typeface="TT Chocolates Bold"/>
              </a:rPr>
              <a:t>Rice Pilaf</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Italian Pasta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801C74D4-7CF3-8CD1-5FAE-10937CD884EF}"/>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21</a:t>
            </a:r>
          </a:p>
        </p:txBody>
      </p:sp>
      <p:sp>
        <p:nvSpPr>
          <p:cNvPr id="58" name="TextBox 58">
            <a:extLst>
              <a:ext uri="{FF2B5EF4-FFF2-40B4-BE49-F238E27FC236}">
                <a16:creationId xmlns:a16="http://schemas.microsoft.com/office/drawing/2014/main" id="{6BCE2A5C-EF98-4BB9-53C3-E7ADDF34BC07}"/>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67923A4B-019F-9EEC-3256-C362A4F3FC02}"/>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8F409EA4-2F2D-7EF0-41EA-E29C0FDAB87E}"/>
              </a:ext>
            </a:extLst>
          </p:cNvPr>
          <p:cNvSpPr txBox="1"/>
          <p:nvPr/>
        </p:nvSpPr>
        <p:spPr>
          <a:xfrm>
            <a:off x="3921264" y="13253583"/>
            <a:ext cx="6426265" cy="1074653"/>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Edamame Dumpling Soup with Scallions &amp; Mushrooms</a:t>
            </a:r>
          </a:p>
          <a:p>
            <a:pPr>
              <a:lnSpc>
                <a:spcPts val="1368"/>
              </a:lnSpc>
            </a:pPr>
            <a:r>
              <a:rPr lang="en-US" sz="1330" b="1" spc="-47" dirty="0">
                <a:solidFill>
                  <a:srgbClr val="000000"/>
                </a:solidFill>
                <a:latin typeface="TT Chocolates Bold"/>
                <a:ea typeface="TT Chocolates Bold"/>
                <a:cs typeface="TT Chocolates Bold"/>
                <a:sym typeface="TT Chocolates Bold"/>
              </a:rPr>
              <a:t>SESAME GARLIC SHRIMP SOBA NOODLE BOWL -  Tender Rock Shrimp in </a:t>
            </a:r>
          </a:p>
          <a:p>
            <a:pPr>
              <a:lnSpc>
                <a:spcPts val="1368"/>
              </a:lnSpc>
            </a:pPr>
            <a:r>
              <a:rPr lang="en-US" sz="1330" b="1" spc="-47" dirty="0">
                <a:solidFill>
                  <a:srgbClr val="000000"/>
                </a:solidFill>
                <a:latin typeface="TT Chocolates Bold"/>
                <a:ea typeface="TT Chocolates Bold"/>
                <a:cs typeface="TT Chocolates Bold"/>
                <a:sym typeface="TT Chocolates Bold"/>
              </a:rPr>
              <a:t>Sesame Garlic Sauce Over Steamed Vegetables &amp; Soba Noodles</a:t>
            </a:r>
            <a:endParaRPr lang="en-US" sz="125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1C56BA34-CC56-A51F-8205-53469D83419A}"/>
              </a:ext>
            </a:extLst>
          </p:cNvPr>
          <p:cNvSpPr txBox="1"/>
          <p:nvPr/>
        </p:nvSpPr>
        <p:spPr>
          <a:xfrm>
            <a:off x="3928783" y="13977136"/>
            <a:ext cx="4754798" cy="197233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BAKED RICOTTA MANICOTTI MARINARA</a:t>
            </a:r>
          </a:p>
          <a:p>
            <a:pPr>
              <a:lnSpc>
                <a:spcPts val="1368"/>
              </a:lnSpc>
            </a:pPr>
            <a:r>
              <a:rPr lang="en-US" sz="1330" b="1" spc="-47" dirty="0">
                <a:solidFill>
                  <a:srgbClr val="000000"/>
                </a:solidFill>
                <a:latin typeface="TT Chocolates Bold"/>
                <a:ea typeface="TT Chocolates Bold"/>
                <a:cs typeface="TT Chocolates Bold"/>
                <a:sym typeface="TT Chocolates Bold"/>
              </a:rPr>
              <a:t>BRAISED STEAK &amp; SWEET PEPPERS</a:t>
            </a:r>
          </a:p>
          <a:p>
            <a:pPr>
              <a:lnSpc>
                <a:spcPts val="1368"/>
              </a:lnSpc>
            </a:pPr>
            <a:r>
              <a:rPr lang="en-US" sz="1330" b="1" spc="-47" dirty="0">
                <a:solidFill>
                  <a:srgbClr val="000000"/>
                </a:solidFill>
                <a:latin typeface="TT Chocolates Bold"/>
                <a:ea typeface="TT Chocolates Bold"/>
                <a:cs typeface="TT Chocolates Bold"/>
                <a:sym typeface="TT Chocolates Bold"/>
              </a:rPr>
              <a:t>Steamed Basmati Rice</a:t>
            </a:r>
          </a:p>
          <a:p>
            <a:pPr>
              <a:lnSpc>
                <a:spcPts val="1368"/>
              </a:lnSpc>
            </a:pPr>
            <a:r>
              <a:rPr lang="en-US" sz="1330" b="1" spc="-47" dirty="0">
                <a:solidFill>
                  <a:srgbClr val="000000"/>
                </a:solidFill>
                <a:latin typeface="TT Chocolates Bold"/>
                <a:ea typeface="TT Chocolates Bold"/>
                <a:cs typeface="TT Chocolates Bold"/>
                <a:sym typeface="TT Chocolates Bold"/>
              </a:rPr>
              <a:t>Sauteed Carrots</a:t>
            </a:r>
          </a:p>
          <a:p>
            <a:pPr>
              <a:lnSpc>
                <a:spcPts val="1368"/>
              </a:lnSpc>
            </a:pPr>
            <a:r>
              <a:rPr lang="en-US" sz="1330" b="1" spc="-47" dirty="0">
                <a:solidFill>
                  <a:srgbClr val="000000"/>
                </a:solidFill>
                <a:latin typeface="TT Chocolates Bold"/>
                <a:ea typeface="TT Chocolates Bold"/>
                <a:cs typeface="TT Chocolates Bold"/>
                <a:sym typeface="TT Chocolates Bold"/>
              </a:rPr>
              <a:t>Marinated Beet Salad with Red Onion on Butter Lettuce</a:t>
            </a:r>
          </a:p>
          <a:p>
            <a:pPr>
              <a:lnSpc>
                <a:spcPts val="1368"/>
              </a:lnSpc>
            </a:pPr>
            <a:r>
              <a:rPr lang="en-US" sz="1330" b="1" spc="-47" dirty="0">
                <a:solidFill>
                  <a:srgbClr val="000000"/>
                </a:solidFill>
                <a:latin typeface="TT Chocolates Bold"/>
                <a:ea typeface="TT Chocolates Bold"/>
                <a:cs typeface="TT Chocolates Bold"/>
                <a:sym typeface="TT Chocolates Bold"/>
              </a:rPr>
              <a:t>Apple Pie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250C204A-3485-7C99-232C-5956151761D3}"/>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22</a:t>
            </a:r>
          </a:p>
        </p:txBody>
      </p:sp>
      <p:sp>
        <p:nvSpPr>
          <p:cNvPr id="63" name="TextBox 63">
            <a:extLst>
              <a:ext uri="{FF2B5EF4-FFF2-40B4-BE49-F238E27FC236}">
                <a16:creationId xmlns:a16="http://schemas.microsoft.com/office/drawing/2014/main" id="{30BEC698-F0EB-115E-6C80-F121109C419F}"/>
              </a:ext>
            </a:extLst>
          </p:cNvPr>
          <p:cNvSpPr txBox="1"/>
          <p:nvPr/>
        </p:nvSpPr>
        <p:spPr>
          <a:xfrm>
            <a:off x="-327067" y="15080112"/>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77D9FDAA-6A88-C43C-B779-C00E6C2C3BCF}"/>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15FAC452-1A26-83D7-A2D8-FC2AC2EDD1E3}"/>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0BE153FB-DC81-F55F-01F4-CEE5118CA6B6}"/>
              </a:ext>
            </a:extLst>
          </p:cNvPr>
          <p:cNvSpPr/>
          <p:nvPr/>
        </p:nvSpPr>
        <p:spPr>
          <a:xfrm>
            <a:off x="3848924"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E37A198B-854A-8885-5DF2-C85476DBCFD1}"/>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
        <p:nvSpPr>
          <p:cNvPr id="73" name="TextBox 72">
            <a:extLst>
              <a:ext uri="{FF2B5EF4-FFF2-40B4-BE49-F238E27FC236}">
                <a16:creationId xmlns:a16="http://schemas.microsoft.com/office/drawing/2014/main" id="{1CA53F70-0A28-99FF-F284-D77AC4FBDA0C}"/>
              </a:ext>
            </a:extLst>
          </p:cNvPr>
          <p:cNvSpPr txBox="1"/>
          <p:nvPr/>
        </p:nvSpPr>
        <p:spPr>
          <a:xfrm>
            <a:off x="290965" y="12733877"/>
            <a:ext cx="2750649" cy="2249077"/>
          </a:xfrm>
          <a:prstGeom prst="rect">
            <a:avLst/>
          </a:prstGeom>
          <a:noFill/>
        </p:spPr>
        <p:txBody>
          <a:bodyPr wrap="square">
            <a:spAutoFit/>
          </a:bodyPr>
          <a:lstStyle/>
          <a:p>
            <a:pPr algn="ctr">
              <a:lnSpc>
                <a:spcPts val="1423"/>
              </a:lnSpc>
            </a:pPr>
            <a:r>
              <a:rPr lang="en-US" sz="1400" b="1" spc="-53" dirty="0">
                <a:solidFill>
                  <a:srgbClr val="000000"/>
                </a:solidFill>
                <a:latin typeface="Times New Roman Condensed Bold"/>
                <a:ea typeface="Times New Roman Condensed Bold"/>
                <a:cs typeface="Times New Roman Condensed Bold"/>
                <a:sym typeface="Times New Roman Condensed Bold"/>
              </a:rPr>
              <a:t>THE RAIN IN SPAIN FALLS </a:t>
            </a:r>
          </a:p>
          <a:p>
            <a:pPr algn="ctr">
              <a:lnSpc>
                <a:spcPts val="1423"/>
              </a:lnSpc>
            </a:pPr>
            <a:r>
              <a:rPr lang="en-US" sz="1400" b="1" spc="-53" dirty="0">
                <a:solidFill>
                  <a:srgbClr val="000000"/>
                </a:solidFill>
                <a:latin typeface="Times New Roman Condensed Bold"/>
                <a:ea typeface="Times New Roman Condensed Bold"/>
                <a:cs typeface="Times New Roman Condensed Bold"/>
                <a:sym typeface="Times New Roman Condensed Bold"/>
              </a:rPr>
              <a:t>MAINLY ON LO MEIN!</a:t>
            </a:r>
          </a:p>
          <a:p>
            <a:pPr algn="ctr">
              <a:lnSpc>
                <a:spcPts val="1423"/>
              </a:lnSpc>
            </a:pPr>
            <a:endParaRPr lang="en-US" sz="1400" b="1" spc="-53" dirty="0">
              <a:solidFill>
                <a:srgbClr val="000000"/>
              </a:solidFill>
              <a:latin typeface="Times New Roman Condensed Bold"/>
              <a:ea typeface="Times New Roman Condensed Bold"/>
              <a:cs typeface="Times New Roman Condensed Bold"/>
              <a:sym typeface="Times New Roman Condensed Bold"/>
            </a:endParaRPr>
          </a:p>
          <a:p>
            <a:pPr algn="ctr">
              <a:lnSpc>
                <a:spcPts val="1423"/>
              </a:lnSpc>
            </a:pPr>
            <a:endParaRPr lang="en-US" sz="1400" b="1" spc="-53" dirty="0">
              <a:solidFill>
                <a:srgbClr val="000000"/>
              </a:solidFill>
              <a:latin typeface="Times New Roman Condensed Bold"/>
              <a:ea typeface="Times New Roman Condensed Bold"/>
              <a:cs typeface="Times New Roman Condensed Bold"/>
              <a:sym typeface="Times New Roman Condensed Bold"/>
            </a:endParaRPr>
          </a:p>
          <a:p>
            <a:pPr algn="ctr">
              <a:lnSpc>
                <a:spcPts val="1423"/>
              </a:lnSpc>
            </a:pPr>
            <a:endParaRPr lang="en-US" sz="1400" b="1" spc="-53" dirty="0">
              <a:solidFill>
                <a:srgbClr val="000000"/>
              </a:solidFill>
              <a:latin typeface="Times New Roman Condensed Bold"/>
              <a:ea typeface="Times New Roman Condensed Bold"/>
              <a:cs typeface="Times New Roman Condensed Bold"/>
              <a:sym typeface="Times New Roman Condensed Bold"/>
            </a:endParaRPr>
          </a:p>
          <a:p>
            <a:pPr algn="ctr">
              <a:lnSpc>
                <a:spcPts val="1423"/>
              </a:lnSpc>
            </a:pPr>
            <a:endParaRPr lang="en-US" sz="1050" b="1" spc="-53" dirty="0">
              <a:solidFill>
                <a:srgbClr val="000000"/>
              </a:solidFill>
              <a:latin typeface="Times New Roman Condensed Bold"/>
              <a:ea typeface="Times New Roman Condensed Bold"/>
              <a:cs typeface="Times New Roman Condensed Bold"/>
              <a:sym typeface="Times New Roman Condensed Bold"/>
            </a:endParaRPr>
          </a:p>
          <a:p>
            <a:pPr algn="ctr">
              <a:lnSpc>
                <a:spcPts val="1423"/>
              </a:lnSpc>
            </a:pPr>
            <a:r>
              <a:rPr lang="en-US" sz="1300" b="1" spc="-53" dirty="0">
                <a:solidFill>
                  <a:srgbClr val="000000"/>
                </a:solidFill>
                <a:latin typeface="Times New Roman Condensed Bold"/>
                <a:ea typeface="Times New Roman Condensed Bold"/>
                <a:cs typeface="Times New Roman Condensed Bold"/>
                <a:sym typeface="Times New Roman Condensed Bold"/>
              </a:rPr>
              <a:t>Ok, let’s get serious… </a:t>
            </a:r>
          </a:p>
          <a:p>
            <a:pPr algn="ctr">
              <a:lnSpc>
                <a:spcPts val="1423"/>
              </a:lnSpc>
            </a:pPr>
            <a:r>
              <a:rPr lang="en-US" sz="1300" b="1" spc="-53" dirty="0">
                <a:solidFill>
                  <a:srgbClr val="000000"/>
                </a:solidFill>
                <a:latin typeface="Times New Roman Condensed Bold"/>
                <a:ea typeface="Times New Roman Condensed Bold"/>
                <a:cs typeface="Times New Roman Condensed Bold"/>
                <a:sym typeface="Times New Roman Condensed Bold"/>
              </a:rPr>
              <a:t>Have you tried our new Vegetable Lo Mein?  </a:t>
            </a:r>
          </a:p>
          <a:p>
            <a:pPr algn="ctr">
              <a:lnSpc>
                <a:spcPts val="1423"/>
              </a:lnSpc>
            </a:pPr>
            <a:r>
              <a:rPr lang="en-US" sz="1300" b="1" spc="-53" dirty="0">
                <a:solidFill>
                  <a:srgbClr val="000000"/>
                </a:solidFill>
                <a:latin typeface="Times New Roman Condensed Bold"/>
                <a:ea typeface="Times New Roman Condensed Bold"/>
                <a:cs typeface="Times New Roman Condensed Bold"/>
                <a:sym typeface="Times New Roman Condensed Bold"/>
              </a:rPr>
              <a:t>It is available as an Entrée on the </a:t>
            </a:r>
          </a:p>
          <a:p>
            <a:pPr algn="ctr">
              <a:lnSpc>
                <a:spcPts val="1423"/>
              </a:lnSpc>
            </a:pPr>
            <a:r>
              <a:rPr lang="en-US" sz="1300" b="1" spc="-53" dirty="0">
                <a:solidFill>
                  <a:srgbClr val="000000"/>
                </a:solidFill>
                <a:latin typeface="Times New Roman Condensed Bold"/>
                <a:ea typeface="Times New Roman Condensed Bold"/>
                <a:cs typeface="Times New Roman Condensed Bold"/>
                <a:sym typeface="Times New Roman Condensed Bold"/>
              </a:rPr>
              <a:t>Alternatives Menu for both </a:t>
            </a:r>
          </a:p>
          <a:p>
            <a:pPr algn="ctr">
              <a:lnSpc>
                <a:spcPts val="1423"/>
              </a:lnSpc>
            </a:pPr>
            <a:r>
              <a:rPr lang="en-US" sz="1300" b="1" spc="-53" dirty="0">
                <a:solidFill>
                  <a:srgbClr val="000000"/>
                </a:solidFill>
                <a:latin typeface="Times New Roman Condensed Bold"/>
                <a:ea typeface="Times New Roman Condensed Bold"/>
                <a:cs typeface="Times New Roman Condensed Bold"/>
                <a:sym typeface="Times New Roman Condensed Bold"/>
              </a:rPr>
              <a:t>Lunch and Dinner.  </a:t>
            </a:r>
          </a:p>
          <a:p>
            <a:pPr algn="ctr">
              <a:lnSpc>
                <a:spcPts val="1423"/>
              </a:lnSpc>
            </a:pPr>
            <a:r>
              <a:rPr lang="en-US" sz="1300" b="1" spc="-53" dirty="0">
                <a:solidFill>
                  <a:srgbClr val="000000"/>
                </a:solidFill>
                <a:latin typeface="Times New Roman Condensed Bold"/>
                <a:ea typeface="Times New Roman Condensed Bold"/>
                <a:cs typeface="Times New Roman Condensed Bold"/>
                <a:sym typeface="Times New Roman Condensed Bold"/>
              </a:rPr>
              <a:t>We are hearing good things. Give it a try!</a:t>
            </a:r>
          </a:p>
        </p:txBody>
      </p:sp>
      <p:pic>
        <p:nvPicPr>
          <p:cNvPr id="68" name="Picture 67">
            <a:extLst>
              <a:ext uri="{FF2B5EF4-FFF2-40B4-BE49-F238E27FC236}">
                <a16:creationId xmlns:a16="http://schemas.microsoft.com/office/drawing/2014/main" id="{B63B788D-24B1-5503-5D08-15D6982B3DEA}"/>
              </a:ext>
            </a:extLst>
          </p:cNvPr>
          <p:cNvPicPr>
            <a:picLocks noChangeAspect="1"/>
          </p:cNvPicPr>
          <p:nvPr/>
        </p:nvPicPr>
        <p:blipFill>
          <a:blip r:embed="rId6"/>
          <a:stretch>
            <a:fillRect/>
          </a:stretch>
        </p:blipFill>
        <p:spPr>
          <a:xfrm>
            <a:off x="1118990" y="13184592"/>
            <a:ext cx="1080224" cy="656607"/>
          </a:xfrm>
          <a:prstGeom prst="rect">
            <a:avLst/>
          </a:prstGeom>
        </p:spPr>
      </p:pic>
    </p:spTree>
    <p:extLst>
      <p:ext uri="{BB962C8B-B14F-4D97-AF65-F5344CB8AC3E}">
        <p14:creationId xmlns:p14="http://schemas.microsoft.com/office/powerpoint/2010/main" val="61340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D600DD-C4D5-B889-6258-6CB0E348F093}"/>
            </a:ext>
          </a:extLst>
        </p:cNvPr>
        <p:cNvGrpSpPr/>
        <p:nvPr/>
      </p:nvGrpSpPr>
      <p:grpSpPr>
        <a:xfrm>
          <a:off x="0" y="0"/>
          <a:ext cx="0" cy="0"/>
          <a:chOff x="0" y="0"/>
          <a:chExt cx="0" cy="0"/>
        </a:xfrm>
      </p:grpSpPr>
      <p:grpSp>
        <p:nvGrpSpPr>
          <p:cNvPr id="70" name="Group 5">
            <a:extLst>
              <a:ext uri="{FF2B5EF4-FFF2-40B4-BE49-F238E27FC236}">
                <a16:creationId xmlns:a16="http://schemas.microsoft.com/office/drawing/2014/main" id="{0BBD431F-4E75-F3EE-1374-BF05D410BBA2}"/>
              </a:ext>
            </a:extLst>
          </p:cNvPr>
          <p:cNvGrpSpPr/>
          <p:nvPr/>
        </p:nvGrpSpPr>
        <p:grpSpPr>
          <a:xfrm>
            <a:off x="381775" y="13552521"/>
            <a:ext cx="2486832" cy="1304892"/>
            <a:chOff x="0" y="0"/>
            <a:chExt cx="31823267" cy="95299281"/>
          </a:xfrm>
        </p:grpSpPr>
        <p:sp>
          <p:nvSpPr>
            <p:cNvPr id="71" name="Freeform 6">
              <a:extLst>
                <a:ext uri="{FF2B5EF4-FFF2-40B4-BE49-F238E27FC236}">
                  <a16:creationId xmlns:a16="http://schemas.microsoft.com/office/drawing/2014/main" id="{A8D9A45B-85DC-895C-9A5D-FF15B888B310}"/>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a:ln w="3175">
              <a:solidFill>
                <a:srgbClr val="000000"/>
              </a:solidFill>
            </a:ln>
          </p:spPr>
          <p:txBody>
            <a:bodyPr/>
            <a:lstStyle/>
            <a:p>
              <a:endParaRPr lang="en-US"/>
            </a:p>
          </p:txBody>
        </p:sp>
        <p:sp>
          <p:nvSpPr>
            <p:cNvPr id="72" name="Freeform 7">
              <a:extLst>
                <a:ext uri="{FF2B5EF4-FFF2-40B4-BE49-F238E27FC236}">
                  <a16:creationId xmlns:a16="http://schemas.microsoft.com/office/drawing/2014/main" id="{97FC2A0E-0451-4438-75EC-6653E0FF7A26}"/>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a:ln w="3175">
              <a:solidFill>
                <a:srgbClr val="000000"/>
              </a:solidFill>
            </a:ln>
          </p:spPr>
          <p:txBody>
            <a:bodyPr/>
            <a:lstStyle/>
            <a:p>
              <a:endParaRPr lang="en-US"/>
            </a:p>
          </p:txBody>
        </p:sp>
      </p:grpSp>
      <p:sp>
        <p:nvSpPr>
          <p:cNvPr id="2" name="TextBox 2">
            <a:extLst>
              <a:ext uri="{FF2B5EF4-FFF2-40B4-BE49-F238E27FC236}">
                <a16:creationId xmlns:a16="http://schemas.microsoft.com/office/drawing/2014/main" id="{5B09F705-0847-D6C6-F1BD-FF7E1DC8082C}"/>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8640351C-E8A4-D111-5E94-0241ADE8D4F7}"/>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755DEACC-5F14-81F6-C371-AB9ED69364DE}"/>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66F1CBC6-1A1B-A41B-9543-F9D183F8F078}"/>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43C1A1D3-323A-43EF-4D15-612B51B11C58}"/>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a:p>
          </p:txBody>
        </p:sp>
        <p:sp>
          <p:nvSpPr>
            <p:cNvPr id="7" name="Freeform 7">
              <a:extLst>
                <a:ext uri="{FF2B5EF4-FFF2-40B4-BE49-F238E27FC236}">
                  <a16:creationId xmlns:a16="http://schemas.microsoft.com/office/drawing/2014/main" id="{AF60065E-ED2B-0726-85DD-E14C3A77A06A}"/>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936CF0EA-2967-FC1D-A6E8-D8E361A3F6B8}"/>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DA18ED14-59AB-07D1-A731-8CAF35FF7CFC}"/>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5CEE2DE6-F3CD-6240-1FB9-3CA0D1C7F567}"/>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FE4731C7-8A13-DB5C-31DE-D8100F4EF6C0}"/>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1CFC26E2-6CD8-C041-5AC5-18ECCCC68D43}"/>
              </a:ext>
            </a:extLst>
          </p:cNvPr>
          <p:cNvSpPr/>
          <p:nvPr/>
        </p:nvSpPr>
        <p:spPr>
          <a:xfrm>
            <a:off x="2352952" y="14965671"/>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7894E329-20FA-D9D0-8D9F-3223FE913C20}"/>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B82D3FAB-D4E6-E7DC-936B-E7DB561C24D2}"/>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76A76CC4-0EE4-EB37-A1AB-0DAB4F04FFAF}"/>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5F5447A4-8BA8-BCFE-62A1-99C7239C0659}"/>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F3FF37DA-D63B-73F7-CCF6-DB4003CE5421}"/>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12B2CDF0-4F50-9F2E-D053-FC521C54E861}"/>
              </a:ext>
            </a:extLst>
          </p:cNvPr>
          <p:cNvSpPr txBox="1"/>
          <p:nvPr/>
        </p:nvSpPr>
        <p:spPr>
          <a:xfrm>
            <a:off x="3944373" y="1200615"/>
            <a:ext cx="5957303"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Pasta Fagioli</a:t>
            </a:r>
          </a:p>
          <a:p>
            <a:pPr>
              <a:lnSpc>
                <a:spcPts val="1368"/>
              </a:lnSpc>
            </a:pPr>
            <a:r>
              <a:rPr lang="en-US" sz="1330" b="1" spc="-47" dirty="0">
                <a:solidFill>
                  <a:srgbClr val="000000"/>
                </a:solidFill>
                <a:latin typeface="TT Chocolates Bold"/>
                <a:ea typeface="TT Chocolates Bold"/>
                <a:cs typeface="TT Chocolates Bold"/>
                <a:sym typeface="TT Chocolates Bold"/>
              </a:rPr>
              <a:t>OVEN BAKED ZITI – Ziti Pasta with Our Own Marinara Sauce, Ricotta Cheese, </a:t>
            </a:r>
          </a:p>
          <a:p>
            <a:pPr>
              <a:lnSpc>
                <a:spcPts val="1368"/>
              </a:lnSpc>
            </a:pPr>
            <a:r>
              <a:rPr lang="en-US" sz="1330" b="1" spc="-47" dirty="0">
                <a:solidFill>
                  <a:srgbClr val="000000"/>
                </a:solidFill>
                <a:latin typeface="TT Chocolates Bold"/>
                <a:ea typeface="TT Chocolates Bold"/>
                <a:cs typeface="TT Chocolates Bold"/>
                <a:sym typeface="TT Chocolates Bold"/>
              </a:rPr>
              <a:t>Topped with Mozzarella Cheese, Italian Vegetable Salad, Italian Bread</a:t>
            </a:r>
          </a:p>
        </p:txBody>
      </p:sp>
      <p:sp>
        <p:nvSpPr>
          <p:cNvPr id="19" name="TextBox 19">
            <a:extLst>
              <a:ext uri="{FF2B5EF4-FFF2-40B4-BE49-F238E27FC236}">
                <a16:creationId xmlns:a16="http://schemas.microsoft.com/office/drawing/2014/main" id="{F20083C7-F5AA-C9E9-345F-8C111514CBBE}"/>
              </a:ext>
            </a:extLst>
          </p:cNvPr>
          <p:cNvSpPr txBox="1"/>
          <p:nvPr/>
        </p:nvSpPr>
        <p:spPr>
          <a:xfrm>
            <a:off x="3936935" y="1924639"/>
            <a:ext cx="5168521"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BONE IN CHICKEN CACCIATORE</a:t>
            </a:r>
          </a:p>
          <a:p>
            <a:pPr>
              <a:lnSpc>
                <a:spcPts val="1368"/>
              </a:lnSpc>
            </a:pPr>
            <a:r>
              <a:rPr lang="en-US" sz="1330" b="1" spc="-47" dirty="0">
                <a:solidFill>
                  <a:srgbClr val="000000"/>
                </a:solidFill>
                <a:latin typeface="TT Chocolates Bold"/>
                <a:ea typeface="TT Chocolates Bold"/>
                <a:cs typeface="TT Chocolates Bold"/>
                <a:sym typeface="TT Chocolates Bold"/>
              </a:rPr>
              <a:t>ROAST TURKEY BREAST WITH STUFFING</a:t>
            </a:r>
          </a:p>
          <a:p>
            <a:pPr>
              <a:lnSpc>
                <a:spcPts val="1368"/>
              </a:lnSpc>
            </a:pPr>
            <a:r>
              <a:rPr lang="en-US" sz="1330" b="1" spc="-47" dirty="0">
                <a:solidFill>
                  <a:srgbClr val="000000"/>
                </a:solidFill>
                <a:latin typeface="TT Chocolates Bold"/>
                <a:ea typeface="TT Chocolates Bold"/>
                <a:cs typeface="TT Chocolates Bold"/>
                <a:sym typeface="TT Chocolates Bold"/>
              </a:rPr>
              <a:t>Mashed Potatoes</a:t>
            </a:r>
          </a:p>
          <a:p>
            <a:pPr>
              <a:lnSpc>
                <a:spcPts val="1368"/>
              </a:lnSpc>
            </a:pPr>
            <a:r>
              <a:rPr lang="en-US" sz="1330" b="1" spc="-47" dirty="0">
                <a:solidFill>
                  <a:srgbClr val="000000"/>
                </a:solidFill>
                <a:latin typeface="TT Chocolates Bold"/>
                <a:ea typeface="TT Chocolates Bold"/>
                <a:cs typeface="TT Chocolates Bold"/>
                <a:sym typeface="TT Chocolates Bold"/>
              </a:rPr>
              <a:t>Buttered Sweet Corn</a:t>
            </a:r>
          </a:p>
          <a:p>
            <a:pPr>
              <a:lnSpc>
                <a:spcPts val="1368"/>
              </a:lnSpc>
            </a:pPr>
            <a:r>
              <a:rPr lang="en-US" sz="1330" b="1" spc="-47" dirty="0">
                <a:solidFill>
                  <a:srgbClr val="000000"/>
                </a:solidFill>
                <a:latin typeface="TT Chocolates Bold"/>
                <a:ea typeface="TT Chocolates Bold"/>
                <a:cs typeface="TT Chocolates Bold"/>
                <a:sym typeface="TT Chocolates Bold"/>
              </a:rPr>
              <a:t>Garden Vegetable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a:extLst>
              <a:ext uri="{FF2B5EF4-FFF2-40B4-BE49-F238E27FC236}">
                <a16:creationId xmlns:a16="http://schemas.microsoft.com/office/drawing/2014/main" id="{06994EFB-17CC-832E-927C-71BBC7CF7A5E}"/>
              </a:ext>
            </a:extLst>
          </p:cNvPr>
          <p:cNvSpPr txBox="1"/>
          <p:nvPr/>
        </p:nvSpPr>
        <p:spPr>
          <a:xfrm>
            <a:off x="271939" y="3348865"/>
            <a:ext cx="2265020" cy="3334887"/>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r>
              <a:rPr lang="en-US" sz="1100" b="1" spc="-46" dirty="0">
                <a:solidFill>
                  <a:srgbClr val="000000"/>
                </a:solidFill>
                <a:latin typeface="TT Chocolates Bold"/>
                <a:ea typeface="TT Chocolates Bold"/>
                <a:cs typeface="TT Chocolates Bold"/>
                <a:sym typeface="TT Chocolates Bold"/>
              </a:rPr>
              <a:t>VEGETABLE LO MEIN </a:t>
            </a:r>
            <a:r>
              <a:rPr lang="en-US" sz="1100" b="1" i="1" spc="-46" dirty="0">
                <a:solidFill>
                  <a:srgbClr val="FF0000"/>
                </a:solidFill>
                <a:latin typeface="TT Chocolates Bold"/>
                <a:ea typeface="TT Chocolates Bold"/>
                <a:cs typeface="TT Chocolates Bold"/>
                <a:sym typeface="TT Chocolates Bold"/>
              </a:rPr>
              <a:t>NEW ITEM!</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a:extLst>
              <a:ext uri="{FF2B5EF4-FFF2-40B4-BE49-F238E27FC236}">
                <a16:creationId xmlns:a16="http://schemas.microsoft.com/office/drawing/2014/main" id="{D07BCD67-93D1-6759-0F8D-3D722A1B389D}"/>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E59F8F2C-C3B8-E8AB-1AD0-E088D3CAF367}"/>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08FF6158-8018-FAFD-C34A-582F38158ACC}"/>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C8929948-B0D5-010F-237C-FC82841E84C1}"/>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E0CFD7E4-ECBD-14C9-5381-87DE04105E39}"/>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7D178EB8-AFB0-7B80-8457-C3AEB1AEBC27}"/>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5ED75508-A749-4836-024D-745ABF709378}"/>
              </a:ext>
            </a:extLst>
          </p:cNvPr>
          <p:cNvSpPr txBox="1"/>
          <p:nvPr/>
        </p:nvSpPr>
        <p:spPr>
          <a:xfrm>
            <a:off x="5660511" y="764012"/>
            <a:ext cx="2933981" cy="397545"/>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August 9</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  August 15</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F4FF2821-2A93-CEE8-AE32-23180EF27C89}"/>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BD9551DF-CB43-48A5-66BA-497CF5B74748}"/>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a:extLst>
              <a:ext uri="{FF2B5EF4-FFF2-40B4-BE49-F238E27FC236}">
                <a16:creationId xmlns:a16="http://schemas.microsoft.com/office/drawing/2014/main" id="{9BF53FC5-1670-B186-178D-765009DE526F}"/>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10574E1F-BB65-E7C2-7EF9-3EFA47199BF5}"/>
              </a:ext>
            </a:extLst>
          </p:cNvPr>
          <p:cNvSpPr txBox="1"/>
          <p:nvPr/>
        </p:nvSpPr>
        <p:spPr>
          <a:xfrm>
            <a:off x="271939" y="249490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72226C95-100C-BD50-0284-DAE73C97B737}"/>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9</a:t>
            </a:r>
          </a:p>
        </p:txBody>
      </p:sp>
      <p:sp>
        <p:nvSpPr>
          <p:cNvPr id="33" name="TextBox 33">
            <a:extLst>
              <a:ext uri="{FF2B5EF4-FFF2-40B4-BE49-F238E27FC236}">
                <a16:creationId xmlns:a16="http://schemas.microsoft.com/office/drawing/2014/main" id="{A9327C4A-4940-59E9-A1A2-3EF7EECFF1C5}"/>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EC101FC8-1C71-A57B-2DA3-7D101F4FEFE6}"/>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21040513-AA8D-C498-E3FD-C142E6E27271}"/>
              </a:ext>
            </a:extLst>
          </p:cNvPr>
          <p:cNvSpPr txBox="1"/>
          <p:nvPr/>
        </p:nvSpPr>
        <p:spPr>
          <a:xfrm>
            <a:off x="3933115" y="3202985"/>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Rice Cereal</a:t>
            </a:r>
          </a:p>
          <a:p>
            <a:pPr>
              <a:lnSpc>
                <a:spcPts val="1368"/>
              </a:lnSpc>
            </a:pPr>
            <a:r>
              <a:rPr lang="en-US" sz="1330" b="1" spc="-47" dirty="0">
                <a:solidFill>
                  <a:srgbClr val="000000"/>
                </a:solidFill>
                <a:latin typeface="TT Chocolates Bold"/>
                <a:ea typeface="TT Chocolates Bold"/>
                <a:cs typeface="TT Chocolates Bold"/>
                <a:sym typeface="TT Chocolates Bold"/>
              </a:rPr>
              <a:t>SUNDAY DINER STEAK AND EGGS  – Grilled Marinated Strip Steak, Scrambled Eggs, </a:t>
            </a:r>
          </a:p>
          <a:p>
            <a:pPr>
              <a:lnSpc>
                <a:spcPts val="1368"/>
              </a:lnSpc>
            </a:pPr>
            <a:r>
              <a:rPr lang="en-US" sz="1330" b="1" spc="-47" dirty="0">
                <a:solidFill>
                  <a:srgbClr val="000000"/>
                </a:solidFill>
                <a:latin typeface="TT Chocolates Bold"/>
                <a:ea typeface="TT Chocolates Bold"/>
                <a:cs typeface="TT Chocolates Bold"/>
                <a:sym typeface="TT Chocolates Bold"/>
              </a:rPr>
              <a:t>Home Fried Potatoes, Cantaloupe, Assorted Muffins</a:t>
            </a:r>
          </a:p>
        </p:txBody>
      </p:sp>
      <p:sp>
        <p:nvSpPr>
          <p:cNvPr id="36" name="TextBox 36">
            <a:extLst>
              <a:ext uri="{FF2B5EF4-FFF2-40B4-BE49-F238E27FC236}">
                <a16:creationId xmlns:a16="http://schemas.microsoft.com/office/drawing/2014/main" id="{322C5837-E10D-ACFA-432E-F30DC123C64E}"/>
              </a:ext>
            </a:extLst>
          </p:cNvPr>
          <p:cNvSpPr txBox="1"/>
          <p:nvPr/>
        </p:nvSpPr>
        <p:spPr>
          <a:xfrm>
            <a:off x="3944301" y="3910543"/>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PORK SHOULDER AU JUS </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BUTTERCRUMB COD FILET</a:t>
            </a:r>
          </a:p>
          <a:p>
            <a:pPr>
              <a:lnSpc>
                <a:spcPts val="1368"/>
              </a:lnSpc>
            </a:pPr>
            <a:r>
              <a:rPr lang="en-US" sz="1330" b="1" spc="-47" dirty="0">
                <a:solidFill>
                  <a:srgbClr val="000000"/>
                </a:solidFill>
                <a:latin typeface="TT Chocolates Bold"/>
                <a:ea typeface="TT Chocolates Bold"/>
                <a:cs typeface="TT Chocolates Bold"/>
                <a:sym typeface="TT Chocolates Bold"/>
              </a:rPr>
              <a:t>Baked Potato, Sour Cream</a:t>
            </a:r>
          </a:p>
          <a:p>
            <a:pPr>
              <a:lnSpc>
                <a:spcPts val="1368"/>
              </a:lnSpc>
            </a:pPr>
            <a:r>
              <a:rPr lang="en-US" sz="1330" b="1" spc="-47" dirty="0">
                <a:solidFill>
                  <a:srgbClr val="000000"/>
                </a:solidFill>
                <a:latin typeface="TT Chocolates Bold"/>
                <a:ea typeface="TT Chocolates Bold"/>
                <a:cs typeface="TT Chocolates Bold"/>
                <a:sym typeface="TT Chocolates Bold"/>
              </a:rPr>
              <a:t>Steamed Lemon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Potato Salad with Egg</a:t>
            </a:r>
          </a:p>
          <a:p>
            <a:pPr>
              <a:lnSpc>
                <a:spcPts val="1368"/>
              </a:lnSpc>
            </a:pPr>
            <a:r>
              <a:rPr lang="en-US" sz="1330" b="1" spc="-47" dirty="0">
                <a:solidFill>
                  <a:srgbClr val="000000"/>
                </a:solidFill>
                <a:latin typeface="TT Chocolates Bold"/>
                <a:ea typeface="TT Chocolates Bold"/>
                <a:cs typeface="TT Chocolates Bold"/>
                <a:sym typeface="TT Chocolates Bold"/>
              </a:rPr>
              <a:t>Carousel Delight Cake (Strawberry Banana)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48520011-95C3-B301-6C5B-56A281D3D44A}"/>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10</a:t>
            </a:r>
          </a:p>
        </p:txBody>
      </p:sp>
      <p:sp>
        <p:nvSpPr>
          <p:cNvPr id="38" name="TextBox 38">
            <a:extLst>
              <a:ext uri="{FF2B5EF4-FFF2-40B4-BE49-F238E27FC236}">
                <a16:creationId xmlns:a16="http://schemas.microsoft.com/office/drawing/2014/main" id="{E468A0A4-949B-9DF4-058E-34BD27D37ED8}"/>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3C9F21BB-4120-D314-851F-6EDA9815F266}"/>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8C2F36F8-2E7C-E5B5-24CF-88D513968063}"/>
              </a:ext>
            </a:extLst>
          </p:cNvPr>
          <p:cNvSpPr txBox="1"/>
          <p:nvPr/>
        </p:nvSpPr>
        <p:spPr>
          <a:xfrm>
            <a:off x="3928783" y="5221801"/>
            <a:ext cx="5980227"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Noodle Soup</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DELI -  – Lean Hot Pastrami Brisket on Bakery Jewish Rye Bread Served With  Cole Slaw and Pickle</a:t>
            </a:r>
          </a:p>
        </p:txBody>
      </p:sp>
      <p:sp>
        <p:nvSpPr>
          <p:cNvPr id="41" name="TextBox 41">
            <a:extLst>
              <a:ext uri="{FF2B5EF4-FFF2-40B4-BE49-F238E27FC236}">
                <a16:creationId xmlns:a16="http://schemas.microsoft.com/office/drawing/2014/main" id="{CE112A28-68EA-74A5-E911-7AA0D2504B28}"/>
              </a:ext>
            </a:extLst>
          </p:cNvPr>
          <p:cNvSpPr txBox="1"/>
          <p:nvPr/>
        </p:nvSpPr>
        <p:spPr>
          <a:xfrm>
            <a:off x="3936935" y="5914741"/>
            <a:ext cx="5338810" cy="1442574"/>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PESTO ROASTED QUARTERED CHICKEN</a:t>
            </a:r>
          </a:p>
          <a:p>
            <a:pPr>
              <a:lnSpc>
                <a:spcPts val="1368"/>
              </a:lnSpc>
            </a:pPr>
            <a:r>
              <a:rPr lang="en-US" sz="1330" b="1" spc="-47" dirty="0">
                <a:solidFill>
                  <a:srgbClr val="000000"/>
                </a:solidFill>
                <a:latin typeface="TT Chocolates Bold"/>
                <a:ea typeface="TT Chocolates Bold"/>
                <a:cs typeface="TT Chocolates Bold"/>
                <a:sym typeface="TT Chocolates Bold"/>
              </a:rPr>
              <a:t>BRAISED VEAL AND PEPPERS</a:t>
            </a:r>
          </a:p>
          <a:p>
            <a:pPr>
              <a:lnSpc>
                <a:spcPts val="1368"/>
              </a:lnSpc>
            </a:pPr>
            <a:r>
              <a:rPr lang="en-US" sz="1330" b="1" spc="-47" dirty="0">
                <a:solidFill>
                  <a:srgbClr val="000000"/>
                </a:solidFill>
                <a:latin typeface="TT Chocolates Bold"/>
                <a:ea typeface="TT Chocolates Bold"/>
                <a:cs typeface="TT Chocolates Bold"/>
                <a:sym typeface="TT Chocolates Bold"/>
              </a:rPr>
              <a:t>Herbed Moroccan Couscous</a:t>
            </a:r>
          </a:p>
          <a:p>
            <a:pPr>
              <a:lnSpc>
                <a:spcPts val="1368"/>
              </a:lnSpc>
            </a:pPr>
            <a:r>
              <a:rPr lang="en-US" sz="1330" b="1" spc="-47" dirty="0">
                <a:solidFill>
                  <a:srgbClr val="000000"/>
                </a:solidFill>
                <a:latin typeface="TT Chocolates Bold"/>
                <a:ea typeface="TT Chocolates Bold"/>
                <a:cs typeface="TT Chocolates Bold"/>
                <a:sym typeface="TT Chocolates Bold"/>
              </a:rPr>
              <a:t>Sauteed Zucchini and Caramelized Onions</a:t>
            </a:r>
          </a:p>
          <a:p>
            <a:pPr>
              <a:lnSpc>
                <a:spcPts val="1368"/>
              </a:lnSpc>
            </a:pPr>
            <a:r>
              <a:rPr lang="en-US" sz="1330" b="1" spc="-47" dirty="0">
                <a:solidFill>
                  <a:srgbClr val="000000"/>
                </a:solidFill>
                <a:latin typeface="TT Chocolates Bold"/>
                <a:ea typeface="TT Chocolates Bold"/>
                <a:cs typeface="TT Chocolates Bold"/>
                <a:sym typeface="TT Chocolates Bold"/>
              </a:rPr>
              <a:t>Carrot Raisin Salad with Low Fat Yogurt</a:t>
            </a:r>
          </a:p>
          <a:p>
            <a:pPr>
              <a:lnSpc>
                <a:spcPts val="1368"/>
              </a:lnSpc>
            </a:pPr>
            <a:r>
              <a:rPr lang="en-US" sz="1330" b="1" spc="-47" dirty="0">
                <a:solidFill>
                  <a:srgbClr val="000000"/>
                </a:solidFill>
                <a:latin typeface="TT Chocolates Bold"/>
                <a:ea typeface="TT Chocolates Bold"/>
                <a:cs typeface="TT Chocolates Bold"/>
                <a:sym typeface="TT Chocolates Bold"/>
              </a:rPr>
              <a:t>Fresh Fruit of the Day</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2" name="TextBox 42">
            <a:extLst>
              <a:ext uri="{FF2B5EF4-FFF2-40B4-BE49-F238E27FC236}">
                <a16:creationId xmlns:a16="http://schemas.microsoft.com/office/drawing/2014/main" id="{142890C2-3445-301B-DDBA-29A7A206CF25}"/>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11</a:t>
            </a:r>
          </a:p>
        </p:txBody>
      </p:sp>
      <p:sp>
        <p:nvSpPr>
          <p:cNvPr id="43" name="TextBox 43">
            <a:extLst>
              <a:ext uri="{FF2B5EF4-FFF2-40B4-BE49-F238E27FC236}">
                <a16:creationId xmlns:a16="http://schemas.microsoft.com/office/drawing/2014/main" id="{BD3438B1-FCB0-6684-6E5D-4E73FEBA445B}"/>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B5FC58D2-DA6C-E99F-CC86-E3E4A1D039FA}"/>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CD2DCB2C-E58D-FC04-1F7B-FE716738CE2A}"/>
              </a:ext>
            </a:extLst>
          </p:cNvPr>
          <p:cNvSpPr txBox="1"/>
          <p:nvPr/>
        </p:nvSpPr>
        <p:spPr>
          <a:xfrm>
            <a:off x="3928783" y="7203000"/>
            <a:ext cx="5972894"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Tomato Lentil Soup</a:t>
            </a:r>
          </a:p>
          <a:p>
            <a:pPr>
              <a:lnSpc>
                <a:spcPts val="1368"/>
              </a:lnSpc>
            </a:pPr>
            <a:r>
              <a:rPr lang="en-US" sz="1330" b="1" spc="-47" dirty="0">
                <a:solidFill>
                  <a:srgbClr val="000000"/>
                </a:solidFill>
                <a:latin typeface="TT Chocolates Bold"/>
                <a:ea typeface="TT Chocolates Bold"/>
                <a:cs typeface="TT Chocolates Bold"/>
                <a:sym typeface="TT Chocolates Bold"/>
              </a:rPr>
              <a:t>TUSCANY CAPRESE CIABATTA SANDWICH – Sliced Fresh Mozzarella, Tomato, </a:t>
            </a:r>
          </a:p>
          <a:p>
            <a:pPr>
              <a:lnSpc>
                <a:spcPts val="1368"/>
              </a:lnSpc>
            </a:pPr>
            <a:r>
              <a:rPr lang="en-US" sz="1330" b="1" spc="-47" dirty="0">
                <a:solidFill>
                  <a:srgbClr val="000000"/>
                </a:solidFill>
                <a:latin typeface="TT Chocolates Bold"/>
                <a:ea typeface="TT Chocolates Bold"/>
                <a:cs typeface="TT Chocolates Bold"/>
                <a:sym typeface="TT Chocolates Bold"/>
              </a:rPr>
              <a:t>Roasted Red Pepper, Pesto Aioli, Olive Oil on Ciabatta Roll, Spinach Salad</a:t>
            </a:r>
          </a:p>
        </p:txBody>
      </p:sp>
      <p:sp>
        <p:nvSpPr>
          <p:cNvPr id="46" name="TextBox 46">
            <a:extLst>
              <a:ext uri="{FF2B5EF4-FFF2-40B4-BE49-F238E27FC236}">
                <a16:creationId xmlns:a16="http://schemas.microsoft.com/office/drawing/2014/main" id="{F4939315-6468-3EA2-C453-2D239AB96136}"/>
              </a:ext>
            </a:extLst>
          </p:cNvPr>
          <p:cNvSpPr txBox="1"/>
          <p:nvPr/>
        </p:nvSpPr>
        <p:spPr>
          <a:xfrm>
            <a:off x="3928783" y="7904931"/>
            <a:ext cx="5796010" cy="1442574"/>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FRENCH CHICKEN BREAST MARSALA</a:t>
            </a:r>
          </a:p>
          <a:p>
            <a:pPr>
              <a:lnSpc>
                <a:spcPts val="1368"/>
              </a:lnSpc>
            </a:pPr>
            <a:r>
              <a:rPr lang="en-US" sz="1330" b="1" spc="-47" dirty="0">
                <a:solidFill>
                  <a:srgbClr val="000000"/>
                </a:solidFill>
                <a:latin typeface="TT Chocolates Bold"/>
                <a:ea typeface="TT Chocolates Bold"/>
                <a:cs typeface="TT Chocolates Bold"/>
                <a:sym typeface="TT Chocolates Bold"/>
              </a:rPr>
              <a:t>RICOTTA STUFFED RIGATONI MARINARA    </a:t>
            </a:r>
          </a:p>
          <a:p>
            <a:pPr>
              <a:lnSpc>
                <a:spcPts val="1368"/>
              </a:lnSpc>
            </a:pPr>
            <a:r>
              <a:rPr lang="en-US" sz="1330" b="1" spc="-47" dirty="0">
                <a:solidFill>
                  <a:srgbClr val="000000"/>
                </a:solidFill>
                <a:latin typeface="TT Chocolates Bold"/>
                <a:ea typeface="TT Chocolates Bold"/>
                <a:cs typeface="TT Chocolates Bold"/>
                <a:sym typeface="TT Chocolates Bold"/>
              </a:rPr>
              <a:t>Basmati Rice Pilaf</a:t>
            </a:r>
          </a:p>
          <a:p>
            <a:pPr>
              <a:lnSpc>
                <a:spcPts val="1368"/>
              </a:lnSpc>
            </a:pPr>
            <a:r>
              <a:rPr lang="en-US" sz="1330" b="1" spc="-47" dirty="0">
                <a:solidFill>
                  <a:srgbClr val="000000"/>
                </a:solidFill>
                <a:latin typeface="TT Chocolates Bold"/>
                <a:ea typeface="TT Chocolates Bold"/>
                <a:cs typeface="TT Chocolates Bold"/>
                <a:sym typeface="TT Chocolates Bold"/>
              </a:rPr>
              <a:t>Italian Mixed Vegetables</a:t>
            </a:r>
          </a:p>
          <a:p>
            <a:pPr>
              <a:lnSpc>
                <a:spcPts val="1368"/>
              </a:lnSpc>
            </a:pPr>
            <a:r>
              <a:rPr lang="en-US" sz="1330" b="1" spc="-47" dirty="0">
                <a:solidFill>
                  <a:srgbClr val="000000"/>
                </a:solidFill>
                <a:latin typeface="TT Chocolates Bold"/>
                <a:ea typeface="TT Chocolates Bold"/>
                <a:cs typeface="TT Chocolates Bold"/>
                <a:sym typeface="TT Chocolates Bold"/>
              </a:rPr>
              <a:t>Marinated Artichoke Hearts, Butter Lettuce</a:t>
            </a:r>
          </a:p>
          <a:p>
            <a:pPr>
              <a:lnSpc>
                <a:spcPts val="1368"/>
              </a:lnSpc>
            </a:pPr>
            <a:r>
              <a:rPr lang="en-US" sz="1330" b="1" spc="-47" dirty="0">
                <a:solidFill>
                  <a:srgbClr val="000000"/>
                </a:solidFill>
                <a:latin typeface="TT Chocolates Bold"/>
                <a:ea typeface="TT Chocolates Bold"/>
                <a:cs typeface="TT Chocolates Bold"/>
                <a:sym typeface="TT Chocolates Bold"/>
              </a:rPr>
              <a:t>Jell-O with Whipped cream</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7" name="TextBox 47">
            <a:extLst>
              <a:ext uri="{FF2B5EF4-FFF2-40B4-BE49-F238E27FC236}">
                <a16:creationId xmlns:a16="http://schemas.microsoft.com/office/drawing/2014/main" id="{E975ABB5-3A62-C62B-8ED5-58FBDB7FA743}"/>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12</a:t>
            </a:r>
          </a:p>
        </p:txBody>
      </p:sp>
      <p:sp>
        <p:nvSpPr>
          <p:cNvPr id="48" name="TextBox 48">
            <a:extLst>
              <a:ext uri="{FF2B5EF4-FFF2-40B4-BE49-F238E27FC236}">
                <a16:creationId xmlns:a16="http://schemas.microsoft.com/office/drawing/2014/main" id="{D9610B18-C60E-D9E4-8B74-48648BF7EBC8}"/>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18A3F18E-FF17-1378-1707-4E43D332B53B}"/>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A4F94FCE-45F7-D926-2EC1-2C8AAC699A7B}"/>
              </a:ext>
            </a:extLst>
          </p:cNvPr>
          <p:cNvSpPr txBox="1"/>
          <p:nvPr/>
        </p:nvSpPr>
        <p:spPr>
          <a:xfrm>
            <a:off x="3941742" y="9191882"/>
            <a:ext cx="6114026" cy="90396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Three Bean Soup</a:t>
            </a:r>
          </a:p>
          <a:p>
            <a:pPr>
              <a:lnSpc>
                <a:spcPts val="1368"/>
              </a:lnSpc>
            </a:pPr>
            <a:r>
              <a:rPr lang="en-US" sz="1330" b="1" spc="-47" dirty="0">
                <a:solidFill>
                  <a:srgbClr val="000000"/>
                </a:solidFill>
                <a:latin typeface="TT Chocolates Bold"/>
                <a:ea typeface="TT Chocolates Bold"/>
                <a:cs typeface="TT Chocolates Bold"/>
                <a:sym typeface="TT Chocolates Bold"/>
              </a:rPr>
              <a:t>CHICKEN POT PIE – Tender Chicken, Potatoes, Celery, Carrots, and Peas </a:t>
            </a:r>
          </a:p>
          <a:p>
            <a:pPr>
              <a:lnSpc>
                <a:spcPts val="1368"/>
              </a:lnSpc>
            </a:pPr>
            <a:r>
              <a:rPr lang="en-US" sz="1330" b="1" spc="-47" dirty="0">
                <a:solidFill>
                  <a:srgbClr val="000000"/>
                </a:solidFill>
                <a:latin typeface="TT Chocolates Bold"/>
                <a:ea typeface="TT Chocolates Bold"/>
                <a:cs typeface="TT Chocolates Bold"/>
                <a:sym typeface="TT Chocolates Bold"/>
              </a:rPr>
              <a:t>in Country Gravy Baked Golden Brown, Caesar Salad</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51" name="TextBox 51">
            <a:extLst>
              <a:ext uri="{FF2B5EF4-FFF2-40B4-BE49-F238E27FC236}">
                <a16:creationId xmlns:a16="http://schemas.microsoft.com/office/drawing/2014/main" id="{E0D9C4FC-5303-2134-4AB9-B88A001EE578}"/>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MARINATED EYE ROUND OF BEEF WITH GRAVY</a:t>
            </a:r>
          </a:p>
          <a:p>
            <a:pPr>
              <a:lnSpc>
                <a:spcPts val="1368"/>
              </a:lnSpc>
            </a:pPr>
            <a:r>
              <a:rPr lang="en-US" sz="1330" b="1" spc="-47" dirty="0">
                <a:solidFill>
                  <a:srgbClr val="000000"/>
                </a:solidFill>
                <a:latin typeface="TT Chocolates Bold"/>
                <a:ea typeface="TT Chocolates Bold"/>
                <a:cs typeface="TT Chocolates Bold"/>
                <a:sym typeface="TT Chocolates Bold"/>
              </a:rPr>
              <a:t>SHRIMP SCAMPI</a:t>
            </a:r>
          </a:p>
          <a:p>
            <a:pPr>
              <a:lnSpc>
                <a:spcPts val="1368"/>
              </a:lnSpc>
            </a:pPr>
            <a:r>
              <a:rPr lang="en-US" sz="1330" b="1" spc="-47" dirty="0">
                <a:solidFill>
                  <a:srgbClr val="000000"/>
                </a:solidFill>
                <a:latin typeface="TT Chocolates Bold"/>
                <a:ea typeface="TT Chocolates Bold"/>
                <a:cs typeface="TT Chocolates Bold"/>
                <a:sym typeface="TT Chocolates Bold"/>
              </a:rPr>
              <a:t>Herb Buttered Noodles</a:t>
            </a:r>
          </a:p>
          <a:p>
            <a:pPr>
              <a:lnSpc>
                <a:spcPts val="1368"/>
              </a:lnSpc>
            </a:pPr>
            <a:r>
              <a:rPr lang="en-US" sz="1330" b="1" spc="-47" dirty="0">
                <a:solidFill>
                  <a:srgbClr val="000000"/>
                </a:solidFill>
                <a:latin typeface="TT Chocolates Bold"/>
                <a:ea typeface="TT Chocolates Bold"/>
                <a:cs typeface="TT Chocolates Bold"/>
                <a:sym typeface="TT Chocolates Bold"/>
              </a:rPr>
              <a:t>Shredded Brussel Sprouts</a:t>
            </a:r>
          </a:p>
          <a:p>
            <a:pPr>
              <a:lnSpc>
                <a:spcPts val="1368"/>
              </a:lnSpc>
            </a:pPr>
            <a:r>
              <a:rPr lang="en-US" sz="1330" b="1" spc="-47" dirty="0">
                <a:solidFill>
                  <a:srgbClr val="000000"/>
                </a:solidFill>
                <a:latin typeface="TT Chocolates Bold"/>
                <a:ea typeface="TT Chocolates Bold"/>
                <a:cs typeface="TT Chocolates Bold"/>
                <a:sym typeface="TT Chocolates Bold"/>
              </a:rPr>
              <a:t>Cucumber Salad with Red Onion		</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29057207-9126-E923-1C94-AFE91AF4B963}"/>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13</a:t>
            </a:r>
          </a:p>
        </p:txBody>
      </p:sp>
      <p:sp>
        <p:nvSpPr>
          <p:cNvPr id="53" name="TextBox 53">
            <a:extLst>
              <a:ext uri="{FF2B5EF4-FFF2-40B4-BE49-F238E27FC236}">
                <a16:creationId xmlns:a16="http://schemas.microsoft.com/office/drawing/2014/main" id="{1117BB2D-9AD7-7966-51C7-87A312759936}"/>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1B68337A-7341-7D78-2C26-DC4DCD0DDD82}"/>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95B23376-2D8C-1918-26B5-8DF1CB0B2FB9}"/>
              </a:ext>
            </a:extLst>
          </p:cNvPr>
          <p:cNvSpPr txBox="1"/>
          <p:nvPr/>
        </p:nvSpPr>
        <p:spPr>
          <a:xfrm>
            <a:off x="3925273" y="11181070"/>
            <a:ext cx="5961902"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Sweet and Sour Soup</a:t>
            </a:r>
          </a:p>
          <a:p>
            <a:pPr>
              <a:lnSpc>
                <a:spcPts val="1368"/>
              </a:lnSpc>
            </a:pPr>
            <a:r>
              <a:rPr lang="en-US" sz="1330" b="1" spc="-47" dirty="0">
                <a:solidFill>
                  <a:srgbClr val="000000"/>
                </a:solidFill>
                <a:latin typeface="TT Chocolates Bold"/>
                <a:ea typeface="TT Chocolates Bold"/>
                <a:cs typeface="TT Chocolates Bold"/>
                <a:sym typeface="TT Chocolates Bold"/>
              </a:rPr>
              <a:t>SWEET AND SOUR CHICKEN – Batter-Coated Chicken Tossed with Pineapple and Peppers, Steamed White Rice, Stir-Fried Bok Choy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33989D5D-86A9-4FB1-0720-CDB032ADB75A}"/>
              </a:ext>
            </a:extLst>
          </p:cNvPr>
          <p:cNvSpPr txBox="1"/>
          <p:nvPr/>
        </p:nvSpPr>
        <p:spPr>
          <a:xfrm>
            <a:off x="3921264" y="11898185"/>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GRILLED POLSKA KEILBASA</a:t>
            </a:r>
          </a:p>
          <a:p>
            <a:pPr>
              <a:lnSpc>
                <a:spcPts val="1368"/>
              </a:lnSpc>
            </a:pPr>
            <a:r>
              <a:rPr lang="en-US" sz="1330" b="1" spc="-47" dirty="0">
                <a:solidFill>
                  <a:srgbClr val="000000"/>
                </a:solidFill>
                <a:latin typeface="TT Chocolates Bold"/>
                <a:ea typeface="TT Chocolates Bold"/>
                <a:cs typeface="TT Chocolates Bold"/>
                <a:sym typeface="TT Chocolates Bold"/>
              </a:rPr>
              <a:t>LINGUINI WITH RED CLAM SAUCE</a:t>
            </a:r>
          </a:p>
          <a:p>
            <a:pPr>
              <a:lnSpc>
                <a:spcPts val="1368"/>
              </a:lnSpc>
            </a:pPr>
            <a:r>
              <a:rPr lang="en-US" sz="1330" b="1" spc="-47" dirty="0">
                <a:solidFill>
                  <a:srgbClr val="000000"/>
                </a:solidFill>
                <a:latin typeface="TT Chocolates Bold"/>
                <a:ea typeface="TT Chocolates Bold"/>
                <a:cs typeface="TT Chocolates Bold"/>
                <a:sym typeface="TT Chocolates Bold"/>
              </a:rPr>
              <a:t>Potato Pancakes</a:t>
            </a:r>
          </a:p>
          <a:p>
            <a:pPr>
              <a:lnSpc>
                <a:spcPts val="1368"/>
              </a:lnSpc>
            </a:pPr>
            <a:r>
              <a:rPr lang="en-US" sz="1330" b="1" spc="-47" dirty="0">
                <a:solidFill>
                  <a:srgbClr val="000000"/>
                </a:solidFill>
                <a:latin typeface="TT Chocolates Bold"/>
                <a:ea typeface="TT Chocolates Bold"/>
                <a:cs typeface="TT Chocolates Bold"/>
                <a:sym typeface="TT Chocolates Bold"/>
              </a:rPr>
              <a:t>Steamed Cauliflower </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Blue Cheese Dressing</a:t>
            </a:r>
          </a:p>
          <a:p>
            <a:pPr>
              <a:lnSpc>
                <a:spcPts val="1368"/>
              </a:lnSpc>
            </a:pPr>
            <a:r>
              <a:rPr lang="en-US" sz="1330" b="1" spc="-47" dirty="0">
                <a:solidFill>
                  <a:srgbClr val="000000"/>
                </a:solidFill>
                <a:latin typeface="TT Chocolates Bold"/>
                <a:ea typeface="TT Chocolates Bold"/>
                <a:cs typeface="TT Chocolates Bold"/>
                <a:sym typeface="TT Chocolates Bold"/>
              </a:rPr>
              <a:t>Fresh 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36B03035-2345-4135-EBA1-F61F23815CDA}"/>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14</a:t>
            </a:r>
          </a:p>
        </p:txBody>
      </p:sp>
      <p:sp>
        <p:nvSpPr>
          <p:cNvPr id="58" name="TextBox 58">
            <a:extLst>
              <a:ext uri="{FF2B5EF4-FFF2-40B4-BE49-F238E27FC236}">
                <a16:creationId xmlns:a16="http://schemas.microsoft.com/office/drawing/2014/main" id="{5B2F1BC4-6BC7-1269-86CD-EB430F7035E7}"/>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723F0E74-5833-A191-04F4-2A19DEAB52D2}"/>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A209F328-734D-D915-1B87-4D1E33788833}"/>
              </a:ext>
            </a:extLst>
          </p:cNvPr>
          <p:cNvSpPr txBox="1"/>
          <p:nvPr/>
        </p:nvSpPr>
        <p:spPr>
          <a:xfrm>
            <a:off x="3921264" y="13253583"/>
            <a:ext cx="6426265" cy="1074653"/>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Manhattan Clam Chowder</a:t>
            </a:r>
          </a:p>
          <a:p>
            <a:pPr>
              <a:lnSpc>
                <a:spcPts val="1368"/>
              </a:lnSpc>
            </a:pPr>
            <a:r>
              <a:rPr lang="en-US" sz="1330" b="1" spc="-47" dirty="0">
                <a:solidFill>
                  <a:srgbClr val="000000"/>
                </a:solidFill>
                <a:latin typeface="TT Chocolates Bold"/>
                <a:ea typeface="TT Chocolates Bold"/>
                <a:cs typeface="TT Chocolates Bold"/>
                <a:sym typeface="TT Chocolates Bold"/>
              </a:rPr>
              <a:t>BREADED COD FILET SANDWICH – Breaded Atlantic Cod Filet, Lettuce, </a:t>
            </a:r>
          </a:p>
          <a:p>
            <a:pPr>
              <a:lnSpc>
                <a:spcPts val="1368"/>
              </a:lnSpc>
            </a:pPr>
            <a:r>
              <a:rPr lang="en-US" sz="1330" b="1" spc="-47" dirty="0">
                <a:solidFill>
                  <a:srgbClr val="000000"/>
                </a:solidFill>
                <a:latin typeface="TT Chocolates Bold"/>
                <a:ea typeface="TT Chocolates Bold"/>
                <a:cs typeface="TT Chocolates Bold"/>
                <a:sym typeface="TT Chocolates Bold"/>
              </a:rPr>
              <a:t>Beefsteak Tomato, Seasoned Curly Fries, Cole Slaw, Tartar Sauce</a:t>
            </a:r>
            <a:endParaRPr lang="en-US" sz="125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A42ACB0B-F2B0-067A-EA67-849BCEA60902}"/>
              </a:ext>
            </a:extLst>
          </p:cNvPr>
          <p:cNvSpPr txBox="1"/>
          <p:nvPr/>
        </p:nvSpPr>
        <p:spPr>
          <a:xfrm>
            <a:off x="3928783" y="13977136"/>
            <a:ext cx="4754798" cy="233140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TRI-COLOR ROTINI CARBONERA</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MAHI </a:t>
            </a:r>
            <a:r>
              <a:rPr lang="en-US" sz="1330" b="1" spc="-47" dirty="0" err="1">
                <a:solidFill>
                  <a:srgbClr val="000000"/>
                </a:solidFill>
                <a:latin typeface="TT Chocolates Bold"/>
                <a:ea typeface="TT Chocolates Bold"/>
                <a:cs typeface="TT Chocolates Bold"/>
                <a:sym typeface="TT Chocolates Bold"/>
              </a:rPr>
              <a:t>MAHI</a:t>
            </a:r>
            <a:r>
              <a:rPr lang="en-US" sz="1330" b="1" spc="-47" dirty="0">
                <a:solidFill>
                  <a:srgbClr val="000000"/>
                </a:solidFill>
                <a:latin typeface="TT Chocolates Bold"/>
                <a:ea typeface="TT Chocolates Bold"/>
                <a:cs typeface="TT Chocolates Bold"/>
                <a:sym typeface="TT Chocolates Bold"/>
              </a:rPr>
              <a:t> FILET WITH MANGO CHUTNEY</a:t>
            </a:r>
          </a:p>
          <a:p>
            <a:pPr>
              <a:lnSpc>
                <a:spcPts val="1368"/>
              </a:lnSpc>
            </a:pPr>
            <a:r>
              <a:rPr lang="en-US" sz="1330" b="1" spc="-47" dirty="0">
                <a:solidFill>
                  <a:srgbClr val="000000"/>
                </a:solidFill>
                <a:latin typeface="TT Chocolates Bold"/>
                <a:ea typeface="TT Chocolates Bold"/>
                <a:cs typeface="TT Chocolates Bold"/>
                <a:sym typeface="TT Chocolates Bold"/>
              </a:rPr>
              <a:t>Steamed Basmati Rice</a:t>
            </a:r>
          </a:p>
          <a:p>
            <a:pPr>
              <a:lnSpc>
                <a:spcPts val="1368"/>
              </a:lnSpc>
            </a:pPr>
            <a:r>
              <a:rPr lang="en-US" sz="1330" b="1" spc="-47" dirty="0">
                <a:solidFill>
                  <a:srgbClr val="000000"/>
                </a:solidFill>
                <a:latin typeface="TT Chocolates Bold"/>
                <a:ea typeface="TT Chocolates Bold"/>
                <a:cs typeface="TT Chocolates Bold"/>
                <a:sym typeface="TT Chocolates Bold"/>
              </a:rPr>
              <a:t>Sauteed Broccoli Florets</a:t>
            </a:r>
          </a:p>
          <a:p>
            <a:pPr>
              <a:lnSpc>
                <a:spcPts val="1368"/>
              </a:lnSpc>
            </a:pPr>
            <a:r>
              <a:rPr lang="en-US" sz="1330" b="1" spc="-47" dirty="0">
                <a:solidFill>
                  <a:srgbClr val="000000"/>
                </a:solidFill>
                <a:latin typeface="TT Chocolates Bold"/>
                <a:ea typeface="TT Chocolates Bold"/>
                <a:cs typeface="TT Chocolates Bold"/>
                <a:sym typeface="TT Chocolates Bold"/>
              </a:rPr>
              <a:t>Roasted Button Mushroom Salad</a:t>
            </a:r>
          </a:p>
          <a:p>
            <a:pPr>
              <a:lnSpc>
                <a:spcPts val="1368"/>
              </a:lnSpc>
            </a:pPr>
            <a:r>
              <a:rPr lang="en-US" sz="1330" b="1" spc="-47" dirty="0">
                <a:solidFill>
                  <a:srgbClr val="000000"/>
                </a:solidFill>
                <a:latin typeface="TT Chocolates Bold"/>
                <a:ea typeface="TT Chocolates Bold"/>
                <a:cs typeface="TT Chocolates Bold"/>
                <a:sym typeface="TT Chocolates Bold"/>
              </a:rPr>
              <a:t>Chocolate Pudding Parfait with Crispy Chocolate Pearls</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A15C9CD5-3212-7E0D-9F43-394EDD121B11}"/>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15</a:t>
            </a:r>
          </a:p>
        </p:txBody>
      </p:sp>
      <p:sp>
        <p:nvSpPr>
          <p:cNvPr id="63" name="TextBox 63">
            <a:extLst>
              <a:ext uri="{FF2B5EF4-FFF2-40B4-BE49-F238E27FC236}">
                <a16:creationId xmlns:a16="http://schemas.microsoft.com/office/drawing/2014/main" id="{0D8ACEE4-B7B4-8809-887A-662E7F5801FD}"/>
              </a:ext>
            </a:extLst>
          </p:cNvPr>
          <p:cNvSpPr txBox="1"/>
          <p:nvPr/>
        </p:nvSpPr>
        <p:spPr>
          <a:xfrm>
            <a:off x="-327067" y="15080112"/>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5B932DEB-C647-8D7C-C217-97F1FD1B7E17}"/>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88AB52D6-48C1-F79A-1305-7081A4D29640}"/>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5EB3F1F7-2712-EC73-47E0-232F0E661675}"/>
              </a:ext>
            </a:extLst>
          </p:cNvPr>
          <p:cNvSpPr/>
          <p:nvPr/>
        </p:nvSpPr>
        <p:spPr>
          <a:xfrm>
            <a:off x="3848924"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8C8A6548-9E52-0186-353E-599067753E07}"/>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
        <p:nvSpPr>
          <p:cNvPr id="69" name="TextBox 68">
            <a:extLst>
              <a:ext uri="{FF2B5EF4-FFF2-40B4-BE49-F238E27FC236}">
                <a16:creationId xmlns:a16="http://schemas.microsoft.com/office/drawing/2014/main" id="{DBD3F29C-1280-BCF5-EF3E-E00299A5611F}"/>
              </a:ext>
            </a:extLst>
          </p:cNvPr>
          <p:cNvSpPr txBox="1"/>
          <p:nvPr/>
        </p:nvSpPr>
        <p:spPr>
          <a:xfrm>
            <a:off x="390061" y="13554067"/>
            <a:ext cx="2432633" cy="1354986"/>
          </a:xfrm>
          <a:prstGeom prst="rect">
            <a:avLst/>
          </a:prstGeom>
          <a:noFill/>
        </p:spPr>
        <p:txBody>
          <a:bodyPr wrap="square">
            <a:spAutoFit/>
          </a:bodyPr>
          <a:lstStyle/>
          <a:p>
            <a:pPr algn="ctr">
              <a:lnSpc>
                <a:spcPts val="1423"/>
              </a:lnSpc>
            </a:pPr>
            <a:r>
              <a:rPr lang="en-US" sz="1400" b="1" spc="-53" dirty="0">
                <a:latin typeface="Times New Roman Condensed Bold"/>
                <a:ea typeface="Times New Roman Condensed Bold"/>
                <a:cs typeface="Times New Roman Condensed Bold"/>
                <a:sym typeface="Times New Roman Condensed Bold"/>
              </a:rPr>
              <a:t>Mahi-mahi is a popular saltwater fish known for its firm, mild, and slightly </a:t>
            </a:r>
          </a:p>
          <a:p>
            <a:pPr algn="ctr">
              <a:lnSpc>
                <a:spcPts val="1423"/>
              </a:lnSpc>
            </a:pPr>
            <a:r>
              <a:rPr lang="en-US" sz="1400" b="1" spc="-53" dirty="0">
                <a:latin typeface="Times New Roman Condensed Bold"/>
                <a:ea typeface="Times New Roman Condensed Bold"/>
                <a:cs typeface="Times New Roman Condensed Bold"/>
                <a:sym typeface="Times New Roman Condensed Bold"/>
              </a:rPr>
              <a:t>sweet flavor. It's a fast-growing fish </a:t>
            </a:r>
          </a:p>
          <a:p>
            <a:pPr algn="ctr">
              <a:lnSpc>
                <a:spcPts val="1423"/>
              </a:lnSpc>
            </a:pPr>
            <a:r>
              <a:rPr lang="en-US" sz="1400" b="1" spc="-53" dirty="0">
                <a:latin typeface="Times New Roman Condensed Bold"/>
                <a:ea typeface="Times New Roman Condensed Bold"/>
                <a:cs typeface="Times New Roman Condensed Bold"/>
                <a:sym typeface="Times New Roman Condensed Bold"/>
              </a:rPr>
              <a:t>found in tropical and subtropical waters worldwide. Mahi-mahi is a good source of omega-3 fatty acids, iron, and selenium. </a:t>
            </a:r>
          </a:p>
        </p:txBody>
      </p:sp>
      <p:sp>
        <p:nvSpPr>
          <p:cNvPr id="73" name="TextBox 72">
            <a:extLst>
              <a:ext uri="{FF2B5EF4-FFF2-40B4-BE49-F238E27FC236}">
                <a16:creationId xmlns:a16="http://schemas.microsoft.com/office/drawing/2014/main" id="{2C104889-C3DD-D6F2-F490-E2044F7222B3}"/>
              </a:ext>
            </a:extLst>
          </p:cNvPr>
          <p:cNvSpPr txBox="1"/>
          <p:nvPr/>
        </p:nvSpPr>
        <p:spPr>
          <a:xfrm>
            <a:off x="707615" y="13259473"/>
            <a:ext cx="1846963" cy="297517"/>
          </a:xfrm>
          <a:prstGeom prst="rect">
            <a:avLst/>
          </a:prstGeom>
          <a:noFill/>
        </p:spPr>
        <p:txBody>
          <a:bodyPr wrap="square">
            <a:spAutoFit/>
          </a:bodyPr>
          <a:lstStyle/>
          <a:p>
            <a:pPr>
              <a:lnSpc>
                <a:spcPts val="1608"/>
              </a:lnSpc>
            </a:pPr>
            <a:r>
              <a:rPr lang="en-US" sz="1400" b="1" u="sng" spc="-60" dirty="0">
                <a:solidFill>
                  <a:srgbClr val="000000"/>
                </a:solidFill>
                <a:latin typeface="Times New Roman Condensed Bold"/>
                <a:ea typeface="Times New Roman Condensed Bold"/>
                <a:cs typeface="Times New Roman Condensed Bold"/>
                <a:sym typeface="Times New Roman Condensed Bold"/>
              </a:rPr>
              <a:t>FISHERMAN’S CORNER</a:t>
            </a:r>
          </a:p>
        </p:txBody>
      </p:sp>
      <p:pic>
        <p:nvPicPr>
          <p:cNvPr id="74" name="Picture 73">
            <a:extLst>
              <a:ext uri="{FF2B5EF4-FFF2-40B4-BE49-F238E27FC236}">
                <a16:creationId xmlns:a16="http://schemas.microsoft.com/office/drawing/2014/main" id="{34C34C18-AE45-FD47-4DA0-B856D3EA0B03}"/>
              </a:ext>
            </a:extLst>
          </p:cNvPr>
          <p:cNvPicPr>
            <a:picLocks noChangeAspect="1"/>
          </p:cNvPicPr>
          <p:nvPr/>
        </p:nvPicPr>
        <p:blipFill>
          <a:blip r:embed="rId6"/>
          <a:stretch>
            <a:fillRect/>
          </a:stretch>
        </p:blipFill>
        <p:spPr>
          <a:xfrm>
            <a:off x="525640" y="12395825"/>
            <a:ext cx="1935224" cy="977984"/>
          </a:xfrm>
          <a:prstGeom prst="rect">
            <a:avLst/>
          </a:prstGeom>
        </p:spPr>
      </p:pic>
    </p:spTree>
    <p:extLst>
      <p:ext uri="{BB962C8B-B14F-4D97-AF65-F5344CB8AC3E}">
        <p14:creationId xmlns:p14="http://schemas.microsoft.com/office/powerpoint/2010/main" val="330520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C57D97-1F79-379B-91CF-AEC27DBD8360}"/>
            </a:ext>
          </a:extLst>
        </p:cNvPr>
        <p:cNvGrpSpPr/>
        <p:nvPr/>
      </p:nvGrpSpPr>
      <p:grpSpPr>
        <a:xfrm>
          <a:off x="0" y="0"/>
          <a:ext cx="0" cy="0"/>
          <a:chOff x="0" y="0"/>
          <a:chExt cx="0" cy="0"/>
        </a:xfrm>
      </p:grpSpPr>
      <p:grpSp>
        <p:nvGrpSpPr>
          <p:cNvPr id="70" name="Group 5">
            <a:extLst>
              <a:ext uri="{FF2B5EF4-FFF2-40B4-BE49-F238E27FC236}">
                <a16:creationId xmlns:a16="http://schemas.microsoft.com/office/drawing/2014/main" id="{49B49147-C4B0-37C3-F4ED-A2D70D4D00F4}"/>
              </a:ext>
            </a:extLst>
          </p:cNvPr>
          <p:cNvGrpSpPr/>
          <p:nvPr/>
        </p:nvGrpSpPr>
        <p:grpSpPr>
          <a:xfrm>
            <a:off x="381775" y="13552521"/>
            <a:ext cx="2486832" cy="1291203"/>
            <a:chOff x="0" y="0"/>
            <a:chExt cx="31823267" cy="95299281"/>
          </a:xfrm>
        </p:grpSpPr>
        <p:sp>
          <p:nvSpPr>
            <p:cNvPr id="71" name="Freeform 6">
              <a:extLst>
                <a:ext uri="{FF2B5EF4-FFF2-40B4-BE49-F238E27FC236}">
                  <a16:creationId xmlns:a16="http://schemas.microsoft.com/office/drawing/2014/main" id="{1D677CDD-95C0-0C26-2A0B-EBA150347B57}"/>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a:ln w="3175">
              <a:solidFill>
                <a:schemeClr val="tx1"/>
              </a:solidFill>
            </a:ln>
          </p:spPr>
          <p:txBody>
            <a:bodyPr/>
            <a:lstStyle/>
            <a:p>
              <a:endParaRPr lang="en-US" dirty="0"/>
            </a:p>
          </p:txBody>
        </p:sp>
        <p:sp>
          <p:nvSpPr>
            <p:cNvPr id="72" name="Freeform 7">
              <a:extLst>
                <a:ext uri="{FF2B5EF4-FFF2-40B4-BE49-F238E27FC236}">
                  <a16:creationId xmlns:a16="http://schemas.microsoft.com/office/drawing/2014/main" id="{039A3367-7965-F23D-88F0-949CBAD8F764}"/>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a:ln w="3175">
              <a:solidFill>
                <a:schemeClr val="tx1"/>
              </a:solidFill>
            </a:ln>
          </p:spPr>
          <p:txBody>
            <a:bodyPr/>
            <a:lstStyle/>
            <a:p>
              <a:endParaRPr lang="en-US"/>
            </a:p>
          </p:txBody>
        </p:sp>
      </p:grpSp>
      <p:sp>
        <p:nvSpPr>
          <p:cNvPr id="2" name="TextBox 2">
            <a:extLst>
              <a:ext uri="{FF2B5EF4-FFF2-40B4-BE49-F238E27FC236}">
                <a16:creationId xmlns:a16="http://schemas.microsoft.com/office/drawing/2014/main" id="{EECD8F50-E894-1A36-7B3E-A3EE70BCA554}"/>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33794BE2-EA77-5FC2-2140-57EA224DD140}"/>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F5C893F7-EBC1-4DF3-CDB3-CBDD1084226C}"/>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BB07CE56-A9C7-8561-6B0E-EB89FB82B129}"/>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1FF839ED-FE4D-D1A5-4E1E-2A0F85A001D1}"/>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a:p>
          </p:txBody>
        </p:sp>
        <p:sp>
          <p:nvSpPr>
            <p:cNvPr id="7" name="Freeform 7">
              <a:extLst>
                <a:ext uri="{FF2B5EF4-FFF2-40B4-BE49-F238E27FC236}">
                  <a16:creationId xmlns:a16="http://schemas.microsoft.com/office/drawing/2014/main" id="{B5C85DBD-AC81-B058-2610-87996C1ABB67}"/>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6320502F-9F6C-6377-36C9-4DE93FC595F0}"/>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53EED06A-3383-F866-8D24-669ABD7E860E}"/>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C2B1FDEB-94D4-7640-CAFD-625C8511ADFA}"/>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1F7BFB5C-6201-FF27-032C-327509B8B403}"/>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2F9D11F8-899B-B74C-2E9E-7E10A692CD66}"/>
              </a:ext>
            </a:extLst>
          </p:cNvPr>
          <p:cNvSpPr/>
          <p:nvPr/>
        </p:nvSpPr>
        <p:spPr>
          <a:xfrm>
            <a:off x="2352952" y="14965671"/>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DF171DF0-8AA8-47CB-2B93-FF1B95890E9E}"/>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B67B8EAD-4DFE-9411-7D06-14612A681937}"/>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7D8D4751-1480-ED63-5855-A59CEFC989AD}"/>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C2DC1E33-92F9-AEAF-5CD2-63A1E2C6A4D1}"/>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70F583FD-462E-DF56-C162-72232385A362}"/>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18677D98-1F2F-9EA8-D1B3-5CACD7C2C57A}"/>
              </a:ext>
            </a:extLst>
          </p:cNvPr>
          <p:cNvSpPr txBox="1"/>
          <p:nvPr/>
        </p:nvSpPr>
        <p:spPr>
          <a:xfrm>
            <a:off x="3944373" y="1200615"/>
            <a:ext cx="5957303"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Vegetable Soup</a:t>
            </a:r>
          </a:p>
          <a:p>
            <a:pPr>
              <a:lnSpc>
                <a:spcPts val="1368"/>
              </a:lnSpc>
            </a:pPr>
            <a:r>
              <a:rPr lang="en-US" sz="1330" b="1" spc="-47" dirty="0">
                <a:solidFill>
                  <a:srgbClr val="000000"/>
                </a:solidFill>
                <a:latin typeface="TT Chocolates Bold"/>
                <a:ea typeface="TT Chocolates Bold"/>
                <a:cs typeface="TT Chocolates Bold"/>
                <a:sym typeface="TT Chocolates Bold"/>
              </a:rPr>
              <a:t>BBQ CHICKEN SANDWICH – Breaded Chicken Cutlet, Grilled Onion, Cheddar Cheese, BBQ Sauce Served with French Fries </a:t>
            </a:r>
          </a:p>
        </p:txBody>
      </p:sp>
      <p:sp>
        <p:nvSpPr>
          <p:cNvPr id="19" name="TextBox 19">
            <a:extLst>
              <a:ext uri="{FF2B5EF4-FFF2-40B4-BE49-F238E27FC236}">
                <a16:creationId xmlns:a16="http://schemas.microsoft.com/office/drawing/2014/main" id="{70691BBB-A8C1-531A-5AB2-F9407566CA8B}"/>
              </a:ext>
            </a:extLst>
          </p:cNvPr>
          <p:cNvSpPr txBox="1"/>
          <p:nvPr/>
        </p:nvSpPr>
        <p:spPr>
          <a:xfrm>
            <a:off x="3936935" y="1924639"/>
            <a:ext cx="5168521"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SMOKED BEEF BRISKET RAVIOLI MARINARA</a:t>
            </a:r>
          </a:p>
          <a:p>
            <a:pPr>
              <a:lnSpc>
                <a:spcPts val="1368"/>
              </a:lnSpc>
            </a:pPr>
            <a:r>
              <a:rPr lang="en-US" sz="1330" b="1" spc="-47" dirty="0">
                <a:solidFill>
                  <a:srgbClr val="000000"/>
                </a:solidFill>
                <a:latin typeface="TT Chocolates Bold"/>
                <a:ea typeface="TT Chocolates Bold"/>
                <a:cs typeface="TT Chocolates Bold"/>
                <a:sym typeface="TT Chocolates Bold"/>
              </a:rPr>
              <a:t>ROAST PORK LOIN WITH APPLE SAUSAGE STUFFING</a:t>
            </a:r>
          </a:p>
          <a:p>
            <a:pPr>
              <a:lnSpc>
                <a:spcPts val="1368"/>
              </a:lnSpc>
            </a:pPr>
            <a:r>
              <a:rPr lang="en-US" sz="1330" b="1" spc="-47" dirty="0">
                <a:solidFill>
                  <a:srgbClr val="000000"/>
                </a:solidFill>
                <a:latin typeface="TT Chocolates Bold"/>
                <a:ea typeface="TT Chocolates Bold"/>
                <a:cs typeface="TT Chocolates Bold"/>
                <a:sym typeface="TT Chocolates Bold"/>
              </a:rPr>
              <a:t>Potatoes O’Brien</a:t>
            </a:r>
          </a:p>
          <a:p>
            <a:pPr>
              <a:lnSpc>
                <a:spcPts val="1368"/>
              </a:lnSpc>
            </a:pPr>
            <a:r>
              <a:rPr lang="en-US" sz="1330" b="1" spc="-47" dirty="0">
                <a:solidFill>
                  <a:srgbClr val="000000"/>
                </a:solidFill>
                <a:latin typeface="TT Chocolates Bold"/>
                <a:ea typeface="TT Chocolates Bold"/>
                <a:cs typeface="TT Chocolates Bold"/>
                <a:sym typeface="TT Chocolates Bold"/>
              </a:rPr>
              <a:t>Steamed Spinach</a:t>
            </a:r>
          </a:p>
          <a:p>
            <a:pPr>
              <a:lnSpc>
                <a:spcPts val="1368"/>
              </a:lnSpc>
            </a:pPr>
            <a:r>
              <a:rPr lang="en-US" sz="1330" b="1" spc="-47" dirty="0">
                <a:solidFill>
                  <a:srgbClr val="000000"/>
                </a:solidFill>
                <a:latin typeface="TT Chocolates Bold"/>
                <a:ea typeface="TT Chocolates Bold"/>
                <a:cs typeface="TT Chocolates Bold"/>
                <a:sym typeface="TT Chocolates Bold"/>
              </a:rPr>
              <a:t>Red Bliss Potato Salad </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a:extLst>
              <a:ext uri="{FF2B5EF4-FFF2-40B4-BE49-F238E27FC236}">
                <a16:creationId xmlns:a16="http://schemas.microsoft.com/office/drawing/2014/main" id="{25E291CC-BB4F-DEB0-04B0-84DC2561B9A4}"/>
              </a:ext>
            </a:extLst>
          </p:cNvPr>
          <p:cNvSpPr txBox="1"/>
          <p:nvPr/>
        </p:nvSpPr>
        <p:spPr>
          <a:xfrm>
            <a:off x="271939" y="3380124"/>
            <a:ext cx="2265020" cy="3334887"/>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r>
              <a:rPr lang="en-US" sz="1100" b="1" spc="-46" dirty="0">
                <a:solidFill>
                  <a:srgbClr val="000000"/>
                </a:solidFill>
                <a:latin typeface="TT Chocolates Bold"/>
                <a:ea typeface="TT Chocolates Bold"/>
                <a:cs typeface="TT Chocolates Bold"/>
                <a:sym typeface="TT Chocolates Bold"/>
              </a:rPr>
              <a:t>VEGETABLE LO MEIN </a:t>
            </a:r>
            <a:r>
              <a:rPr lang="en-US" sz="1100" b="1" i="1" spc="-46" dirty="0">
                <a:solidFill>
                  <a:srgbClr val="FF0000"/>
                </a:solidFill>
                <a:latin typeface="TT Chocolates Bold"/>
                <a:ea typeface="TT Chocolates Bold"/>
                <a:cs typeface="TT Chocolates Bold"/>
                <a:sym typeface="TT Chocolates Bold"/>
              </a:rPr>
              <a:t>NEW ITEM!</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a:extLst>
              <a:ext uri="{FF2B5EF4-FFF2-40B4-BE49-F238E27FC236}">
                <a16:creationId xmlns:a16="http://schemas.microsoft.com/office/drawing/2014/main" id="{AA643359-E007-6606-9744-9D79A34A9778}"/>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004E167E-50E0-874F-6A7F-F3A67C3F3B22}"/>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61E11294-1838-45CC-8998-EB2B7A486F22}"/>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CE04A021-5795-7B8C-A918-D9BE1D0D3182}"/>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D3B116D2-8D84-316D-1B09-3116E237BEB8}"/>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136EEAF9-558E-03D7-7DF8-07AFCBBDBC8D}"/>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3C7556AE-1B2B-7974-DE73-819690235C44}"/>
              </a:ext>
            </a:extLst>
          </p:cNvPr>
          <p:cNvSpPr txBox="1"/>
          <p:nvPr/>
        </p:nvSpPr>
        <p:spPr>
          <a:xfrm>
            <a:off x="5660511" y="764012"/>
            <a:ext cx="2933981" cy="397545"/>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August 2</a:t>
            </a:r>
            <a:r>
              <a:rPr lang="en-US" sz="2400" spc="-176" baseline="30000" dirty="0">
                <a:solidFill>
                  <a:srgbClr val="000000"/>
                </a:solidFill>
                <a:latin typeface="Times New Roman Condensed"/>
                <a:ea typeface="Times New Roman Condensed"/>
                <a:cs typeface="Times New Roman Condensed"/>
                <a:sym typeface="Times New Roman Condensed"/>
              </a:rPr>
              <a:t>nd</a:t>
            </a:r>
            <a:r>
              <a:rPr lang="en-US" sz="2400" spc="-176" dirty="0">
                <a:solidFill>
                  <a:srgbClr val="000000"/>
                </a:solidFill>
                <a:latin typeface="Times New Roman Condensed"/>
                <a:ea typeface="Times New Roman Condensed"/>
                <a:cs typeface="Times New Roman Condensed"/>
                <a:sym typeface="Times New Roman Condensed"/>
              </a:rPr>
              <a:t> -  August 8</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04A0729F-E14F-B8E1-D369-9A9A923FA97A}"/>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F9C22F99-D322-6EC2-AA5B-516E8B24B4A9}"/>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a:solidFill>
                  <a:srgbClr val="1F4562"/>
                </a:solidFill>
                <a:latin typeface="Times New Roman Condensed"/>
                <a:ea typeface="Times New Roman Condensed"/>
                <a:cs typeface="Times New Roman Condensed"/>
                <a:sym typeface="Times New Roman Condensed"/>
              </a:rPr>
              <a:t>lternatives</a:t>
            </a:r>
          </a:p>
        </p:txBody>
      </p:sp>
      <p:sp>
        <p:nvSpPr>
          <p:cNvPr id="30" name="TextBox 30">
            <a:extLst>
              <a:ext uri="{FF2B5EF4-FFF2-40B4-BE49-F238E27FC236}">
                <a16:creationId xmlns:a16="http://schemas.microsoft.com/office/drawing/2014/main" id="{BFA92AEB-E3F0-747E-D2A4-42FBA05169D0}"/>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E94DA89A-1A4D-6DF0-B13F-65DCFAD9AEDB}"/>
              </a:ext>
            </a:extLst>
          </p:cNvPr>
          <p:cNvSpPr txBox="1"/>
          <p:nvPr/>
        </p:nvSpPr>
        <p:spPr>
          <a:xfrm>
            <a:off x="271939" y="2539095"/>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60B7EE70-A34B-C628-C576-D79116B858DB}"/>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a:t>
            </a:r>
          </a:p>
        </p:txBody>
      </p:sp>
      <p:sp>
        <p:nvSpPr>
          <p:cNvPr id="33" name="TextBox 33">
            <a:extLst>
              <a:ext uri="{FF2B5EF4-FFF2-40B4-BE49-F238E27FC236}">
                <a16:creationId xmlns:a16="http://schemas.microsoft.com/office/drawing/2014/main" id="{487F8344-CF2E-3A5F-505C-F9A37A8F514F}"/>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ADBA6BBB-028F-A93F-57C5-5394A1AE0F01}"/>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FE147FA4-7115-A78E-4003-75E657CB5AB7}"/>
              </a:ext>
            </a:extLst>
          </p:cNvPr>
          <p:cNvSpPr txBox="1"/>
          <p:nvPr/>
        </p:nvSpPr>
        <p:spPr>
          <a:xfrm>
            <a:off x="3933115" y="3202985"/>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Hot Cinnamon Cream of Wheat</a:t>
            </a:r>
          </a:p>
          <a:p>
            <a:pPr>
              <a:lnSpc>
                <a:spcPts val="1368"/>
              </a:lnSpc>
            </a:pPr>
            <a:r>
              <a:rPr lang="en-US" sz="1330" b="1" i="1" spc="-47" dirty="0">
                <a:solidFill>
                  <a:srgbClr val="FF0000"/>
                </a:solidFill>
                <a:latin typeface="TT Chocolates Bold"/>
                <a:ea typeface="TT Chocolates Bold"/>
                <a:cs typeface="TT Chocolates Bold"/>
                <a:sym typeface="TT Chocolates Bold"/>
              </a:rPr>
              <a:t>New Item!  </a:t>
            </a:r>
            <a:r>
              <a:rPr lang="en-US" sz="1330" b="1" spc="-47" dirty="0">
                <a:latin typeface="TT Chocolates Bold"/>
                <a:ea typeface="TT Chocolates Bold"/>
                <a:cs typeface="TT Chocolates Bold"/>
                <a:sym typeface="TT Chocolates Bold"/>
              </a:rPr>
              <a:t>BLUEBERRY </a:t>
            </a:r>
            <a:r>
              <a:rPr lang="en-US" sz="1330" b="1" spc="-47" dirty="0">
                <a:solidFill>
                  <a:srgbClr val="000000"/>
                </a:solidFill>
                <a:latin typeface="TT Chocolates Bold"/>
                <a:ea typeface="TT Chocolates Bold"/>
                <a:cs typeface="TT Chocolates Bold"/>
                <a:sym typeface="TT Chocolates Bold"/>
              </a:rPr>
              <a:t>BLINTZ DELIGHT – Three Crisp Blueberry Blintzes,  </a:t>
            </a:r>
          </a:p>
          <a:p>
            <a:pPr>
              <a:lnSpc>
                <a:spcPts val="1368"/>
              </a:lnSpc>
            </a:pPr>
            <a:r>
              <a:rPr lang="en-US" sz="1330" b="1" spc="-47" dirty="0">
                <a:solidFill>
                  <a:srgbClr val="000000"/>
                </a:solidFill>
                <a:latin typeface="TT Chocolates Bold"/>
                <a:ea typeface="TT Chocolates Bold"/>
                <a:cs typeface="TT Chocolates Bold"/>
                <a:sym typeface="TT Chocolates Bold"/>
              </a:rPr>
              <a:t>Fresh Strawberries, Sour Cream, Honeydew Melon, Apple Crumb Cake</a:t>
            </a:r>
          </a:p>
        </p:txBody>
      </p:sp>
      <p:sp>
        <p:nvSpPr>
          <p:cNvPr id="36" name="TextBox 36">
            <a:extLst>
              <a:ext uri="{FF2B5EF4-FFF2-40B4-BE49-F238E27FC236}">
                <a16:creationId xmlns:a16="http://schemas.microsoft.com/office/drawing/2014/main" id="{6C853852-67E5-1D2B-BDC3-AC0E2C6FC438}"/>
              </a:ext>
            </a:extLst>
          </p:cNvPr>
          <p:cNvSpPr txBox="1"/>
          <p:nvPr/>
        </p:nvSpPr>
        <p:spPr>
          <a:xfrm>
            <a:off x="3944301" y="3910543"/>
            <a:ext cx="5161159" cy="1981183"/>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BROILED FLOUNDER FILET WITH WHITE WINE AND LEMON</a:t>
            </a:r>
          </a:p>
          <a:p>
            <a:pPr>
              <a:lnSpc>
                <a:spcPts val="1368"/>
              </a:lnSpc>
            </a:pPr>
            <a:r>
              <a:rPr lang="en-US" sz="1330" b="1" spc="-47" dirty="0">
                <a:solidFill>
                  <a:srgbClr val="000000"/>
                </a:solidFill>
                <a:latin typeface="TT Chocolates Bold"/>
                <a:ea typeface="TT Chocolates Bold"/>
                <a:cs typeface="TT Chocolates Bold"/>
                <a:sym typeface="TT Chocolates Bold"/>
              </a:rPr>
              <a:t>BEEF STEW WITH COUNTRY BISCUIT</a:t>
            </a:r>
          </a:p>
          <a:p>
            <a:pPr>
              <a:lnSpc>
                <a:spcPts val="1368"/>
              </a:lnSpc>
            </a:pPr>
            <a:r>
              <a:rPr lang="en-US" sz="1330" b="1" spc="-47" dirty="0">
                <a:solidFill>
                  <a:srgbClr val="000000"/>
                </a:solidFill>
                <a:latin typeface="TT Chocolates Bold"/>
                <a:ea typeface="TT Chocolates Bold"/>
                <a:cs typeface="TT Chocolates Bold"/>
                <a:sym typeface="TT Chocolates Bold"/>
              </a:rPr>
              <a:t>Mashed Potatoes with Sour Cream and Chives</a:t>
            </a:r>
          </a:p>
          <a:p>
            <a:pPr>
              <a:lnSpc>
                <a:spcPts val="1368"/>
              </a:lnSpc>
            </a:pPr>
            <a:r>
              <a:rPr lang="en-US" sz="1330" b="1" spc="-47" dirty="0">
                <a:solidFill>
                  <a:srgbClr val="000000"/>
                </a:solidFill>
                <a:latin typeface="TT Chocolates Bold"/>
                <a:ea typeface="TT Chocolates Bold"/>
                <a:cs typeface="TT Chocolates Bold"/>
                <a:sym typeface="TT Chocolates Bold"/>
              </a:rPr>
              <a:t>Sauteed Zucchini and Summer Squash</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Apple Pie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EEE41AC2-9081-85AC-E53C-AC528E8FEBA5}"/>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3</a:t>
            </a:r>
          </a:p>
        </p:txBody>
      </p:sp>
      <p:sp>
        <p:nvSpPr>
          <p:cNvPr id="38" name="TextBox 38">
            <a:extLst>
              <a:ext uri="{FF2B5EF4-FFF2-40B4-BE49-F238E27FC236}">
                <a16:creationId xmlns:a16="http://schemas.microsoft.com/office/drawing/2014/main" id="{868E5E4B-19C8-89A5-ED1E-7510ACE543EA}"/>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5DA49FDA-CBF2-1F14-0F45-D5FB8C37AFAE}"/>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F61BA690-35C3-DC09-5C1A-49E28364E361}"/>
              </a:ext>
            </a:extLst>
          </p:cNvPr>
          <p:cNvSpPr txBox="1"/>
          <p:nvPr/>
        </p:nvSpPr>
        <p:spPr>
          <a:xfrm>
            <a:off x="3928783" y="5221801"/>
            <a:ext cx="5980227" cy="90396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Tomato Lentil Soup</a:t>
            </a:r>
          </a:p>
          <a:p>
            <a:pPr>
              <a:lnSpc>
                <a:spcPts val="1368"/>
              </a:lnSpc>
            </a:pPr>
            <a:r>
              <a:rPr lang="en-US" sz="1330" b="1" spc="-47" dirty="0">
                <a:solidFill>
                  <a:srgbClr val="000000"/>
                </a:solidFill>
                <a:latin typeface="TT Chocolates Bold"/>
                <a:ea typeface="TT Chocolates Bold"/>
                <a:cs typeface="TT Chocolates Bold"/>
                <a:sym typeface="TT Chocolates Bold"/>
              </a:rPr>
              <a:t>OPEN FACED TURKEY MEATLOAF SANDWICH – Oven Roasted Turkey Meatloaf on Challah Bread, Mashed Potatoes, Gravy, Sauteed Lemon Butter Broccoli</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1" name="TextBox 41">
            <a:extLst>
              <a:ext uri="{FF2B5EF4-FFF2-40B4-BE49-F238E27FC236}">
                <a16:creationId xmlns:a16="http://schemas.microsoft.com/office/drawing/2014/main" id="{7DAB4408-315F-2580-C265-5ED963D931DC}"/>
              </a:ext>
            </a:extLst>
          </p:cNvPr>
          <p:cNvSpPr txBox="1"/>
          <p:nvPr/>
        </p:nvSpPr>
        <p:spPr>
          <a:xfrm>
            <a:off x="3936935" y="5914741"/>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LEG OF LAMB AU JUS</a:t>
            </a:r>
          </a:p>
          <a:p>
            <a:pPr>
              <a:lnSpc>
                <a:spcPts val="1368"/>
              </a:lnSpc>
            </a:pPr>
            <a:r>
              <a:rPr lang="en-US" sz="1330" b="1" spc="-47" dirty="0">
                <a:solidFill>
                  <a:srgbClr val="000000"/>
                </a:solidFill>
                <a:latin typeface="TT Chocolates Bold"/>
                <a:ea typeface="TT Chocolates Bold"/>
                <a:cs typeface="TT Chocolates Bold"/>
                <a:sym typeface="TT Chocolates Bold"/>
              </a:rPr>
              <a:t>CILANTRO LIME CHICKEN QUARTER</a:t>
            </a:r>
          </a:p>
          <a:p>
            <a:pPr>
              <a:lnSpc>
                <a:spcPts val="1368"/>
              </a:lnSpc>
            </a:pPr>
            <a:r>
              <a:rPr lang="en-US" sz="1330" b="1" spc="-47" dirty="0">
                <a:solidFill>
                  <a:srgbClr val="000000"/>
                </a:solidFill>
                <a:latin typeface="TT Chocolates Bold"/>
                <a:ea typeface="TT Chocolates Bold"/>
                <a:cs typeface="TT Chocolates Bold"/>
                <a:sym typeface="TT Chocolates Bold"/>
              </a:rPr>
              <a:t>Buttered Noodles</a:t>
            </a:r>
          </a:p>
          <a:p>
            <a:pPr>
              <a:lnSpc>
                <a:spcPts val="1368"/>
              </a:lnSpc>
            </a:pPr>
            <a:r>
              <a:rPr lang="en-US" sz="1330" b="1" spc="-47" dirty="0">
                <a:solidFill>
                  <a:srgbClr val="000000"/>
                </a:solidFill>
                <a:latin typeface="TT Chocolates Bold"/>
                <a:ea typeface="TT Chocolates Bold"/>
                <a:cs typeface="TT Chocolates Bold"/>
                <a:sym typeface="TT Chocolates Bold"/>
              </a:rPr>
              <a:t>Roasted Plum Tomatoes with Basil</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a:t>
            </a:r>
          </a:p>
          <a:p>
            <a:pPr>
              <a:lnSpc>
                <a:spcPts val="1368"/>
              </a:lnSpc>
            </a:pPr>
            <a:r>
              <a:rPr lang="en-US" sz="1330" b="1" spc="-47" dirty="0">
                <a:solidFill>
                  <a:srgbClr val="000000"/>
                </a:solidFill>
                <a:latin typeface="TT Chocolates Bold"/>
                <a:ea typeface="TT Chocolates Bold"/>
                <a:cs typeface="TT Chocolates Bold"/>
                <a:sym typeface="TT Chocolates Bold"/>
              </a:rPr>
              <a:t>Jello with Whipped Cream</a:t>
            </a:r>
          </a:p>
        </p:txBody>
      </p:sp>
      <p:sp>
        <p:nvSpPr>
          <p:cNvPr id="42" name="TextBox 42">
            <a:extLst>
              <a:ext uri="{FF2B5EF4-FFF2-40B4-BE49-F238E27FC236}">
                <a16:creationId xmlns:a16="http://schemas.microsoft.com/office/drawing/2014/main" id="{21B0BE0C-8262-D26B-E21A-014071B0EA30}"/>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4</a:t>
            </a:r>
          </a:p>
        </p:txBody>
      </p:sp>
      <p:sp>
        <p:nvSpPr>
          <p:cNvPr id="43" name="TextBox 43">
            <a:extLst>
              <a:ext uri="{FF2B5EF4-FFF2-40B4-BE49-F238E27FC236}">
                <a16:creationId xmlns:a16="http://schemas.microsoft.com/office/drawing/2014/main" id="{F9655F9C-E122-0CEC-DF37-A726851EBCFF}"/>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BBB5C6A4-25F9-9F49-6115-43E83B84A382}"/>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4CC7E2FB-E76D-F19C-E9A2-7E2CE8AD24CD}"/>
              </a:ext>
            </a:extLst>
          </p:cNvPr>
          <p:cNvSpPr txBox="1"/>
          <p:nvPr/>
        </p:nvSpPr>
        <p:spPr>
          <a:xfrm>
            <a:off x="3928783" y="7203000"/>
            <a:ext cx="5972894"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Soup With Orzo</a:t>
            </a:r>
          </a:p>
          <a:p>
            <a:pPr>
              <a:lnSpc>
                <a:spcPts val="1368"/>
              </a:lnSpc>
            </a:pPr>
            <a:r>
              <a:rPr lang="en-US" sz="1330" b="1" spc="-47" dirty="0">
                <a:solidFill>
                  <a:srgbClr val="000000"/>
                </a:solidFill>
                <a:latin typeface="TT Chocolates Bold"/>
                <a:ea typeface="TT Chocolates Bold"/>
                <a:cs typeface="TT Chocolates Bold"/>
                <a:sym typeface="TT Chocolates Bold"/>
              </a:rPr>
              <a:t>LOCAL NORTH FORK CHEDDAR BACON BISON BURGER – 6 oz. Bison Burger, Bacon,  Cheddar Cheese, Frizzled Onion, Lettuce, Tomato, Brioche Roll, Onion Rings</a:t>
            </a:r>
          </a:p>
        </p:txBody>
      </p:sp>
      <p:sp>
        <p:nvSpPr>
          <p:cNvPr id="46" name="TextBox 46">
            <a:extLst>
              <a:ext uri="{FF2B5EF4-FFF2-40B4-BE49-F238E27FC236}">
                <a16:creationId xmlns:a16="http://schemas.microsoft.com/office/drawing/2014/main" id="{E699FB7B-4532-5657-59B5-60EB2439041D}"/>
              </a:ext>
            </a:extLst>
          </p:cNvPr>
          <p:cNvSpPr txBox="1"/>
          <p:nvPr/>
        </p:nvSpPr>
        <p:spPr>
          <a:xfrm>
            <a:off x="3928783" y="7904931"/>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VEGETABLE LASAGNA</a:t>
            </a:r>
          </a:p>
          <a:p>
            <a:pPr>
              <a:lnSpc>
                <a:spcPts val="1368"/>
              </a:lnSpc>
            </a:pPr>
            <a:r>
              <a:rPr lang="en-US" sz="1330" b="1" spc="-47" dirty="0">
                <a:solidFill>
                  <a:srgbClr val="000000"/>
                </a:solidFill>
                <a:latin typeface="TT Chocolates Bold"/>
                <a:ea typeface="TT Chocolates Bold"/>
                <a:cs typeface="TT Chocolates Bold"/>
                <a:sym typeface="TT Chocolates Bold"/>
              </a:rPr>
              <a:t>BRAISED VEAL WITH BUTTON MUSHROOMS</a:t>
            </a:r>
          </a:p>
          <a:p>
            <a:pPr>
              <a:lnSpc>
                <a:spcPts val="1368"/>
              </a:lnSpc>
            </a:pPr>
            <a:r>
              <a:rPr lang="en-US" sz="1330" b="1" spc="-47" dirty="0">
                <a:solidFill>
                  <a:srgbClr val="000000"/>
                </a:solidFill>
                <a:latin typeface="TT Chocolates Bold"/>
                <a:ea typeface="TT Chocolates Bold"/>
                <a:cs typeface="TT Chocolates Bold"/>
                <a:sym typeface="TT Chocolates Bold"/>
              </a:rPr>
              <a:t>Roasted Butternut Squash</a:t>
            </a:r>
          </a:p>
          <a:p>
            <a:pPr>
              <a:lnSpc>
                <a:spcPts val="1368"/>
              </a:lnSpc>
            </a:pPr>
            <a:r>
              <a:rPr lang="en-US" sz="1330" b="1" spc="-47" dirty="0">
                <a:solidFill>
                  <a:srgbClr val="000000"/>
                </a:solidFill>
                <a:latin typeface="TT Chocolates Bold"/>
                <a:ea typeface="TT Chocolates Bold"/>
                <a:cs typeface="TT Chocolates Bold"/>
                <a:sym typeface="TT Chocolates Bold"/>
              </a:rPr>
              <a:t>Herbed Pesto Couscous</a:t>
            </a:r>
          </a:p>
          <a:p>
            <a:pPr>
              <a:lnSpc>
                <a:spcPts val="1368"/>
              </a:lnSpc>
            </a:pPr>
            <a:r>
              <a:rPr lang="en-US" sz="1330" b="1" spc="-47" dirty="0">
                <a:solidFill>
                  <a:srgbClr val="000000"/>
                </a:solidFill>
                <a:latin typeface="TT Chocolates Bold"/>
                <a:ea typeface="TT Chocolates Bold"/>
                <a:cs typeface="TT Chocolates Bold"/>
                <a:sym typeface="TT Chocolates Bold"/>
              </a:rPr>
              <a:t>Health Slaw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22CE68AD-8BEE-690E-08CC-FB1E7B4E7FE3}"/>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5</a:t>
            </a:r>
          </a:p>
        </p:txBody>
      </p:sp>
      <p:sp>
        <p:nvSpPr>
          <p:cNvPr id="48" name="TextBox 48">
            <a:extLst>
              <a:ext uri="{FF2B5EF4-FFF2-40B4-BE49-F238E27FC236}">
                <a16:creationId xmlns:a16="http://schemas.microsoft.com/office/drawing/2014/main" id="{9263B26B-29DA-56F4-4689-6EE1643B7B14}"/>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4710F1D9-CE30-529B-0F4C-8AB83C8192C9}"/>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F850655B-1AF3-FD9A-A494-4D10FB045B52}"/>
              </a:ext>
            </a:extLst>
          </p:cNvPr>
          <p:cNvSpPr txBox="1"/>
          <p:nvPr/>
        </p:nvSpPr>
        <p:spPr>
          <a:xfrm>
            <a:off x="3941742" y="9191882"/>
            <a:ext cx="6114026"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German Cottage Smoked Sausage, Potato, Cabbage Soup</a:t>
            </a:r>
          </a:p>
          <a:p>
            <a:pPr>
              <a:lnSpc>
                <a:spcPts val="1368"/>
              </a:lnSpc>
            </a:pPr>
            <a:r>
              <a:rPr lang="en-US" sz="1330" b="1" spc="-47" dirty="0">
                <a:solidFill>
                  <a:srgbClr val="000000"/>
                </a:solidFill>
                <a:latin typeface="TT Chocolates Bold"/>
                <a:ea typeface="TT Chocolates Bold"/>
                <a:cs typeface="TT Chocolates Bold"/>
                <a:sym typeface="TT Chocolates Bold"/>
              </a:rPr>
              <a:t>FARMER’S MARKET SALAD – Breaded Chicken  Wings, Diced Beets, Chopped Egg, Tomato, Cucumber, Served with Roasted Corn and Black Bean Salad, Corn Bread</a:t>
            </a:r>
          </a:p>
        </p:txBody>
      </p:sp>
      <p:sp>
        <p:nvSpPr>
          <p:cNvPr id="51" name="TextBox 51">
            <a:extLst>
              <a:ext uri="{FF2B5EF4-FFF2-40B4-BE49-F238E27FC236}">
                <a16:creationId xmlns:a16="http://schemas.microsoft.com/office/drawing/2014/main" id="{919E52BF-BDB7-366F-AAC3-053E79B15D52}"/>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BROILED TILAPIA FILET, LEMON, WINE</a:t>
            </a:r>
          </a:p>
          <a:p>
            <a:pPr>
              <a:lnSpc>
                <a:spcPts val="1368"/>
              </a:lnSpc>
            </a:pPr>
            <a:r>
              <a:rPr lang="en-US" sz="1330" b="1" spc="-47" dirty="0">
                <a:solidFill>
                  <a:srgbClr val="000000"/>
                </a:solidFill>
                <a:latin typeface="TT Chocolates Bold"/>
                <a:ea typeface="TT Chocolates Bold"/>
                <a:cs typeface="TT Chocolates Bold"/>
                <a:sym typeface="TT Chocolates Bold"/>
              </a:rPr>
              <a:t>EGGPLANT ROLATINI MARINARA </a:t>
            </a:r>
          </a:p>
          <a:p>
            <a:pPr>
              <a:lnSpc>
                <a:spcPts val="1368"/>
              </a:lnSpc>
            </a:pPr>
            <a:r>
              <a:rPr lang="en-US" sz="1330" b="1" spc="-47" dirty="0">
                <a:solidFill>
                  <a:srgbClr val="000000"/>
                </a:solidFill>
                <a:latin typeface="TT Chocolates Bold"/>
                <a:ea typeface="TT Chocolates Bold"/>
                <a:cs typeface="TT Chocolates Bold"/>
                <a:sym typeface="TT Chocolates Bold"/>
              </a:rPr>
              <a:t>Steamed Cauliflower with Dill</a:t>
            </a:r>
          </a:p>
          <a:p>
            <a:pPr>
              <a:lnSpc>
                <a:spcPts val="1368"/>
              </a:lnSpc>
            </a:pPr>
            <a:r>
              <a:rPr lang="en-US" sz="1330" b="1" spc="-47" dirty="0">
                <a:solidFill>
                  <a:srgbClr val="000000"/>
                </a:solidFill>
                <a:latin typeface="TT Chocolates Bold"/>
                <a:ea typeface="TT Chocolates Bold"/>
                <a:cs typeface="TT Chocolates Bold"/>
                <a:sym typeface="TT Chocolates Bold"/>
              </a:rPr>
              <a:t>Herbed Rice</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E24CC7A9-4923-4248-2CFF-803E3C970ADE}"/>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6</a:t>
            </a:r>
          </a:p>
        </p:txBody>
      </p:sp>
      <p:sp>
        <p:nvSpPr>
          <p:cNvPr id="53" name="TextBox 53">
            <a:extLst>
              <a:ext uri="{FF2B5EF4-FFF2-40B4-BE49-F238E27FC236}">
                <a16:creationId xmlns:a16="http://schemas.microsoft.com/office/drawing/2014/main" id="{F1AB34F1-5EBA-1C64-F67D-BC15FB8C8B38}"/>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8CCD21C6-8692-374A-29CF-58687F0016C2}"/>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CA63A2DC-6B8E-C815-5523-9E66DAA28991}"/>
              </a:ext>
            </a:extLst>
          </p:cNvPr>
          <p:cNvSpPr txBox="1"/>
          <p:nvPr/>
        </p:nvSpPr>
        <p:spPr>
          <a:xfrm>
            <a:off x="3925273" y="11181070"/>
            <a:ext cx="5961902"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Mushroom Soup</a:t>
            </a:r>
          </a:p>
          <a:p>
            <a:pPr>
              <a:lnSpc>
                <a:spcPts val="1368"/>
              </a:lnSpc>
            </a:pPr>
            <a:r>
              <a:rPr lang="en-US" sz="1330" b="1" spc="-47" dirty="0">
                <a:solidFill>
                  <a:srgbClr val="000000"/>
                </a:solidFill>
                <a:latin typeface="TT Chocolates Bold"/>
                <a:ea typeface="TT Chocolates Bold"/>
                <a:cs typeface="TT Chocolates Bold"/>
                <a:sym typeface="TT Chocolates Bold"/>
              </a:rPr>
              <a:t>NEW ENGLAND FISH TACOS – Crisp Atlantic Cod, Shredded Lime Marinated Cabbage, Pico De Gallo, Mashed Avocado, Sour Cream, Fire Roasted Corn and Peppers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D6907111-CB4D-E386-25C4-10542917B4C7}"/>
              </a:ext>
            </a:extLst>
          </p:cNvPr>
          <p:cNvSpPr txBox="1"/>
          <p:nvPr/>
        </p:nvSpPr>
        <p:spPr>
          <a:xfrm>
            <a:off x="3921264" y="11898185"/>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BREADED PORK CHOP WITH APPLESAUCE</a:t>
            </a:r>
          </a:p>
          <a:p>
            <a:pPr>
              <a:lnSpc>
                <a:spcPts val="1368"/>
              </a:lnSpc>
            </a:pPr>
            <a:r>
              <a:rPr lang="en-US" sz="1330" b="1" spc="-47" dirty="0">
                <a:solidFill>
                  <a:srgbClr val="000000"/>
                </a:solidFill>
                <a:latin typeface="TT Chocolates Bold"/>
                <a:ea typeface="TT Chocolates Bold"/>
                <a:cs typeface="TT Chocolates Bold"/>
                <a:sym typeface="TT Chocolates Bold"/>
              </a:rPr>
              <a:t>ROASTED FRENCH BREAST OF CHICKEN WITH WINE SAUCE</a:t>
            </a:r>
          </a:p>
          <a:p>
            <a:pPr>
              <a:lnSpc>
                <a:spcPts val="1368"/>
              </a:lnSpc>
            </a:pPr>
            <a:r>
              <a:rPr lang="en-US" sz="1330" b="1" spc="-47" dirty="0">
                <a:solidFill>
                  <a:srgbClr val="000000"/>
                </a:solidFill>
                <a:latin typeface="TT Chocolates Bold"/>
                <a:ea typeface="TT Chocolates Bold"/>
                <a:cs typeface="TT Chocolates Bold"/>
                <a:sym typeface="TT Chocolates Bold"/>
              </a:rPr>
              <a:t>Caramelized Sweet Plantains</a:t>
            </a:r>
          </a:p>
          <a:p>
            <a:pPr>
              <a:lnSpc>
                <a:spcPts val="1368"/>
              </a:lnSpc>
            </a:pPr>
            <a:r>
              <a:rPr lang="en-US" sz="1330" b="1" spc="-47" dirty="0">
                <a:solidFill>
                  <a:srgbClr val="000000"/>
                </a:solidFill>
                <a:latin typeface="TT Chocolates Bold"/>
                <a:ea typeface="TT Chocolates Bold"/>
                <a:cs typeface="TT Chocolates Bold"/>
                <a:sym typeface="TT Chocolates Bold"/>
              </a:rPr>
              <a:t>Honey Kissed Roasted Baby Carrots</a:t>
            </a:r>
          </a:p>
          <a:p>
            <a:pPr>
              <a:lnSpc>
                <a:spcPts val="1368"/>
              </a:lnSpc>
            </a:pPr>
            <a:r>
              <a:rPr lang="en-US" sz="1330" b="1" spc="-47" dirty="0">
                <a:solidFill>
                  <a:srgbClr val="000000"/>
                </a:solidFill>
                <a:latin typeface="TT Chocolates Bold"/>
                <a:ea typeface="TT Chocolates Bold"/>
                <a:cs typeface="TT Chocolates Bold"/>
                <a:sym typeface="TT Chocolates Bold"/>
              </a:rPr>
              <a:t>Farro and Quinoa Salad with Tomato</a:t>
            </a:r>
          </a:p>
          <a:p>
            <a:pPr>
              <a:lnSpc>
                <a:spcPts val="1368"/>
              </a:lnSpc>
            </a:pPr>
            <a:r>
              <a:rPr lang="en-US" sz="1330" b="1" spc="-47" dirty="0">
                <a:solidFill>
                  <a:srgbClr val="000000"/>
                </a:solidFill>
                <a:latin typeface="TT Chocolates Bold"/>
                <a:ea typeface="TT Chocolates Bold"/>
                <a:cs typeface="TT Chocolates Bold"/>
                <a:sym typeface="TT Chocolates Bold"/>
              </a:rPr>
              <a:t>Banana Bread Pudding</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1A7D6165-171B-0136-5198-E8D26960D216}"/>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7</a:t>
            </a:r>
          </a:p>
        </p:txBody>
      </p:sp>
      <p:sp>
        <p:nvSpPr>
          <p:cNvPr id="58" name="TextBox 58">
            <a:extLst>
              <a:ext uri="{FF2B5EF4-FFF2-40B4-BE49-F238E27FC236}">
                <a16:creationId xmlns:a16="http://schemas.microsoft.com/office/drawing/2014/main" id="{B26A3972-B021-D70F-88DA-3BE8B34C1AA8}"/>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A07D59F1-CFC3-3086-AC66-9578AD987B65}"/>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3FD992CA-3D5B-DDEA-57E6-5E6F27F70EF7}"/>
              </a:ext>
            </a:extLst>
          </p:cNvPr>
          <p:cNvSpPr txBox="1"/>
          <p:nvPr/>
        </p:nvSpPr>
        <p:spPr>
          <a:xfrm>
            <a:off x="3921264" y="13253583"/>
            <a:ext cx="6426265" cy="1074653"/>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Crawfish Gumbo</a:t>
            </a:r>
          </a:p>
          <a:p>
            <a:pPr>
              <a:lnSpc>
                <a:spcPts val="1368"/>
              </a:lnSpc>
            </a:pPr>
            <a:r>
              <a:rPr lang="en-US" sz="1330" b="1" spc="-47" dirty="0">
                <a:solidFill>
                  <a:srgbClr val="000000"/>
                </a:solidFill>
                <a:latin typeface="TT Chocolates Bold"/>
                <a:ea typeface="TT Chocolates Bold"/>
                <a:cs typeface="TT Chocolates Bold"/>
                <a:sym typeface="TT Chocolates Bold"/>
              </a:rPr>
              <a:t>CHESAPEAKE BAY BLUE CLAW CRAB SANDWICH – Blue Claw Crab Cake, Lettuce, </a:t>
            </a:r>
          </a:p>
          <a:p>
            <a:pPr>
              <a:lnSpc>
                <a:spcPts val="1368"/>
              </a:lnSpc>
            </a:pPr>
            <a:r>
              <a:rPr lang="en-US" sz="1330" b="1" spc="-47" dirty="0">
                <a:solidFill>
                  <a:srgbClr val="000000"/>
                </a:solidFill>
                <a:latin typeface="TT Chocolates Bold"/>
                <a:ea typeface="TT Chocolates Bold"/>
                <a:cs typeface="TT Chocolates Bold"/>
                <a:sym typeface="TT Chocolates Bold"/>
              </a:rPr>
              <a:t>Tomato, Coleslaw, Sweet Potato Tots</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04F9264A-94E4-B8AE-196E-FBAA2B55D31F}"/>
              </a:ext>
            </a:extLst>
          </p:cNvPr>
          <p:cNvSpPr txBox="1"/>
          <p:nvPr/>
        </p:nvSpPr>
        <p:spPr>
          <a:xfrm>
            <a:off x="3928783" y="13977136"/>
            <a:ext cx="4754798" cy="179279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BROILED CHANNEL CATFISH FILET</a:t>
            </a:r>
          </a:p>
          <a:p>
            <a:pPr>
              <a:lnSpc>
                <a:spcPts val="1368"/>
              </a:lnSpc>
            </a:pPr>
            <a:r>
              <a:rPr lang="en-US" sz="1330" b="1" spc="-47" dirty="0">
                <a:solidFill>
                  <a:srgbClr val="000000"/>
                </a:solidFill>
                <a:latin typeface="TT Chocolates Bold"/>
                <a:ea typeface="TT Chocolates Bold"/>
                <a:cs typeface="TT Chocolates Bold"/>
                <a:sym typeface="TT Chocolates Bold"/>
              </a:rPr>
              <a:t>SALISBURY STEAK WITH GRAVY</a:t>
            </a:r>
          </a:p>
          <a:p>
            <a:pPr>
              <a:lnSpc>
                <a:spcPts val="1368"/>
              </a:lnSpc>
            </a:pPr>
            <a:r>
              <a:rPr lang="en-US" sz="1330" b="1" spc="-47" dirty="0">
                <a:solidFill>
                  <a:srgbClr val="000000"/>
                </a:solidFill>
                <a:latin typeface="TT Chocolates Bold"/>
                <a:ea typeface="TT Chocolates Bold"/>
                <a:cs typeface="TT Chocolates Bold"/>
                <a:sym typeface="TT Chocolates Bold"/>
              </a:rPr>
              <a:t>Bulgar Wheat with Sweet Peas and Red Pepper</a:t>
            </a:r>
          </a:p>
          <a:p>
            <a:pPr>
              <a:lnSpc>
                <a:spcPts val="1368"/>
              </a:lnSpc>
            </a:pPr>
            <a:r>
              <a:rPr lang="en-US" sz="1330" b="1" spc="-47" dirty="0">
                <a:solidFill>
                  <a:srgbClr val="000000"/>
                </a:solidFill>
                <a:latin typeface="TT Chocolates Bold"/>
                <a:ea typeface="TT Chocolates Bold"/>
                <a:cs typeface="TT Chocolates Bold"/>
                <a:sym typeface="TT Chocolates Bold"/>
              </a:rPr>
              <a:t>Cauliflower Au Gratin</a:t>
            </a:r>
          </a:p>
          <a:p>
            <a:pPr>
              <a:lnSpc>
                <a:spcPts val="1368"/>
              </a:lnSpc>
            </a:pPr>
            <a:r>
              <a:rPr lang="en-US" sz="1330" b="1" spc="-47" dirty="0">
                <a:solidFill>
                  <a:srgbClr val="000000"/>
                </a:solidFill>
                <a:latin typeface="TT Chocolates Bold"/>
                <a:ea typeface="TT Chocolates Bold"/>
                <a:cs typeface="TT Chocolates Bold"/>
                <a:sym typeface="TT Chocolates Bold"/>
              </a:rPr>
              <a:t>Spinach Salad with Egg and Red Onion</a:t>
            </a:r>
          </a:p>
          <a:p>
            <a:pPr>
              <a:lnSpc>
                <a:spcPts val="1368"/>
              </a:lnSpc>
            </a:pPr>
            <a:r>
              <a:rPr lang="en-US" sz="1330" b="1" spc="-47" dirty="0">
                <a:solidFill>
                  <a:srgbClr val="000000"/>
                </a:solidFill>
                <a:latin typeface="TT Chocolates Bold"/>
                <a:ea typeface="TT Chocolates Bold"/>
                <a:cs typeface="TT Chocolates Bold"/>
                <a:sym typeface="TT Chocolates Bold"/>
              </a:rPr>
              <a:t>Caramel Banana Bread Pudding</a:t>
            </a: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7E44E66D-8D07-7EE2-15EE-A01D1267C681}"/>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8</a:t>
            </a:r>
          </a:p>
        </p:txBody>
      </p:sp>
      <p:sp>
        <p:nvSpPr>
          <p:cNvPr id="63" name="TextBox 63">
            <a:extLst>
              <a:ext uri="{FF2B5EF4-FFF2-40B4-BE49-F238E27FC236}">
                <a16:creationId xmlns:a16="http://schemas.microsoft.com/office/drawing/2014/main" id="{33E737F3-55F1-BE49-2777-C9A4793F904C}"/>
              </a:ext>
            </a:extLst>
          </p:cNvPr>
          <p:cNvSpPr txBox="1"/>
          <p:nvPr/>
        </p:nvSpPr>
        <p:spPr>
          <a:xfrm>
            <a:off x="-327067" y="15080112"/>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0C1DBACA-187A-93D3-29C6-7168E7158B3D}"/>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786F90BD-F7AC-07AD-B3EA-1FB60EA9C77A}"/>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C86B34EC-F71D-4A71-F2FA-923F2148C810}"/>
              </a:ext>
            </a:extLst>
          </p:cNvPr>
          <p:cNvSpPr/>
          <p:nvPr/>
        </p:nvSpPr>
        <p:spPr>
          <a:xfrm>
            <a:off x="3848924"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B67CBB1E-8F4A-A6F5-8AF8-6C546C9B97F5}"/>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
        <p:nvSpPr>
          <p:cNvPr id="69" name="TextBox 68">
            <a:extLst>
              <a:ext uri="{FF2B5EF4-FFF2-40B4-BE49-F238E27FC236}">
                <a16:creationId xmlns:a16="http://schemas.microsoft.com/office/drawing/2014/main" id="{97A11344-8CCA-1367-7D16-E0422213C805}"/>
              </a:ext>
            </a:extLst>
          </p:cNvPr>
          <p:cNvSpPr txBox="1"/>
          <p:nvPr/>
        </p:nvSpPr>
        <p:spPr>
          <a:xfrm>
            <a:off x="380394" y="13635350"/>
            <a:ext cx="2432633" cy="1175450"/>
          </a:xfrm>
          <a:prstGeom prst="rect">
            <a:avLst/>
          </a:prstGeom>
          <a:noFill/>
        </p:spPr>
        <p:txBody>
          <a:bodyPr wrap="square">
            <a:spAutoFit/>
          </a:bodyPr>
          <a:lstStyle/>
          <a:p>
            <a:pPr algn="ctr">
              <a:lnSpc>
                <a:spcPts val="1423"/>
              </a:lnSpc>
            </a:pPr>
            <a:r>
              <a:rPr lang="en-US" sz="1400" b="1" i="1" u="sng" spc="-53" dirty="0">
                <a:solidFill>
                  <a:srgbClr val="FF0000"/>
                </a:solidFill>
                <a:latin typeface="Times New Roman Condensed Bold"/>
                <a:ea typeface="Times New Roman Condensed Bold"/>
                <a:cs typeface="Times New Roman Condensed Bold"/>
                <a:sym typeface="Times New Roman Condensed Bold"/>
              </a:rPr>
              <a:t>NEW MENU ITEM!</a:t>
            </a:r>
            <a:endParaRPr lang="en-US" sz="1400" b="1" i="1" spc="-53" dirty="0">
              <a:latin typeface="Times New Roman Condensed Bold"/>
              <a:ea typeface="Times New Roman Condensed Bold"/>
              <a:cs typeface="Times New Roman Condensed Bold"/>
              <a:sym typeface="Times New Roman Condensed Bold"/>
            </a:endParaRPr>
          </a:p>
          <a:p>
            <a:pPr algn="ctr">
              <a:lnSpc>
                <a:spcPts val="1423"/>
              </a:lnSpc>
            </a:pPr>
            <a:r>
              <a:rPr lang="en-US" sz="1400" b="1" spc="-53" dirty="0">
                <a:latin typeface="Times New Roman Condensed Bold"/>
                <a:ea typeface="Times New Roman Condensed Bold"/>
                <a:cs typeface="Times New Roman Condensed Bold"/>
                <a:sym typeface="Times New Roman Condensed Bold"/>
              </a:rPr>
              <a:t>Starting Saturday, August 2</a:t>
            </a:r>
            <a:r>
              <a:rPr lang="en-US" sz="1400" b="1" spc="-53" baseline="30000" dirty="0">
                <a:latin typeface="Times New Roman Condensed Bold"/>
                <a:ea typeface="Times New Roman Condensed Bold"/>
                <a:cs typeface="Times New Roman Condensed Bold"/>
                <a:sym typeface="Times New Roman Condensed Bold"/>
              </a:rPr>
              <a:t>nd</a:t>
            </a:r>
            <a:r>
              <a:rPr lang="en-US" sz="1400" b="1" spc="-53" dirty="0">
                <a:latin typeface="Times New Roman Condensed Bold"/>
                <a:ea typeface="Times New Roman Condensed Bold"/>
                <a:cs typeface="Times New Roman Condensed Bold"/>
                <a:sym typeface="Times New Roman Condensed Bold"/>
              </a:rPr>
              <a:t>, </a:t>
            </a:r>
          </a:p>
          <a:p>
            <a:pPr algn="ctr">
              <a:lnSpc>
                <a:spcPts val="1423"/>
              </a:lnSpc>
            </a:pPr>
            <a:r>
              <a:rPr lang="en-US" sz="1400" b="1" spc="-53" dirty="0">
                <a:latin typeface="Times New Roman Condensed Bold"/>
                <a:ea typeface="Times New Roman Condensed Bold"/>
                <a:cs typeface="Times New Roman Condensed Bold"/>
                <a:sym typeface="Times New Roman Condensed Bold"/>
              </a:rPr>
              <a:t>we will offer a new item on the menu daily for both lunch and dinner: Chinese Vegetable Lo Mein.</a:t>
            </a:r>
          </a:p>
          <a:p>
            <a:pPr algn="ctr">
              <a:lnSpc>
                <a:spcPts val="1423"/>
              </a:lnSpc>
            </a:pPr>
            <a:r>
              <a:rPr lang="en-US" sz="1400" b="1" spc="-53" dirty="0">
                <a:latin typeface="Times New Roman Condensed Bold"/>
                <a:ea typeface="Times New Roman Condensed Bold"/>
                <a:cs typeface="Times New Roman Condensed Bold"/>
                <a:sym typeface="Times New Roman Condensed Bold"/>
              </a:rPr>
              <a:t>This will be a vegetarian offering.</a:t>
            </a:r>
          </a:p>
        </p:txBody>
      </p:sp>
      <p:pic>
        <p:nvPicPr>
          <p:cNvPr id="75" name="Picture 74">
            <a:extLst>
              <a:ext uri="{FF2B5EF4-FFF2-40B4-BE49-F238E27FC236}">
                <a16:creationId xmlns:a16="http://schemas.microsoft.com/office/drawing/2014/main" id="{8B4874A0-000E-5A74-F50E-6C996930B19D}"/>
              </a:ext>
            </a:extLst>
          </p:cNvPr>
          <p:cNvPicPr>
            <a:picLocks noChangeAspect="1"/>
          </p:cNvPicPr>
          <p:nvPr/>
        </p:nvPicPr>
        <p:blipFill>
          <a:blip r:embed="rId6"/>
          <a:stretch>
            <a:fillRect/>
          </a:stretch>
        </p:blipFill>
        <p:spPr>
          <a:xfrm>
            <a:off x="928764" y="12654647"/>
            <a:ext cx="1281891" cy="779189"/>
          </a:xfrm>
          <a:prstGeom prst="rect">
            <a:avLst/>
          </a:prstGeom>
        </p:spPr>
      </p:pic>
    </p:spTree>
    <p:extLst>
      <p:ext uri="{BB962C8B-B14F-4D97-AF65-F5344CB8AC3E}">
        <p14:creationId xmlns:p14="http://schemas.microsoft.com/office/powerpoint/2010/main" val="65177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9BB4C4-E682-E98C-A398-8F04CE022844}"/>
            </a:ext>
          </a:extLst>
        </p:cNvPr>
        <p:cNvGrpSpPr/>
        <p:nvPr/>
      </p:nvGrpSpPr>
      <p:grpSpPr>
        <a:xfrm>
          <a:off x="0" y="0"/>
          <a:ext cx="0" cy="0"/>
          <a:chOff x="0" y="0"/>
          <a:chExt cx="0" cy="0"/>
        </a:xfrm>
      </p:grpSpPr>
      <p:grpSp>
        <p:nvGrpSpPr>
          <p:cNvPr id="70" name="Group 5">
            <a:extLst>
              <a:ext uri="{FF2B5EF4-FFF2-40B4-BE49-F238E27FC236}">
                <a16:creationId xmlns:a16="http://schemas.microsoft.com/office/drawing/2014/main" id="{2483241E-790E-44B1-6EBC-9369B6B0F6BE}"/>
              </a:ext>
            </a:extLst>
          </p:cNvPr>
          <p:cNvGrpSpPr/>
          <p:nvPr/>
        </p:nvGrpSpPr>
        <p:grpSpPr>
          <a:xfrm>
            <a:off x="389285" y="12813821"/>
            <a:ext cx="2486832" cy="1941549"/>
            <a:chOff x="0" y="0"/>
            <a:chExt cx="31823267" cy="95299281"/>
          </a:xfrm>
        </p:grpSpPr>
        <p:sp>
          <p:nvSpPr>
            <p:cNvPr id="71" name="Freeform 6">
              <a:extLst>
                <a:ext uri="{FF2B5EF4-FFF2-40B4-BE49-F238E27FC236}">
                  <a16:creationId xmlns:a16="http://schemas.microsoft.com/office/drawing/2014/main" id="{AD7F3539-5194-5883-F101-54D3BD274B29}"/>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a:p>
          </p:txBody>
        </p:sp>
        <p:sp>
          <p:nvSpPr>
            <p:cNvPr id="72" name="Freeform 7">
              <a:extLst>
                <a:ext uri="{FF2B5EF4-FFF2-40B4-BE49-F238E27FC236}">
                  <a16:creationId xmlns:a16="http://schemas.microsoft.com/office/drawing/2014/main" id="{3DEC37E9-85BB-67DF-1AFE-A336BCB6554B}"/>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2" name="TextBox 2">
            <a:extLst>
              <a:ext uri="{FF2B5EF4-FFF2-40B4-BE49-F238E27FC236}">
                <a16:creationId xmlns:a16="http://schemas.microsoft.com/office/drawing/2014/main" id="{35679029-B8B0-05EB-A290-83C0CD0ADE22}"/>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7303E13F-8FB1-F4CF-9BA0-CBFA213CE694}"/>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AF3E1D4C-EDAD-0567-E476-A706F69B5028}"/>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E037A0AA-2B66-9674-F18B-94FE0BBA9DF5}"/>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7D5254DF-3487-AEA0-9C3F-F35F8162D07C}"/>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a:p>
          </p:txBody>
        </p:sp>
        <p:sp>
          <p:nvSpPr>
            <p:cNvPr id="7" name="Freeform 7">
              <a:extLst>
                <a:ext uri="{FF2B5EF4-FFF2-40B4-BE49-F238E27FC236}">
                  <a16:creationId xmlns:a16="http://schemas.microsoft.com/office/drawing/2014/main" id="{2086B748-0D40-4F72-D25B-889469943691}"/>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BE6583FC-89F4-3324-BD0B-A57B0C333EFB}"/>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25133F86-FC3F-C8EA-908E-D5C114D6A12C}"/>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4F1336C3-ABF5-15C6-A9F1-50E7279FA73E}"/>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A27BD6B9-D61A-F9B4-213C-139E6F3E819E}"/>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50D0FE88-2F45-7F45-12D0-E4D095A13C1B}"/>
              </a:ext>
            </a:extLst>
          </p:cNvPr>
          <p:cNvSpPr/>
          <p:nvPr/>
        </p:nvSpPr>
        <p:spPr>
          <a:xfrm>
            <a:off x="2352952" y="14965671"/>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16B2BA56-5E0C-4850-7D2A-654DB4A099D4}"/>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FBF4E4DC-4A56-DD3A-1D20-3C489413C6EB}"/>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A06A7045-BC5A-4FAC-3C99-B449DF7184E7}"/>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E349AA77-6CFC-D629-D96D-1FFC9EA0CBC0}"/>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BE4425BE-F4E3-1851-4B6E-7969634D2F8C}"/>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C5DDD989-D4AA-1722-FB0A-094CEA282B35}"/>
              </a:ext>
            </a:extLst>
          </p:cNvPr>
          <p:cNvSpPr txBox="1"/>
          <p:nvPr/>
        </p:nvSpPr>
        <p:spPr>
          <a:xfrm>
            <a:off x="3944373" y="1200615"/>
            <a:ext cx="5957303"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 </a:t>
            </a:r>
          </a:p>
          <a:p>
            <a:pPr>
              <a:lnSpc>
                <a:spcPts val="1368"/>
              </a:lnSpc>
            </a:pPr>
            <a:r>
              <a:rPr lang="en-US" sz="1330" b="1" spc="-47" dirty="0">
                <a:solidFill>
                  <a:srgbClr val="000000"/>
                </a:solidFill>
                <a:latin typeface="TT Chocolates Bold"/>
                <a:ea typeface="TT Chocolates Bold"/>
                <a:cs typeface="TT Chocolates Bold"/>
                <a:sym typeface="TT Chocolates Bold"/>
              </a:rPr>
              <a:t>Cream of Tomato Soup</a:t>
            </a:r>
          </a:p>
          <a:p>
            <a:pPr>
              <a:lnSpc>
                <a:spcPts val="1368"/>
              </a:lnSpc>
            </a:pPr>
            <a:r>
              <a:rPr lang="en-US" sz="1330" b="1" spc="-47" dirty="0">
                <a:solidFill>
                  <a:srgbClr val="000000"/>
                </a:solidFill>
                <a:latin typeface="TT Chocolates Bold"/>
                <a:ea typeface="TT Chocolates Bold"/>
                <a:cs typeface="TT Chocolates Bold"/>
                <a:sym typeface="TT Chocolates Bold"/>
              </a:rPr>
              <a:t>NATHAN’S FAMOUS CHILI DOGS – Nathan’s Beef Hot Dog with Beef and Bean Chili, Sauerkraut, Red Onions, Mini Potato Knish (Plain Available)</a:t>
            </a:r>
          </a:p>
        </p:txBody>
      </p:sp>
      <p:sp>
        <p:nvSpPr>
          <p:cNvPr id="19" name="TextBox 19">
            <a:extLst>
              <a:ext uri="{FF2B5EF4-FFF2-40B4-BE49-F238E27FC236}">
                <a16:creationId xmlns:a16="http://schemas.microsoft.com/office/drawing/2014/main" id="{9CCA51D0-FC2C-B0DE-C530-AA7B24A4B5B4}"/>
              </a:ext>
            </a:extLst>
          </p:cNvPr>
          <p:cNvSpPr txBox="1"/>
          <p:nvPr/>
        </p:nvSpPr>
        <p:spPr>
          <a:xfrm>
            <a:off x="3936935" y="1924639"/>
            <a:ext cx="5168521"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BONE IN CHICKEN THIGH MARSALA</a:t>
            </a:r>
          </a:p>
          <a:p>
            <a:pPr>
              <a:lnSpc>
                <a:spcPts val="1368"/>
              </a:lnSpc>
            </a:pPr>
            <a:r>
              <a:rPr lang="en-US" sz="1330" b="1" spc="-47" dirty="0">
                <a:solidFill>
                  <a:srgbClr val="000000"/>
                </a:solidFill>
                <a:latin typeface="TT Chocolates Bold"/>
                <a:ea typeface="TT Chocolates Bold"/>
                <a:cs typeface="TT Chocolates Bold"/>
                <a:sym typeface="TT Chocolates Bold"/>
              </a:rPr>
              <a:t>TRI COLOR ROTINI ALFREDO</a:t>
            </a:r>
          </a:p>
          <a:p>
            <a:pPr>
              <a:lnSpc>
                <a:spcPts val="1368"/>
              </a:lnSpc>
            </a:pPr>
            <a:r>
              <a:rPr lang="en-US" sz="1330" b="1" spc="-47" dirty="0">
                <a:solidFill>
                  <a:srgbClr val="000000"/>
                </a:solidFill>
                <a:latin typeface="TT Chocolates Bold"/>
                <a:ea typeface="TT Chocolates Bold"/>
                <a:cs typeface="TT Chocolates Bold"/>
                <a:sym typeface="TT Chocolates Bold"/>
              </a:rPr>
              <a:t>Dilled Rice Pilaf</a:t>
            </a:r>
          </a:p>
          <a:p>
            <a:pPr>
              <a:lnSpc>
                <a:spcPts val="1368"/>
              </a:lnSpc>
            </a:pPr>
            <a:r>
              <a:rPr lang="en-US" sz="1330" b="1" spc="-47" dirty="0">
                <a:solidFill>
                  <a:srgbClr val="000000"/>
                </a:solidFill>
                <a:latin typeface="TT Chocolates Bold"/>
                <a:ea typeface="TT Chocolates Bold"/>
                <a:cs typeface="TT Chocolates Bold"/>
                <a:sym typeface="TT Chocolates Bold"/>
              </a:rPr>
              <a:t>Steamed Broccoli</a:t>
            </a:r>
          </a:p>
          <a:p>
            <a:pPr>
              <a:lnSpc>
                <a:spcPts val="1368"/>
              </a:lnSpc>
            </a:pPr>
            <a:r>
              <a:rPr lang="en-US" sz="1330" b="1" spc="-47" dirty="0">
                <a:solidFill>
                  <a:srgbClr val="000000"/>
                </a:solidFill>
                <a:latin typeface="TT Chocolates Bold"/>
                <a:ea typeface="TT Chocolates Bold"/>
                <a:cs typeface="TT Chocolates Bold"/>
                <a:sym typeface="TT Chocolates Bold"/>
              </a:rPr>
              <a:t>Italian Vegetable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a:extLst>
              <a:ext uri="{FF2B5EF4-FFF2-40B4-BE49-F238E27FC236}">
                <a16:creationId xmlns:a16="http://schemas.microsoft.com/office/drawing/2014/main" id="{332B1C6D-276A-BBA0-C7C0-EFBE4048A89B}"/>
              </a:ext>
            </a:extLst>
          </p:cNvPr>
          <p:cNvSpPr txBox="1"/>
          <p:nvPr/>
        </p:nvSpPr>
        <p:spPr>
          <a:xfrm>
            <a:off x="271939" y="3486314"/>
            <a:ext cx="2265020" cy="3168175"/>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a:extLst>
              <a:ext uri="{FF2B5EF4-FFF2-40B4-BE49-F238E27FC236}">
                <a16:creationId xmlns:a16="http://schemas.microsoft.com/office/drawing/2014/main" id="{9A554C3D-3600-E986-A652-FB6342D3BFEB}"/>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32216FC9-60A9-B463-9D3B-FE63441A7511}"/>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88BA5C99-EDE3-7C2A-0E99-A2851A680F46}"/>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DCBBA7F5-337C-F266-ED39-19328A3CE595}"/>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695F6EC1-7D77-278C-3B49-19EB53A11BB1}"/>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E939E73B-8BA2-CB28-85E7-A6418EB14B36}"/>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E889BE13-0BFB-37D4-0D87-19C696FF6DC1}"/>
              </a:ext>
            </a:extLst>
          </p:cNvPr>
          <p:cNvSpPr txBox="1"/>
          <p:nvPr/>
        </p:nvSpPr>
        <p:spPr>
          <a:xfrm>
            <a:off x="5660511" y="764012"/>
            <a:ext cx="2933981" cy="397545"/>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July 26</a:t>
            </a:r>
            <a:r>
              <a:rPr lang="en-US" sz="2400" spc="-176" baseline="30000" dirty="0">
                <a:solidFill>
                  <a:srgbClr val="000000"/>
                </a:solidFill>
                <a:latin typeface="Times New Roman Condensed"/>
                <a:ea typeface="Times New Roman Condensed"/>
                <a:cs typeface="Times New Roman Condensed"/>
                <a:sym typeface="Times New Roman Condensed"/>
              </a:rPr>
              <a:t>th  </a:t>
            </a:r>
            <a:r>
              <a:rPr lang="en-US" sz="2400" spc="-176" dirty="0">
                <a:solidFill>
                  <a:srgbClr val="000000"/>
                </a:solidFill>
                <a:latin typeface="Times New Roman Condensed"/>
                <a:ea typeface="Times New Roman Condensed"/>
                <a:cs typeface="Times New Roman Condensed"/>
                <a:sym typeface="Times New Roman Condensed"/>
              </a:rPr>
              <a:t>-  August 1</a:t>
            </a:r>
            <a:r>
              <a:rPr lang="en-US" sz="2400" spc="-176" baseline="30000" dirty="0">
                <a:solidFill>
                  <a:srgbClr val="000000"/>
                </a:solidFill>
                <a:latin typeface="Times New Roman Condensed"/>
                <a:ea typeface="Times New Roman Condensed"/>
                <a:cs typeface="Times New Roman Condensed"/>
                <a:sym typeface="Times New Roman Condensed"/>
              </a:rPr>
              <a:t>st</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006DC804-EC2D-18EF-C34F-65D9611C296D}"/>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3B23CAFC-8378-DE7C-1ED0-3602A7C48707}"/>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a:solidFill>
                  <a:srgbClr val="1F4562"/>
                </a:solidFill>
                <a:latin typeface="Times New Roman Condensed"/>
                <a:ea typeface="Times New Roman Condensed"/>
                <a:cs typeface="Times New Roman Condensed"/>
                <a:sym typeface="Times New Roman Condensed"/>
              </a:rPr>
              <a:t>lternatives</a:t>
            </a:r>
          </a:p>
        </p:txBody>
      </p:sp>
      <p:sp>
        <p:nvSpPr>
          <p:cNvPr id="30" name="TextBox 30">
            <a:extLst>
              <a:ext uri="{FF2B5EF4-FFF2-40B4-BE49-F238E27FC236}">
                <a16:creationId xmlns:a16="http://schemas.microsoft.com/office/drawing/2014/main" id="{BBD2475D-5241-2252-6B22-D79E0B9CB754}"/>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6A075679-7295-2B8A-4BC2-4DEA9DA0818D}"/>
              </a:ext>
            </a:extLst>
          </p:cNvPr>
          <p:cNvSpPr txBox="1"/>
          <p:nvPr/>
        </p:nvSpPr>
        <p:spPr>
          <a:xfrm>
            <a:off x="271939" y="260218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EA396DC3-0C23-DD74-EBE2-CB5835AC283F}"/>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26</a:t>
            </a:r>
          </a:p>
        </p:txBody>
      </p:sp>
      <p:sp>
        <p:nvSpPr>
          <p:cNvPr id="33" name="TextBox 33">
            <a:extLst>
              <a:ext uri="{FF2B5EF4-FFF2-40B4-BE49-F238E27FC236}">
                <a16:creationId xmlns:a16="http://schemas.microsoft.com/office/drawing/2014/main" id="{7AB20F91-CB19-CF1F-609F-092129FCBE04}"/>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BB8E49E5-5050-B6A4-365A-EF9E432A23A6}"/>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2E80C5C0-EE69-E57F-42A4-88A3AA17CF52}"/>
              </a:ext>
            </a:extLst>
          </p:cNvPr>
          <p:cNvSpPr txBox="1"/>
          <p:nvPr/>
        </p:nvSpPr>
        <p:spPr>
          <a:xfrm>
            <a:off x="3952375" y="3192044"/>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Rice Cereal with Raisins</a:t>
            </a:r>
          </a:p>
          <a:p>
            <a:pPr>
              <a:lnSpc>
                <a:spcPts val="1368"/>
              </a:lnSpc>
            </a:pPr>
            <a:r>
              <a:rPr lang="en-US" sz="1330" b="1" spc="-47" dirty="0">
                <a:solidFill>
                  <a:srgbClr val="000000"/>
                </a:solidFill>
                <a:latin typeface="TT Chocolates Bold"/>
                <a:ea typeface="TT Chocolates Bold"/>
                <a:cs typeface="TT Chocolates Bold"/>
                <a:sym typeface="TT Chocolates Bold"/>
              </a:rPr>
              <a:t>LOWER EAST SIDE DINER BREAKFAST -  Lox, Cream Cheese, Diced Tomato, Red Onion, Capers, Brooklyn Bagel, Fresh Melon, Assorted Scones  </a:t>
            </a:r>
          </a:p>
        </p:txBody>
      </p:sp>
      <p:sp>
        <p:nvSpPr>
          <p:cNvPr id="36" name="TextBox 36">
            <a:extLst>
              <a:ext uri="{FF2B5EF4-FFF2-40B4-BE49-F238E27FC236}">
                <a16:creationId xmlns:a16="http://schemas.microsoft.com/office/drawing/2014/main" id="{65FA6C85-13DD-709C-2790-B765F8EF0E29}"/>
              </a:ext>
            </a:extLst>
          </p:cNvPr>
          <p:cNvSpPr txBox="1"/>
          <p:nvPr/>
        </p:nvSpPr>
        <p:spPr>
          <a:xfrm>
            <a:off x="3944297" y="3916473"/>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BLACK BASS FILET</a:t>
            </a:r>
          </a:p>
          <a:p>
            <a:pPr>
              <a:lnSpc>
                <a:spcPts val="1368"/>
              </a:lnSpc>
            </a:pPr>
            <a:r>
              <a:rPr lang="en-US" sz="1330" b="1" spc="-47" dirty="0">
                <a:solidFill>
                  <a:srgbClr val="000000"/>
                </a:solidFill>
                <a:latin typeface="TT Chocolates Bold"/>
                <a:ea typeface="TT Chocolates Bold"/>
                <a:cs typeface="TT Chocolates Bold"/>
                <a:sym typeface="TT Chocolates Bold"/>
              </a:rPr>
              <a:t>ROAST BEEF MUSHROOM AU JUS</a:t>
            </a:r>
          </a:p>
          <a:p>
            <a:pPr>
              <a:lnSpc>
                <a:spcPts val="1368"/>
              </a:lnSpc>
            </a:pPr>
            <a:r>
              <a:rPr lang="en-US" sz="1330" b="1" spc="-47" dirty="0">
                <a:solidFill>
                  <a:srgbClr val="000000"/>
                </a:solidFill>
                <a:latin typeface="TT Chocolates Bold"/>
                <a:ea typeface="TT Chocolates Bold"/>
                <a:cs typeface="TT Chocolates Bold"/>
                <a:sym typeface="TT Chocolates Bold"/>
              </a:rPr>
              <a:t>Mashed Potatoes with Sour Cream and Chives</a:t>
            </a:r>
          </a:p>
          <a:p>
            <a:pPr>
              <a:lnSpc>
                <a:spcPts val="1368"/>
              </a:lnSpc>
            </a:pPr>
            <a:r>
              <a:rPr lang="en-US" sz="1330" b="1" spc="-47" dirty="0">
                <a:solidFill>
                  <a:srgbClr val="000000"/>
                </a:solidFill>
                <a:latin typeface="TT Chocolates Bold"/>
                <a:ea typeface="TT Chocolates Bold"/>
                <a:cs typeface="TT Chocolates Bold"/>
                <a:sym typeface="TT Chocolates Bold"/>
              </a:rPr>
              <a:t>Steamed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Hand Piped Cannoli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2720102E-027A-2177-D145-CAC72CCD4DAD}"/>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27</a:t>
            </a:r>
          </a:p>
        </p:txBody>
      </p:sp>
      <p:sp>
        <p:nvSpPr>
          <p:cNvPr id="38" name="TextBox 38">
            <a:extLst>
              <a:ext uri="{FF2B5EF4-FFF2-40B4-BE49-F238E27FC236}">
                <a16:creationId xmlns:a16="http://schemas.microsoft.com/office/drawing/2014/main" id="{34AE7D8B-166C-86AE-185A-6EB5D5E988BE}"/>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0A1DB148-28F2-EB1F-8A06-2FBA1D956D60}"/>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0EAB0A06-B29E-D987-99D9-A944DA782F4B}"/>
              </a:ext>
            </a:extLst>
          </p:cNvPr>
          <p:cNvSpPr txBox="1"/>
          <p:nvPr/>
        </p:nvSpPr>
        <p:spPr>
          <a:xfrm>
            <a:off x="3928783" y="5221801"/>
            <a:ext cx="5980227"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Lo Mein Soup</a:t>
            </a:r>
          </a:p>
          <a:p>
            <a:pPr>
              <a:lnSpc>
                <a:spcPts val="1368"/>
              </a:lnSpc>
            </a:pPr>
            <a:r>
              <a:rPr lang="en-US" sz="1330" b="1" spc="-47" dirty="0">
                <a:solidFill>
                  <a:srgbClr val="000000"/>
                </a:solidFill>
                <a:latin typeface="TT Chocolates Bold"/>
                <a:ea typeface="TT Chocolates Bold"/>
                <a:cs typeface="TT Chocolates Bold"/>
                <a:sym typeface="TT Chocolates Bold"/>
              </a:rPr>
              <a:t>CALIFORNIA IMPOSSIBLE PRETZEL BURGER – Impossible Burger with Avocado, </a:t>
            </a:r>
          </a:p>
          <a:p>
            <a:pPr>
              <a:lnSpc>
                <a:spcPts val="1368"/>
              </a:lnSpc>
            </a:pPr>
            <a:r>
              <a:rPr lang="en-US" sz="1330" b="1" spc="-47" dirty="0">
                <a:solidFill>
                  <a:srgbClr val="000000"/>
                </a:solidFill>
                <a:latin typeface="TT Chocolates Bold"/>
                <a:ea typeface="TT Chocolates Bold"/>
                <a:cs typeface="TT Chocolates Bold"/>
                <a:sym typeface="TT Chocolates Bold"/>
              </a:rPr>
              <a:t>Jack Cheese, Lettuce, Tomato, on Pretzel Roll, Seasoned Potato Wedges</a:t>
            </a:r>
          </a:p>
        </p:txBody>
      </p:sp>
      <p:sp>
        <p:nvSpPr>
          <p:cNvPr id="41" name="TextBox 41">
            <a:extLst>
              <a:ext uri="{FF2B5EF4-FFF2-40B4-BE49-F238E27FC236}">
                <a16:creationId xmlns:a16="http://schemas.microsoft.com/office/drawing/2014/main" id="{6A1FA371-B1ED-9F63-A81C-6EE2F3659C04}"/>
              </a:ext>
            </a:extLst>
          </p:cNvPr>
          <p:cNvSpPr txBox="1"/>
          <p:nvPr/>
        </p:nvSpPr>
        <p:spPr>
          <a:xfrm>
            <a:off x="3936935" y="5914741"/>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SWEDISH MEATBALLS</a:t>
            </a:r>
          </a:p>
          <a:p>
            <a:pPr>
              <a:lnSpc>
                <a:spcPts val="1368"/>
              </a:lnSpc>
            </a:pPr>
            <a:r>
              <a:rPr lang="en-US" sz="1330" b="1" spc="-47" dirty="0">
                <a:solidFill>
                  <a:srgbClr val="000000"/>
                </a:solidFill>
                <a:latin typeface="TT Chocolates Bold"/>
                <a:ea typeface="TT Chocolates Bold"/>
                <a:cs typeface="TT Chocolates Bold"/>
                <a:sym typeface="TT Chocolates Bold"/>
              </a:rPr>
              <a:t>ROAST TURKEY BREAST WITH STUFFING</a:t>
            </a:r>
          </a:p>
          <a:p>
            <a:pPr>
              <a:lnSpc>
                <a:spcPts val="1368"/>
              </a:lnSpc>
            </a:pPr>
            <a:r>
              <a:rPr lang="en-US" sz="1330" b="1" spc="-47" dirty="0">
                <a:solidFill>
                  <a:srgbClr val="000000"/>
                </a:solidFill>
                <a:latin typeface="TT Chocolates Bold"/>
                <a:ea typeface="TT Chocolates Bold"/>
                <a:cs typeface="TT Chocolates Bold"/>
                <a:sym typeface="TT Chocolates Bold"/>
              </a:rPr>
              <a:t>Baked Potato with Sour Cream</a:t>
            </a:r>
          </a:p>
          <a:p>
            <a:pPr>
              <a:lnSpc>
                <a:spcPts val="1368"/>
              </a:lnSpc>
            </a:pPr>
            <a:r>
              <a:rPr lang="en-US" sz="1330" b="1" spc="-47" dirty="0">
                <a:solidFill>
                  <a:srgbClr val="000000"/>
                </a:solidFill>
                <a:latin typeface="TT Chocolates Bold"/>
                <a:ea typeface="TT Chocolates Bold"/>
                <a:cs typeface="TT Chocolates Bold"/>
                <a:sym typeface="TT Chocolates Bold"/>
              </a:rPr>
              <a:t>Buttered Corn Cobbetts</a:t>
            </a:r>
          </a:p>
          <a:p>
            <a:pPr>
              <a:lnSpc>
                <a:spcPts val="1368"/>
              </a:lnSpc>
            </a:pPr>
            <a:r>
              <a:rPr lang="en-US" sz="1330" b="1" spc="-47" dirty="0">
                <a:solidFill>
                  <a:srgbClr val="000000"/>
                </a:solidFill>
                <a:latin typeface="TT Chocolates Bold"/>
                <a:ea typeface="TT Chocolates Bold"/>
                <a:cs typeface="TT Chocolates Bold"/>
                <a:sym typeface="TT Chocolates Bold"/>
              </a:rPr>
              <a:t>Marinated Beet Salad</a:t>
            </a:r>
          </a:p>
          <a:p>
            <a:pPr>
              <a:lnSpc>
                <a:spcPts val="1368"/>
              </a:lnSpc>
            </a:pPr>
            <a:r>
              <a:rPr lang="en-US" sz="1330" b="1" spc="-47" dirty="0">
                <a:solidFill>
                  <a:srgbClr val="000000"/>
                </a:solidFill>
                <a:latin typeface="TT Chocolates Bold"/>
                <a:ea typeface="TT Chocolates Bold"/>
                <a:cs typeface="TT Chocolates Bold"/>
                <a:sym typeface="TT Chocolates Bold"/>
              </a:rPr>
              <a:t>Rice Pudding with Whipped Cream</a:t>
            </a:r>
          </a:p>
        </p:txBody>
      </p:sp>
      <p:sp>
        <p:nvSpPr>
          <p:cNvPr id="42" name="TextBox 42">
            <a:extLst>
              <a:ext uri="{FF2B5EF4-FFF2-40B4-BE49-F238E27FC236}">
                <a16:creationId xmlns:a16="http://schemas.microsoft.com/office/drawing/2014/main" id="{E16301AD-870E-F178-132F-0C4AEB968556}"/>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28</a:t>
            </a:r>
          </a:p>
        </p:txBody>
      </p:sp>
      <p:sp>
        <p:nvSpPr>
          <p:cNvPr id="43" name="TextBox 43">
            <a:extLst>
              <a:ext uri="{FF2B5EF4-FFF2-40B4-BE49-F238E27FC236}">
                <a16:creationId xmlns:a16="http://schemas.microsoft.com/office/drawing/2014/main" id="{5B6ADB89-682F-A99E-0FFB-8D3A1A3551BE}"/>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34E94895-DDC6-9F4C-5DCF-F66D4B0561B2}"/>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0AC01A75-65D0-0C54-85B6-4CAA11BE66C3}"/>
              </a:ext>
            </a:extLst>
          </p:cNvPr>
          <p:cNvSpPr txBox="1"/>
          <p:nvPr/>
        </p:nvSpPr>
        <p:spPr>
          <a:xfrm>
            <a:off x="3928783" y="7203000"/>
            <a:ext cx="5972894"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Roasted Corn Chowder</a:t>
            </a:r>
          </a:p>
          <a:p>
            <a:pPr>
              <a:lnSpc>
                <a:spcPts val="1368"/>
              </a:lnSpc>
            </a:pPr>
            <a:r>
              <a:rPr lang="en-US" sz="1330" b="1" spc="-47" dirty="0">
                <a:solidFill>
                  <a:srgbClr val="000000"/>
                </a:solidFill>
                <a:latin typeface="TT Chocolates Bold"/>
                <a:ea typeface="TT Chocolates Bold"/>
                <a:cs typeface="TT Chocolates Bold"/>
                <a:sym typeface="TT Chocolates Bold"/>
              </a:rPr>
              <a:t>GRILLED CHICKEN CAESAR SALAD – Strips of Grilled White Meat Chicken Breast, Shaved Parmesan Cheese, Romaine Lettuce, Croutons, Caesar Dressing, Bread Stick</a:t>
            </a:r>
          </a:p>
        </p:txBody>
      </p:sp>
      <p:sp>
        <p:nvSpPr>
          <p:cNvPr id="46" name="TextBox 46">
            <a:extLst>
              <a:ext uri="{FF2B5EF4-FFF2-40B4-BE49-F238E27FC236}">
                <a16:creationId xmlns:a16="http://schemas.microsoft.com/office/drawing/2014/main" id="{3128DC82-3921-A762-63FE-9DD435319A42}"/>
              </a:ext>
            </a:extLst>
          </p:cNvPr>
          <p:cNvSpPr txBox="1"/>
          <p:nvPr/>
        </p:nvSpPr>
        <p:spPr>
          <a:xfrm>
            <a:off x="3928783" y="7904931"/>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EGGPLANT PARMAGIANA</a:t>
            </a:r>
          </a:p>
          <a:p>
            <a:pPr>
              <a:lnSpc>
                <a:spcPts val="1368"/>
              </a:lnSpc>
            </a:pPr>
            <a:r>
              <a:rPr lang="en-US" sz="1330" b="1" spc="-47" dirty="0">
                <a:solidFill>
                  <a:srgbClr val="000000"/>
                </a:solidFill>
                <a:latin typeface="TT Chocolates Bold"/>
                <a:ea typeface="TT Chocolates Bold"/>
                <a:cs typeface="TT Chocolates Bold"/>
                <a:sym typeface="TT Chocolates Bold"/>
              </a:rPr>
              <a:t>THE BEST OF THE WURST (KNOCKWURST, BRATWURST, BAUERNWURST)</a:t>
            </a:r>
          </a:p>
          <a:p>
            <a:pPr>
              <a:lnSpc>
                <a:spcPts val="1368"/>
              </a:lnSpc>
            </a:pPr>
            <a:r>
              <a:rPr lang="en-US" sz="1330" b="1" spc="-47" dirty="0">
                <a:solidFill>
                  <a:srgbClr val="000000"/>
                </a:solidFill>
                <a:latin typeface="TT Chocolates Bold"/>
                <a:ea typeface="TT Chocolates Bold"/>
                <a:cs typeface="TT Chocolates Bold"/>
                <a:sym typeface="TT Chocolates Bold"/>
              </a:rPr>
              <a:t>Braised Swiss Chard</a:t>
            </a:r>
          </a:p>
          <a:p>
            <a:pPr>
              <a:lnSpc>
                <a:spcPts val="1368"/>
              </a:lnSpc>
            </a:pPr>
            <a:r>
              <a:rPr lang="en-US" sz="1330" b="1" spc="-47" dirty="0">
                <a:solidFill>
                  <a:srgbClr val="000000"/>
                </a:solidFill>
                <a:latin typeface="TT Chocolates Bold"/>
                <a:ea typeface="TT Chocolates Bold"/>
                <a:cs typeface="TT Chocolates Bold"/>
                <a:sym typeface="TT Chocolates Bold"/>
              </a:rPr>
              <a:t>Potato Pancakes with Apple Sauce</a:t>
            </a:r>
          </a:p>
          <a:p>
            <a:pPr>
              <a:lnSpc>
                <a:spcPts val="1368"/>
              </a:lnSpc>
            </a:pPr>
            <a:r>
              <a:rPr lang="en-US" sz="1330" b="1" spc="-47" dirty="0">
                <a:solidFill>
                  <a:srgbClr val="000000"/>
                </a:solidFill>
                <a:latin typeface="TT Chocolates Bold"/>
                <a:ea typeface="TT Chocolates Bold"/>
                <a:cs typeface="TT Chocolates Bold"/>
                <a:sym typeface="TT Chocolates Bold"/>
              </a:rPr>
              <a:t>Cucumber Sour Cream and Chive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9A5DD721-223A-2B4B-C863-4EEEA231DCCD}"/>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29</a:t>
            </a:r>
          </a:p>
        </p:txBody>
      </p:sp>
      <p:sp>
        <p:nvSpPr>
          <p:cNvPr id="48" name="TextBox 48">
            <a:extLst>
              <a:ext uri="{FF2B5EF4-FFF2-40B4-BE49-F238E27FC236}">
                <a16:creationId xmlns:a16="http://schemas.microsoft.com/office/drawing/2014/main" id="{91A14D57-1218-4144-C2D3-5B32CC01763F}"/>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56B9C24D-5AF5-0132-74B4-F6469AA66876}"/>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38F81347-D22F-0EAA-296D-7430C1B9F6E7}"/>
              </a:ext>
            </a:extLst>
          </p:cNvPr>
          <p:cNvSpPr txBox="1"/>
          <p:nvPr/>
        </p:nvSpPr>
        <p:spPr>
          <a:xfrm>
            <a:off x="3941742" y="9191882"/>
            <a:ext cx="6114026"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Chilled Banana Berry Soup</a:t>
            </a:r>
          </a:p>
          <a:p>
            <a:pPr>
              <a:lnSpc>
                <a:spcPts val="1368"/>
              </a:lnSpc>
            </a:pPr>
            <a:r>
              <a:rPr lang="en-US" sz="1330" b="1" spc="-47" dirty="0">
                <a:solidFill>
                  <a:srgbClr val="000000"/>
                </a:solidFill>
                <a:latin typeface="TT Chocolates Bold"/>
                <a:ea typeface="TT Chocolates Bold"/>
                <a:cs typeface="TT Chocolates Bold"/>
                <a:sym typeface="TT Chocolates Bold"/>
              </a:rPr>
              <a:t>CALIFORNIA COBB SALAD –  Diced Roast Turkey, Chopped Egg, Avocado, Blue Cheese,</a:t>
            </a:r>
          </a:p>
          <a:p>
            <a:pPr>
              <a:lnSpc>
                <a:spcPts val="1368"/>
              </a:lnSpc>
            </a:pPr>
            <a:r>
              <a:rPr lang="en-US" sz="1330" b="1" spc="-47" dirty="0">
                <a:solidFill>
                  <a:srgbClr val="000000"/>
                </a:solidFill>
                <a:latin typeface="TT Chocolates Bold"/>
                <a:ea typeface="TT Chocolates Bold"/>
                <a:cs typeface="TT Chocolates Bold"/>
                <a:sym typeface="TT Chocolates Bold"/>
              </a:rPr>
              <a:t>Tomato, Cucumber, Over Crisp Greens, French Dressing, Focaccia Dinner Roll </a:t>
            </a:r>
          </a:p>
        </p:txBody>
      </p:sp>
      <p:sp>
        <p:nvSpPr>
          <p:cNvPr id="51" name="TextBox 51">
            <a:extLst>
              <a:ext uri="{FF2B5EF4-FFF2-40B4-BE49-F238E27FC236}">
                <a16:creationId xmlns:a16="http://schemas.microsoft.com/office/drawing/2014/main" id="{D9BFFCE3-18A0-AC28-8238-4034ECBD659A}"/>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IRISH LAMB STEW WITH SODA BREAD</a:t>
            </a:r>
          </a:p>
          <a:p>
            <a:pPr>
              <a:lnSpc>
                <a:spcPts val="1368"/>
              </a:lnSpc>
            </a:pPr>
            <a:r>
              <a:rPr lang="en-US" sz="1330" b="1" spc="-47" dirty="0">
                <a:solidFill>
                  <a:srgbClr val="000000"/>
                </a:solidFill>
                <a:latin typeface="TT Chocolates Bold"/>
                <a:ea typeface="TT Chocolates Bold"/>
                <a:cs typeface="TT Chocolates Bold"/>
                <a:sym typeface="TT Chocolates Bold"/>
              </a:rPr>
              <a:t>BUTTER CRUMB BOSTON SCROD FILET</a:t>
            </a:r>
          </a:p>
          <a:p>
            <a:pPr>
              <a:lnSpc>
                <a:spcPts val="1368"/>
              </a:lnSpc>
            </a:pPr>
            <a:r>
              <a:rPr lang="en-US" sz="1330" b="1" spc="-47" dirty="0">
                <a:solidFill>
                  <a:srgbClr val="000000"/>
                </a:solidFill>
                <a:latin typeface="TT Chocolates Bold"/>
                <a:ea typeface="TT Chocolates Bold"/>
                <a:cs typeface="TT Chocolates Bold"/>
                <a:sym typeface="TT Chocolates Bold"/>
              </a:rPr>
              <a:t>Sauteed Honey Orange Baby Carrots</a:t>
            </a:r>
          </a:p>
          <a:p>
            <a:pPr>
              <a:lnSpc>
                <a:spcPts val="1368"/>
              </a:lnSpc>
            </a:pPr>
            <a:r>
              <a:rPr lang="en-US" sz="1330" b="1" spc="-47" dirty="0">
                <a:solidFill>
                  <a:srgbClr val="000000"/>
                </a:solidFill>
                <a:latin typeface="TT Chocolates Bold"/>
                <a:ea typeface="TT Chocolates Bold"/>
                <a:cs typeface="TT Chocolates Bold"/>
                <a:sym typeface="TT Chocolates Bold"/>
              </a:rPr>
              <a:t>Herbed Israeli Couscous</a:t>
            </a:r>
          </a:p>
          <a:p>
            <a:pPr>
              <a:lnSpc>
                <a:spcPts val="1368"/>
              </a:lnSpc>
            </a:pPr>
            <a:r>
              <a:rPr lang="en-US" sz="1330" b="1" spc="-47" dirty="0">
                <a:solidFill>
                  <a:srgbClr val="000000"/>
                </a:solidFill>
                <a:latin typeface="TT Chocolates Bold"/>
                <a:ea typeface="TT Chocolates Bold"/>
                <a:cs typeface="TT Chocolates Bold"/>
                <a:sym typeface="TT Chocolates Bold"/>
              </a:rPr>
              <a:t>Boston Lettuce, Tomato, White Balsamic Dressing</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3EEF2ABB-2B3D-2E37-AA9B-EF017628562D}"/>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30</a:t>
            </a:r>
          </a:p>
        </p:txBody>
      </p:sp>
      <p:sp>
        <p:nvSpPr>
          <p:cNvPr id="53" name="TextBox 53">
            <a:extLst>
              <a:ext uri="{FF2B5EF4-FFF2-40B4-BE49-F238E27FC236}">
                <a16:creationId xmlns:a16="http://schemas.microsoft.com/office/drawing/2014/main" id="{B0A8325D-48CD-B249-5F2B-0542FA34B48D}"/>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CF7065A9-2516-FB39-D66B-56B44AABA05B}"/>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3A574103-C14D-F272-DD2F-C95029B308BA}"/>
              </a:ext>
            </a:extLst>
          </p:cNvPr>
          <p:cNvSpPr txBox="1"/>
          <p:nvPr/>
        </p:nvSpPr>
        <p:spPr>
          <a:xfrm>
            <a:off x="3944818" y="11181664"/>
            <a:ext cx="5779975"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Pasta Fagioli </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PIZZA PARLOR – Your Choice of Pepperoni or Cheese Pizza</a:t>
            </a:r>
          </a:p>
          <a:p>
            <a:pPr>
              <a:lnSpc>
                <a:spcPts val="1368"/>
              </a:lnSpc>
            </a:pPr>
            <a:r>
              <a:rPr lang="en-US" sz="1330" b="1" spc="-47" dirty="0">
                <a:solidFill>
                  <a:srgbClr val="000000"/>
                </a:solidFill>
                <a:latin typeface="TT Chocolates Bold"/>
                <a:ea typeface="TT Chocolates Bold"/>
                <a:cs typeface="TT Chocolates Bold"/>
                <a:sym typeface="TT Chocolates Bold"/>
              </a:rPr>
              <a:t>Served with Garden Salad and Seedless Grapes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353314EC-A7AB-7353-C220-8103C9F909D6}"/>
              </a:ext>
            </a:extLst>
          </p:cNvPr>
          <p:cNvSpPr txBox="1"/>
          <p:nvPr/>
        </p:nvSpPr>
        <p:spPr>
          <a:xfrm>
            <a:off x="3939093" y="11881764"/>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GRILLED BEEF LIVER WITH ONIONS</a:t>
            </a:r>
          </a:p>
          <a:p>
            <a:pPr>
              <a:lnSpc>
                <a:spcPts val="1368"/>
              </a:lnSpc>
            </a:pPr>
            <a:r>
              <a:rPr lang="en-US" sz="1330" b="1" spc="-47" dirty="0">
                <a:solidFill>
                  <a:srgbClr val="000000"/>
                </a:solidFill>
                <a:latin typeface="TT Chocolates Bold"/>
                <a:ea typeface="TT Chocolates Bold"/>
                <a:cs typeface="TT Chocolates Bold"/>
                <a:sym typeface="TT Chocolates Bold"/>
              </a:rPr>
              <a:t>FRENCH BREAST OF CHICKEN FRANCHESE</a:t>
            </a:r>
          </a:p>
          <a:p>
            <a:pPr>
              <a:lnSpc>
                <a:spcPts val="1368"/>
              </a:lnSpc>
            </a:pPr>
            <a:r>
              <a:rPr lang="en-US" sz="1330" b="1" spc="-47" dirty="0">
                <a:solidFill>
                  <a:srgbClr val="000000"/>
                </a:solidFill>
                <a:latin typeface="TT Chocolates Bold"/>
                <a:ea typeface="TT Chocolates Bold"/>
                <a:cs typeface="TT Chocolates Bold"/>
                <a:sym typeface="TT Chocolates Bold"/>
              </a:rPr>
              <a:t>Roasted Italian Style Potatoes</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Tomato and Cucumber</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8EC4D4A3-C2EB-9D17-EF2A-38BAE2398647}"/>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31</a:t>
            </a:r>
          </a:p>
        </p:txBody>
      </p:sp>
      <p:sp>
        <p:nvSpPr>
          <p:cNvPr id="58" name="TextBox 58">
            <a:extLst>
              <a:ext uri="{FF2B5EF4-FFF2-40B4-BE49-F238E27FC236}">
                <a16:creationId xmlns:a16="http://schemas.microsoft.com/office/drawing/2014/main" id="{10575803-3687-1D43-20CC-F723E4C62F4F}"/>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FA56A721-C737-07EC-D955-704CAC42AEFE}"/>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43C5FF34-0BE4-DFE5-A949-1378B0F8B759}"/>
              </a:ext>
            </a:extLst>
          </p:cNvPr>
          <p:cNvSpPr txBox="1"/>
          <p:nvPr/>
        </p:nvSpPr>
        <p:spPr>
          <a:xfrm>
            <a:off x="3936934" y="13231263"/>
            <a:ext cx="6426265" cy="727122"/>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New England Bay Scallop Chowder</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SUPER SOUP BOWL!  - Soy Sesame Broth, </a:t>
            </a:r>
            <a:r>
              <a:rPr lang="en-US" sz="1330" b="1" spc="-47" dirty="0" err="1">
                <a:solidFill>
                  <a:srgbClr val="000000"/>
                </a:solidFill>
                <a:latin typeface="TT Chocolates Bold"/>
                <a:ea typeface="TT Chocolates Bold"/>
                <a:cs typeface="TT Chocolates Bold"/>
                <a:sym typeface="TT Chocolates Bold"/>
              </a:rPr>
              <a:t>Udon</a:t>
            </a:r>
            <a:r>
              <a:rPr lang="en-US" sz="1330" b="1" spc="-47" dirty="0">
                <a:solidFill>
                  <a:srgbClr val="000000"/>
                </a:solidFill>
                <a:latin typeface="TT Chocolates Bold"/>
                <a:ea typeface="TT Chocolates Bold"/>
                <a:cs typeface="TT Chocolates Bold"/>
                <a:sym typeface="TT Chocolates Bold"/>
              </a:rPr>
              <a:t> Noodles, Gulf Shrimp, </a:t>
            </a:r>
          </a:p>
          <a:p>
            <a:pPr>
              <a:lnSpc>
                <a:spcPts val="1368"/>
              </a:lnSpc>
            </a:pPr>
            <a:r>
              <a:rPr lang="en-US" sz="1330" b="1" spc="-47" dirty="0">
                <a:solidFill>
                  <a:srgbClr val="000000"/>
                </a:solidFill>
                <a:latin typeface="TT Chocolates Bold"/>
                <a:ea typeface="TT Chocolates Bold"/>
                <a:cs typeface="TT Chocolates Bold"/>
                <a:sym typeface="TT Chocolates Bold"/>
              </a:rPr>
              <a:t>Shrimp Dumplings, Bok Choy, Carrots, Broccoli, Bean Sprouts, Crispy Chow Mein Noodles</a:t>
            </a:r>
          </a:p>
        </p:txBody>
      </p:sp>
      <p:sp>
        <p:nvSpPr>
          <p:cNvPr id="61" name="TextBox 61">
            <a:extLst>
              <a:ext uri="{FF2B5EF4-FFF2-40B4-BE49-F238E27FC236}">
                <a16:creationId xmlns:a16="http://schemas.microsoft.com/office/drawing/2014/main" id="{991BC6AB-F1AB-F51F-AF8E-C517F77586C4}"/>
              </a:ext>
            </a:extLst>
          </p:cNvPr>
          <p:cNvSpPr txBox="1"/>
          <p:nvPr/>
        </p:nvSpPr>
        <p:spPr>
          <a:xfrm>
            <a:off x="3936935" y="13947649"/>
            <a:ext cx="4754798"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PAN SEARED BARRAMUNDI FILET – NEW ITEM!</a:t>
            </a:r>
          </a:p>
          <a:p>
            <a:pPr>
              <a:lnSpc>
                <a:spcPts val="1368"/>
              </a:lnSpc>
            </a:pPr>
            <a:r>
              <a:rPr lang="en-US" sz="1330" b="1" spc="-47" dirty="0">
                <a:solidFill>
                  <a:srgbClr val="000000"/>
                </a:solidFill>
                <a:latin typeface="TT Chocolates Bold"/>
                <a:ea typeface="TT Chocolates Bold"/>
                <a:cs typeface="TT Chocolates Bold"/>
                <a:sym typeface="TT Chocolates Bold"/>
              </a:rPr>
              <a:t>GNOCCHI PASTA AL VODKA</a:t>
            </a:r>
          </a:p>
          <a:p>
            <a:pPr>
              <a:lnSpc>
                <a:spcPts val="1368"/>
              </a:lnSpc>
            </a:pPr>
            <a:r>
              <a:rPr lang="en-US" sz="1330" b="1" spc="-47" dirty="0">
                <a:solidFill>
                  <a:srgbClr val="000000"/>
                </a:solidFill>
                <a:latin typeface="TT Chocolates Bold"/>
                <a:ea typeface="TT Chocolates Bold"/>
                <a:cs typeface="TT Chocolates Bold"/>
                <a:sym typeface="TT Chocolates Bold"/>
              </a:rPr>
              <a:t>Jasmine Rice</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Zucchini and Plum Tomatoes</a:t>
            </a:r>
          </a:p>
          <a:p>
            <a:pPr>
              <a:lnSpc>
                <a:spcPts val="1368"/>
              </a:lnSpc>
            </a:pPr>
            <a:r>
              <a:rPr lang="en-US" sz="1330" b="1" spc="-47" dirty="0">
                <a:solidFill>
                  <a:srgbClr val="000000"/>
                </a:solidFill>
                <a:latin typeface="TT Chocolates Bold"/>
                <a:ea typeface="TT Chocolates Bold"/>
                <a:cs typeface="TT Chocolates Bold"/>
                <a:sym typeface="TT Chocolates Bold"/>
              </a:rPr>
              <a:t>Spinach Salad with Egg and Red Onion</a:t>
            </a:r>
          </a:p>
          <a:p>
            <a:pPr>
              <a:lnSpc>
                <a:spcPts val="1368"/>
              </a:lnSpc>
            </a:pPr>
            <a:r>
              <a:rPr lang="en-US" sz="1330" b="1" spc="-47" dirty="0">
                <a:solidFill>
                  <a:srgbClr val="000000"/>
                </a:solidFill>
                <a:latin typeface="TT Chocolates Bold"/>
                <a:ea typeface="TT Chocolates Bold"/>
                <a:cs typeface="TT Chocolates Bold"/>
                <a:sym typeface="TT Chocolates Bold"/>
              </a:rPr>
              <a:t>Caramel Bread Pudding</a:t>
            </a:r>
          </a:p>
        </p:txBody>
      </p:sp>
      <p:sp>
        <p:nvSpPr>
          <p:cNvPr id="62" name="TextBox 62">
            <a:extLst>
              <a:ext uri="{FF2B5EF4-FFF2-40B4-BE49-F238E27FC236}">
                <a16:creationId xmlns:a16="http://schemas.microsoft.com/office/drawing/2014/main" id="{F2C7AA4D-C730-4D9F-C06E-B8B3775B40F6}"/>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a:t>
            </a:r>
          </a:p>
        </p:txBody>
      </p:sp>
      <p:sp>
        <p:nvSpPr>
          <p:cNvPr id="63" name="TextBox 63">
            <a:extLst>
              <a:ext uri="{FF2B5EF4-FFF2-40B4-BE49-F238E27FC236}">
                <a16:creationId xmlns:a16="http://schemas.microsoft.com/office/drawing/2014/main" id="{B153A91F-6BD2-666E-178F-9945B9BDCD42}"/>
              </a:ext>
            </a:extLst>
          </p:cNvPr>
          <p:cNvSpPr txBox="1"/>
          <p:nvPr/>
        </p:nvSpPr>
        <p:spPr>
          <a:xfrm>
            <a:off x="-327067" y="15080112"/>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E756C986-82D3-09C3-5607-221931226999}"/>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E04C6B3B-D308-D963-B660-A082BDE807BF}"/>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BF114F76-5239-544A-C251-A8CA6A91574B}"/>
              </a:ext>
            </a:extLst>
          </p:cNvPr>
          <p:cNvSpPr/>
          <p:nvPr/>
        </p:nvSpPr>
        <p:spPr>
          <a:xfrm>
            <a:off x="3871568"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2629B3F2-2ED2-8EDD-49B0-EFEE58186A02}"/>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
        <p:nvSpPr>
          <p:cNvPr id="69" name="TextBox 68">
            <a:extLst>
              <a:ext uri="{FF2B5EF4-FFF2-40B4-BE49-F238E27FC236}">
                <a16:creationId xmlns:a16="http://schemas.microsoft.com/office/drawing/2014/main" id="{8B7B53CE-5381-E54E-BA95-6A4F89EC40C5}"/>
              </a:ext>
            </a:extLst>
          </p:cNvPr>
          <p:cNvSpPr txBox="1"/>
          <p:nvPr/>
        </p:nvSpPr>
        <p:spPr>
          <a:xfrm>
            <a:off x="426751" y="12863890"/>
            <a:ext cx="2434775" cy="1890005"/>
          </a:xfrm>
          <a:prstGeom prst="rect">
            <a:avLst/>
          </a:prstGeom>
          <a:noFill/>
        </p:spPr>
        <p:txBody>
          <a:bodyPr wrap="square">
            <a:spAutoFit/>
          </a:bodyPr>
          <a:lstStyle/>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sng" strike="noStrike" kern="1200" cap="none" spc="0" normalizeH="0" baseline="0" noProof="0" dirty="0">
                <a:ln>
                  <a:noFill/>
                </a:ln>
                <a:solidFill>
                  <a:prstClr val="black"/>
                </a:solidFill>
                <a:effectLst/>
                <a:uLnTx/>
                <a:uFillTx/>
                <a:latin typeface="Times New Roman Condensed" panose="020B0604020202020204" charset="0"/>
                <a:ea typeface="+mn-ea"/>
                <a:cs typeface="+mn-cs"/>
              </a:rPr>
              <a:t>FISHERMAN’S CORNER</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The Barramundi, Asian Sea Bass, or Giant Sea Perch, is widely </a:t>
            </a:r>
            <a:r>
              <a:rPr lang="en-US" sz="1300" b="1" dirty="0">
                <a:solidFill>
                  <a:prstClr val="black"/>
                </a:solidFill>
                <a:latin typeface="Times New Roman Condensed" panose="020B0604020202020204" charset="0"/>
              </a:rPr>
              <a:t>d</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istributed</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in the Indo-West Pacific, spanning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he </a:t>
            </a:r>
            <a:r>
              <a:rPr lang="en-US" sz="1300" b="1" dirty="0">
                <a:solidFill>
                  <a:prstClr val="black"/>
                </a:solidFill>
                <a:latin typeface="Times New Roman Condensed" panose="020B0604020202020204" charset="0"/>
              </a:rPr>
              <a:t>w</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aters</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of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he Middle East, South Asia, Southeast Asia, and Oceania.</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Prized for its </a:t>
            </a:r>
            <a:r>
              <a:rPr lang="en-US" sz="1300" b="1" dirty="0">
                <a:solidFill>
                  <a:prstClr val="black"/>
                </a:solidFill>
                <a:latin typeface="Times New Roman Condensed" panose="020B0604020202020204" charset="0"/>
              </a:rPr>
              <a:t>m</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ild</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buttery </a:t>
            </a: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lavor</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and moist, succulent texture, Barramundi is considered one of the world</a:t>
            </a:r>
            <a:r>
              <a:rPr lang="en-US" sz="1300" b="1" dirty="0">
                <a:solidFill>
                  <a:prstClr val="black"/>
                </a:solidFill>
                <a:latin typeface="Times New Roman Condensed" panose="020B0604020202020204" charset="0"/>
              </a:rPr>
              <a: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s </a:t>
            </a:r>
          </a:p>
          <a:p>
            <a:pPr marL="0" marR="0" lvl="0" indent="0" algn="ctr" defTabSz="914400" rtl="0" eaLnBrk="1" fontAlgn="auto" latinLnBrk="0" hangingPunct="1">
              <a:lnSpc>
                <a:spcPts val="1423"/>
              </a:lnSpc>
              <a:spcBef>
                <a:spcPts val="0"/>
              </a:spcBef>
              <a:spcAft>
                <a:spcPts val="0"/>
              </a:spcAft>
              <a:buClrTx/>
              <a:buSzTx/>
              <a:buFontTx/>
              <a:buNone/>
              <a:tabLst/>
              <a:defRPr/>
            </a:pP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inest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asting</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t>
            </a: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ish</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a:t>
            </a:r>
          </a:p>
        </p:txBody>
      </p:sp>
      <p:sp>
        <p:nvSpPr>
          <p:cNvPr id="68" name="Freeform 9">
            <a:extLst>
              <a:ext uri="{FF2B5EF4-FFF2-40B4-BE49-F238E27FC236}">
                <a16:creationId xmlns:a16="http://schemas.microsoft.com/office/drawing/2014/main" id="{D4CBD676-DD66-4121-8DBB-D87E78904A6F}"/>
              </a:ext>
            </a:extLst>
          </p:cNvPr>
          <p:cNvSpPr/>
          <p:nvPr/>
        </p:nvSpPr>
        <p:spPr>
          <a:xfrm>
            <a:off x="7315200" y="14015793"/>
            <a:ext cx="2054223" cy="971135"/>
          </a:xfrm>
          <a:custGeom>
            <a:avLst/>
            <a:gdLst/>
            <a:ahLst/>
            <a:cxnLst/>
            <a:rect l="l" t="t" r="r" b="b"/>
            <a:pathLst>
              <a:path w="3969440" h="1755462">
                <a:moveTo>
                  <a:pt x="0" y="0"/>
                </a:moveTo>
                <a:lnTo>
                  <a:pt x="3969440" y="0"/>
                </a:lnTo>
                <a:lnTo>
                  <a:pt x="3969440" y="1755462"/>
                </a:lnTo>
                <a:lnTo>
                  <a:pt x="0" y="1755462"/>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537911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D99B84-AF00-A708-67D6-3560618292D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81EFB8E-AFA9-0F80-91C6-9EA669C2CB86}"/>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64310A10-9A70-3151-D2B3-DD19A05A6CD2}"/>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E31ECF32-51F3-D679-2264-08CE5F23C3B5}"/>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3C05A76B-329D-FE57-C16F-C975691A5F17}"/>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A86CDDE5-7299-BC95-6AB0-35F2BAD48CC6}"/>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dirty="0"/>
            </a:p>
          </p:txBody>
        </p:sp>
        <p:sp>
          <p:nvSpPr>
            <p:cNvPr id="7" name="Freeform 7">
              <a:extLst>
                <a:ext uri="{FF2B5EF4-FFF2-40B4-BE49-F238E27FC236}">
                  <a16:creationId xmlns:a16="http://schemas.microsoft.com/office/drawing/2014/main" id="{DCA8177F-4895-02EC-0930-D3F97496E786}"/>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7B89D8B6-02B9-EF32-DD10-23A935331740}"/>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B9D1A953-4D3C-4B5D-3E48-BADDED5CFB92}"/>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D48972A5-D028-849B-1A10-6F6E56B7CF0F}"/>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213070AF-4946-8FDE-4275-C0783E323192}"/>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B642C80A-73AD-75AF-7D32-9205C98A0A33}"/>
              </a:ext>
            </a:extLst>
          </p:cNvPr>
          <p:cNvSpPr/>
          <p:nvPr/>
        </p:nvSpPr>
        <p:spPr>
          <a:xfrm>
            <a:off x="2352952" y="14965671"/>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A5D81F10-E845-C9FD-5A8B-10A8A54FFEF2}"/>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03575345-F05A-9374-5D03-217546D288BB}"/>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58A8F44F-4100-1B65-BE03-77DD4B7A2F8E}"/>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C3828BF7-0AFF-FBB3-8661-418C9D48A776}"/>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5AC1729B-E367-6055-3015-336C9A166AA2}"/>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D8E0E61D-0DA2-9DBB-B8D5-A774881741AA}"/>
              </a:ext>
            </a:extLst>
          </p:cNvPr>
          <p:cNvSpPr txBox="1"/>
          <p:nvPr/>
        </p:nvSpPr>
        <p:spPr>
          <a:xfrm>
            <a:off x="3944373" y="1200615"/>
            <a:ext cx="5957303"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Rice Soup</a:t>
            </a:r>
          </a:p>
          <a:p>
            <a:pPr>
              <a:lnSpc>
                <a:spcPts val="1368"/>
              </a:lnSpc>
            </a:pPr>
            <a:r>
              <a:rPr lang="en-US" sz="1330" b="1" spc="-47" dirty="0">
                <a:solidFill>
                  <a:srgbClr val="000000"/>
                </a:solidFill>
                <a:latin typeface="TT Chocolates Bold"/>
                <a:ea typeface="TT Chocolates Bold"/>
                <a:cs typeface="TT Chocolates Bold"/>
                <a:sym typeface="TT Chocolates Bold"/>
              </a:rPr>
              <a:t>CHOICE OF BAKED QUICHE – Quiche Lorraine (Swiss Cheese, Bacon, Onion) or Asparagus and Ham Quiche, Garden Salad, Honeydew Melon</a:t>
            </a:r>
          </a:p>
        </p:txBody>
      </p:sp>
      <p:sp>
        <p:nvSpPr>
          <p:cNvPr id="19" name="TextBox 19">
            <a:extLst>
              <a:ext uri="{FF2B5EF4-FFF2-40B4-BE49-F238E27FC236}">
                <a16:creationId xmlns:a16="http://schemas.microsoft.com/office/drawing/2014/main" id="{C62A4B7D-598D-4991-1414-8C23C366D2E0}"/>
              </a:ext>
            </a:extLst>
          </p:cNvPr>
          <p:cNvSpPr txBox="1"/>
          <p:nvPr/>
        </p:nvSpPr>
        <p:spPr>
          <a:xfrm>
            <a:off x="3936935" y="1924639"/>
            <a:ext cx="5168521"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STEWED CHICKEN THIGHS WITH CHICKPEAS</a:t>
            </a:r>
          </a:p>
          <a:p>
            <a:pPr>
              <a:lnSpc>
                <a:spcPts val="1368"/>
              </a:lnSpc>
            </a:pPr>
            <a:r>
              <a:rPr lang="en-US" sz="1330" b="1" spc="-47" dirty="0">
                <a:solidFill>
                  <a:srgbClr val="000000"/>
                </a:solidFill>
                <a:latin typeface="TT Chocolates Bold"/>
                <a:ea typeface="TT Chocolates Bold"/>
                <a:cs typeface="TT Chocolates Bold"/>
                <a:sym typeface="TT Chocolates Bold"/>
              </a:rPr>
              <a:t>PORK AND BEEF MEATLOAF WITH GRAVY</a:t>
            </a:r>
          </a:p>
          <a:p>
            <a:pPr>
              <a:lnSpc>
                <a:spcPts val="1368"/>
              </a:lnSpc>
            </a:pPr>
            <a:r>
              <a:rPr lang="en-US" sz="1330" b="1" spc="-47" dirty="0">
                <a:solidFill>
                  <a:srgbClr val="000000"/>
                </a:solidFill>
                <a:latin typeface="TT Chocolates Bold"/>
                <a:ea typeface="TT Chocolates Bold"/>
                <a:cs typeface="TT Chocolates Bold"/>
                <a:sym typeface="TT Chocolates Bold"/>
              </a:rPr>
              <a:t>Herbed Brown Rice</a:t>
            </a:r>
          </a:p>
          <a:p>
            <a:pPr>
              <a:lnSpc>
                <a:spcPts val="1368"/>
              </a:lnSpc>
            </a:pPr>
            <a:r>
              <a:rPr lang="en-US" sz="1330" b="1" spc="-47" dirty="0">
                <a:solidFill>
                  <a:srgbClr val="000000"/>
                </a:solidFill>
                <a:latin typeface="TT Chocolates Bold"/>
                <a:ea typeface="TT Chocolates Bold"/>
                <a:cs typeface="TT Chocolates Bold"/>
                <a:sym typeface="TT Chocolates Bold"/>
              </a:rPr>
              <a:t>Steamed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Tri Color Cole Slaw</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                  </a:t>
            </a:r>
          </a:p>
        </p:txBody>
      </p:sp>
      <p:sp>
        <p:nvSpPr>
          <p:cNvPr id="20" name="TextBox 20">
            <a:extLst>
              <a:ext uri="{FF2B5EF4-FFF2-40B4-BE49-F238E27FC236}">
                <a16:creationId xmlns:a16="http://schemas.microsoft.com/office/drawing/2014/main" id="{1926D65D-9660-6F92-423C-A74763ECFDA0}"/>
              </a:ext>
            </a:extLst>
          </p:cNvPr>
          <p:cNvSpPr txBox="1"/>
          <p:nvPr/>
        </p:nvSpPr>
        <p:spPr>
          <a:xfrm>
            <a:off x="271939" y="3486314"/>
            <a:ext cx="2265020" cy="3168175"/>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W/O CHICKEN</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OR FRUIT)</a:t>
            </a:r>
          </a:p>
        </p:txBody>
      </p:sp>
      <p:sp>
        <p:nvSpPr>
          <p:cNvPr id="21" name="TextBox 21">
            <a:extLst>
              <a:ext uri="{FF2B5EF4-FFF2-40B4-BE49-F238E27FC236}">
                <a16:creationId xmlns:a16="http://schemas.microsoft.com/office/drawing/2014/main" id="{BEC69840-A3D8-847D-804A-7B0CCD0B6588}"/>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12896775-5067-8BC8-6D16-2FE518676B45}"/>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E042007D-7DC8-77B6-321D-ECA9EB823DD6}"/>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5D3CAAA1-B373-6944-E733-F272B3324B87}"/>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57A0AD0B-9741-1AA4-5C16-1010D2934C00}"/>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28D0335E-73B0-F878-30B7-BDCAEF4E725B}"/>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F1CCA265-08FF-9125-4E03-A673F34A646B}"/>
              </a:ext>
            </a:extLst>
          </p:cNvPr>
          <p:cNvSpPr txBox="1"/>
          <p:nvPr/>
        </p:nvSpPr>
        <p:spPr>
          <a:xfrm>
            <a:off x="5660511" y="764012"/>
            <a:ext cx="2933981" cy="397545"/>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July 19</a:t>
            </a:r>
            <a:r>
              <a:rPr lang="en-US" sz="2400" spc="-176" baseline="30000" dirty="0">
                <a:solidFill>
                  <a:srgbClr val="000000"/>
                </a:solidFill>
                <a:latin typeface="Times New Roman Condensed"/>
                <a:ea typeface="Times New Roman Condensed"/>
                <a:cs typeface="Times New Roman Condensed"/>
                <a:sym typeface="Times New Roman Condensed"/>
              </a:rPr>
              <a:t>th  </a:t>
            </a:r>
            <a:r>
              <a:rPr lang="en-US" sz="2400" spc="-176" dirty="0">
                <a:solidFill>
                  <a:srgbClr val="000000"/>
                </a:solidFill>
                <a:latin typeface="Times New Roman Condensed"/>
                <a:ea typeface="Times New Roman Condensed"/>
                <a:cs typeface="Times New Roman Condensed"/>
                <a:sym typeface="Times New Roman Condensed"/>
              </a:rPr>
              <a:t>-  July 25</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936F53F3-4BE3-886D-FA5F-8AF469BE2524}"/>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1505192B-DA5C-DA55-A3A9-BF6F86F7B51B}"/>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a:solidFill>
                  <a:srgbClr val="1F4562"/>
                </a:solidFill>
                <a:latin typeface="Times New Roman Condensed"/>
                <a:ea typeface="Times New Roman Condensed"/>
                <a:cs typeface="Times New Roman Condensed"/>
                <a:sym typeface="Times New Roman Condensed"/>
              </a:rPr>
              <a:t>lternatives</a:t>
            </a:r>
          </a:p>
        </p:txBody>
      </p:sp>
      <p:sp>
        <p:nvSpPr>
          <p:cNvPr id="30" name="TextBox 30">
            <a:extLst>
              <a:ext uri="{FF2B5EF4-FFF2-40B4-BE49-F238E27FC236}">
                <a16:creationId xmlns:a16="http://schemas.microsoft.com/office/drawing/2014/main" id="{95CA7846-4668-3AAD-2965-55D6B0258F9B}"/>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7F61CF35-DB00-49BF-E914-0028FE65B382}"/>
              </a:ext>
            </a:extLst>
          </p:cNvPr>
          <p:cNvSpPr txBox="1"/>
          <p:nvPr/>
        </p:nvSpPr>
        <p:spPr>
          <a:xfrm>
            <a:off x="271939" y="260218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A78B9BE1-A80C-7A81-1C07-113130B7183E}"/>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19</a:t>
            </a:r>
          </a:p>
        </p:txBody>
      </p:sp>
      <p:sp>
        <p:nvSpPr>
          <p:cNvPr id="33" name="TextBox 33">
            <a:extLst>
              <a:ext uri="{FF2B5EF4-FFF2-40B4-BE49-F238E27FC236}">
                <a16:creationId xmlns:a16="http://schemas.microsoft.com/office/drawing/2014/main" id="{A35A8B98-FD55-E096-44DB-5C72FC5E46C0}"/>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04824FE0-FF45-F5DD-D444-89F6610BDA8F}"/>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3CBBFAA9-5C37-4321-E2E2-607DCE941B2B}"/>
              </a:ext>
            </a:extLst>
          </p:cNvPr>
          <p:cNvSpPr txBox="1"/>
          <p:nvPr/>
        </p:nvSpPr>
        <p:spPr>
          <a:xfrm>
            <a:off x="3952375" y="3192044"/>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Cinnamon Oatmeal</a:t>
            </a:r>
          </a:p>
          <a:p>
            <a:pPr>
              <a:lnSpc>
                <a:spcPts val="1368"/>
              </a:lnSpc>
            </a:pPr>
            <a:r>
              <a:rPr lang="en-US" sz="1330" b="1" spc="-47" dirty="0">
                <a:solidFill>
                  <a:srgbClr val="000000"/>
                </a:solidFill>
                <a:latin typeface="TT Chocolates Bold"/>
                <a:ea typeface="TT Chocolates Bold"/>
                <a:cs typeface="TT Chocolates Bold"/>
                <a:sym typeface="TT Chocolates Bold"/>
              </a:rPr>
              <a:t>SUNDAY DINER BREAKFAST – Corned Beef Hash, Scrambled Cage Free Eggs, </a:t>
            </a:r>
          </a:p>
          <a:p>
            <a:pPr>
              <a:lnSpc>
                <a:spcPts val="1368"/>
              </a:lnSpc>
            </a:pPr>
            <a:r>
              <a:rPr lang="en-US" sz="1330" b="1" spc="-47" dirty="0">
                <a:solidFill>
                  <a:srgbClr val="000000"/>
                </a:solidFill>
                <a:latin typeface="TT Chocolates Bold"/>
                <a:ea typeface="TT Chocolates Bold"/>
                <a:cs typeface="TT Chocolates Bold"/>
                <a:sym typeface="TT Chocolates Bold"/>
              </a:rPr>
              <a:t>Home Fried Potatoes, Seedless Grapes, Assorted Muffins</a:t>
            </a:r>
          </a:p>
        </p:txBody>
      </p:sp>
      <p:sp>
        <p:nvSpPr>
          <p:cNvPr id="36" name="TextBox 36">
            <a:extLst>
              <a:ext uri="{FF2B5EF4-FFF2-40B4-BE49-F238E27FC236}">
                <a16:creationId xmlns:a16="http://schemas.microsoft.com/office/drawing/2014/main" id="{5B7D840A-BFA4-7505-0000-595C7A174F97}"/>
              </a:ext>
            </a:extLst>
          </p:cNvPr>
          <p:cNvSpPr txBox="1"/>
          <p:nvPr/>
        </p:nvSpPr>
        <p:spPr>
          <a:xfrm>
            <a:off x="3944300" y="3889468"/>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ATLANTIC COD FILET</a:t>
            </a:r>
          </a:p>
          <a:p>
            <a:pPr>
              <a:lnSpc>
                <a:spcPts val="1368"/>
              </a:lnSpc>
            </a:pPr>
            <a:r>
              <a:rPr lang="en-US" sz="1330" b="1" spc="-47" dirty="0">
                <a:solidFill>
                  <a:srgbClr val="000000"/>
                </a:solidFill>
                <a:latin typeface="TT Chocolates Bold"/>
                <a:ea typeface="TT Chocolates Bold"/>
                <a:cs typeface="TT Chocolates Bold"/>
                <a:sym typeface="TT Chocolates Bold"/>
              </a:rPr>
              <a:t>ROAST LEG OF LAMB AU JUS</a:t>
            </a:r>
          </a:p>
          <a:p>
            <a:pPr>
              <a:lnSpc>
                <a:spcPts val="1368"/>
              </a:lnSpc>
            </a:pPr>
            <a:r>
              <a:rPr lang="en-US" sz="1330" b="1" spc="-47" dirty="0">
                <a:solidFill>
                  <a:srgbClr val="000000"/>
                </a:solidFill>
                <a:latin typeface="TT Chocolates Bold"/>
                <a:ea typeface="TT Chocolates Bold"/>
                <a:cs typeface="TT Chocolates Bold"/>
                <a:sym typeface="TT Chocolates Bold"/>
              </a:rPr>
              <a:t>Mashed Yukon Potatoes</a:t>
            </a:r>
          </a:p>
          <a:p>
            <a:pPr>
              <a:lnSpc>
                <a:spcPts val="1368"/>
              </a:lnSpc>
            </a:pPr>
            <a:r>
              <a:rPr lang="en-US" sz="1330" b="1" spc="-47" dirty="0">
                <a:solidFill>
                  <a:srgbClr val="000000"/>
                </a:solidFill>
                <a:latin typeface="TT Chocolates Bold"/>
                <a:ea typeface="TT Chocolates Bold"/>
                <a:cs typeface="TT Chocolates Bold"/>
                <a:sym typeface="TT Chocolates Bold"/>
              </a:rPr>
              <a:t>Broccoli and Cauliflower,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Carousel Bakery’s Apple Berry Crisp Pie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9150E5D6-41EF-B788-2017-B77C393912EB}"/>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20</a:t>
            </a:r>
          </a:p>
        </p:txBody>
      </p:sp>
      <p:sp>
        <p:nvSpPr>
          <p:cNvPr id="38" name="TextBox 38">
            <a:extLst>
              <a:ext uri="{FF2B5EF4-FFF2-40B4-BE49-F238E27FC236}">
                <a16:creationId xmlns:a16="http://schemas.microsoft.com/office/drawing/2014/main" id="{E07147D4-459E-3F5D-3AD2-AF91ADEB3CC7}"/>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10AE3917-1AE3-09C7-AAE2-172F24B7DF4F}"/>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59D93821-B9D2-09BF-0F4C-13BD7375EA33}"/>
              </a:ext>
            </a:extLst>
          </p:cNvPr>
          <p:cNvSpPr txBox="1"/>
          <p:nvPr/>
        </p:nvSpPr>
        <p:spPr>
          <a:xfrm>
            <a:off x="3928783" y="5221801"/>
            <a:ext cx="5980227"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Mushroom Soup</a:t>
            </a:r>
          </a:p>
          <a:p>
            <a:pPr>
              <a:lnSpc>
                <a:spcPts val="1368"/>
              </a:lnSpc>
            </a:pPr>
            <a:r>
              <a:rPr lang="en-US" sz="1330" b="1" spc="-47" dirty="0">
                <a:solidFill>
                  <a:srgbClr val="000000"/>
                </a:solidFill>
                <a:latin typeface="TT Chocolates Bold"/>
                <a:ea typeface="TT Chocolates Bold"/>
                <a:cs typeface="TT Chocolates Bold"/>
                <a:sym typeface="TT Chocolates Bold"/>
              </a:rPr>
              <a:t>BAKED TOPPED IDAHO POTATO – Baked Idaho Potato Topped With Texas Beef Chili, Cheddar Cheese, Broccoli, Tomato Salsa, Red Onion, Caesar Salad</a:t>
            </a:r>
          </a:p>
        </p:txBody>
      </p:sp>
      <p:sp>
        <p:nvSpPr>
          <p:cNvPr id="41" name="TextBox 41">
            <a:extLst>
              <a:ext uri="{FF2B5EF4-FFF2-40B4-BE49-F238E27FC236}">
                <a16:creationId xmlns:a16="http://schemas.microsoft.com/office/drawing/2014/main" id="{E5DBA965-264D-2EA5-6862-8E591904A4A9}"/>
              </a:ext>
            </a:extLst>
          </p:cNvPr>
          <p:cNvSpPr txBox="1"/>
          <p:nvPr/>
        </p:nvSpPr>
        <p:spPr>
          <a:xfrm>
            <a:off x="3936935" y="5914741"/>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SWEET AND SOUR  MEATBALLS</a:t>
            </a:r>
          </a:p>
          <a:p>
            <a:pPr>
              <a:lnSpc>
                <a:spcPts val="1368"/>
              </a:lnSpc>
            </a:pPr>
            <a:r>
              <a:rPr lang="en-US" sz="1330" b="1" spc="-47" dirty="0">
                <a:solidFill>
                  <a:srgbClr val="000000"/>
                </a:solidFill>
                <a:latin typeface="TT Chocolates Bold"/>
                <a:ea typeface="TT Chocolates Bold"/>
                <a:cs typeface="TT Chocolates Bold"/>
                <a:sym typeface="TT Chocolates Bold"/>
              </a:rPr>
              <a:t>ROAST TURKEY BREAST WITH PAN GRAVY, STUFFING</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Sweet Potatoes</a:t>
            </a:r>
          </a:p>
          <a:p>
            <a:pPr>
              <a:lnSpc>
                <a:spcPts val="1368"/>
              </a:lnSpc>
            </a:pPr>
            <a:r>
              <a:rPr lang="en-US" sz="1330" b="1" spc="-47" dirty="0">
                <a:solidFill>
                  <a:srgbClr val="000000"/>
                </a:solidFill>
                <a:latin typeface="TT Chocolates Bold"/>
                <a:ea typeface="TT Chocolates Bold"/>
                <a:cs typeface="TT Chocolates Bold"/>
                <a:sym typeface="TT Chocolates Bold"/>
              </a:rPr>
              <a:t>Buttered Corn Cobbetts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Blue Cheese Dressing</a:t>
            </a:r>
          </a:p>
          <a:p>
            <a:pPr>
              <a:lnSpc>
                <a:spcPts val="1368"/>
              </a:lnSpc>
            </a:pPr>
            <a:r>
              <a:rPr lang="en-US" sz="1330" b="1" spc="-47" dirty="0">
                <a:solidFill>
                  <a:srgbClr val="000000"/>
                </a:solidFill>
                <a:latin typeface="TT Chocolates Bold"/>
                <a:ea typeface="TT Chocolates Bold"/>
                <a:cs typeface="TT Chocolates Bold"/>
                <a:sym typeface="TT Chocolates Bold"/>
              </a:rPr>
              <a:t>Rice Pudding With Whipped Cream</a:t>
            </a:r>
          </a:p>
        </p:txBody>
      </p:sp>
      <p:sp>
        <p:nvSpPr>
          <p:cNvPr id="42" name="TextBox 42">
            <a:extLst>
              <a:ext uri="{FF2B5EF4-FFF2-40B4-BE49-F238E27FC236}">
                <a16:creationId xmlns:a16="http://schemas.microsoft.com/office/drawing/2014/main" id="{E8FB51F8-A65D-8309-1D44-FEA3FD36F913}"/>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21</a:t>
            </a:r>
          </a:p>
        </p:txBody>
      </p:sp>
      <p:sp>
        <p:nvSpPr>
          <p:cNvPr id="43" name="TextBox 43">
            <a:extLst>
              <a:ext uri="{FF2B5EF4-FFF2-40B4-BE49-F238E27FC236}">
                <a16:creationId xmlns:a16="http://schemas.microsoft.com/office/drawing/2014/main" id="{9EBD67CE-7C31-B9A4-6BEA-B0D7B39817FC}"/>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DF67A16E-38AF-DF0D-A941-634AA16735FC}"/>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A9008E23-368D-CE75-C752-56667B98CE89}"/>
              </a:ext>
            </a:extLst>
          </p:cNvPr>
          <p:cNvSpPr txBox="1"/>
          <p:nvPr/>
        </p:nvSpPr>
        <p:spPr>
          <a:xfrm>
            <a:off x="3928783" y="7203000"/>
            <a:ext cx="5972894"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Greek Lemon Chicken Orzo Soup</a:t>
            </a:r>
          </a:p>
          <a:p>
            <a:pPr>
              <a:lnSpc>
                <a:spcPts val="1368"/>
              </a:lnSpc>
            </a:pPr>
            <a:r>
              <a:rPr lang="en-US" sz="1330" b="1" spc="-47" dirty="0">
                <a:solidFill>
                  <a:srgbClr val="000000"/>
                </a:solidFill>
                <a:latin typeface="TT Chocolates Bold"/>
                <a:ea typeface="TT Chocolates Bold"/>
                <a:cs typeface="TT Chocolates Bold"/>
                <a:sym typeface="TT Chocolates Bold"/>
              </a:rPr>
              <a:t>GRILLED TUNA GREEK SALAD – Medium Rare Grilled Tuna, Feta Cheese, Stuffed Grape Leaves, Tomato, Cucumber, and Green Pepper Over Romaine Lettuce, Grilled Pita</a:t>
            </a:r>
          </a:p>
        </p:txBody>
      </p:sp>
      <p:sp>
        <p:nvSpPr>
          <p:cNvPr id="46" name="TextBox 46">
            <a:extLst>
              <a:ext uri="{FF2B5EF4-FFF2-40B4-BE49-F238E27FC236}">
                <a16:creationId xmlns:a16="http://schemas.microsoft.com/office/drawing/2014/main" id="{A3BE8F41-E16F-6D33-6AB3-95DA57109549}"/>
              </a:ext>
            </a:extLst>
          </p:cNvPr>
          <p:cNvSpPr txBox="1"/>
          <p:nvPr/>
        </p:nvSpPr>
        <p:spPr>
          <a:xfrm>
            <a:off x="3928783" y="7904931"/>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EGGPLANT LASAGNA MARINARA</a:t>
            </a:r>
          </a:p>
          <a:p>
            <a:pPr>
              <a:lnSpc>
                <a:spcPts val="1368"/>
              </a:lnSpc>
            </a:pPr>
            <a:r>
              <a:rPr lang="en-US" sz="1330" b="1" spc="-47" dirty="0">
                <a:solidFill>
                  <a:srgbClr val="000000"/>
                </a:solidFill>
                <a:latin typeface="TT Chocolates Bold"/>
                <a:ea typeface="TT Chocolates Bold"/>
                <a:cs typeface="TT Chocolates Bold"/>
                <a:sym typeface="TT Chocolates Bold"/>
              </a:rPr>
              <a:t>SMOKED BAUERNWURST SAUSAGE</a:t>
            </a:r>
          </a:p>
          <a:p>
            <a:pPr>
              <a:lnSpc>
                <a:spcPts val="1368"/>
              </a:lnSpc>
            </a:pPr>
            <a:r>
              <a:rPr lang="en-US" sz="1330" b="1" spc="-47" dirty="0">
                <a:solidFill>
                  <a:srgbClr val="000000"/>
                </a:solidFill>
                <a:latin typeface="TT Chocolates Bold"/>
                <a:ea typeface="TT Chocolates Bold"/>
                <a:cs typeface="TT Chocolates Bold"/>
                <a:sym typeface="TT Chocolates Bold"/>
              </a:rPr>
              <a:t>Sautéed Spinach</a:t>
            </a:r>
          </a:p>
          <a:p>
            <a:pPr>
              <a:lnSpc>
                <a:spcPts val="1368"/>
              </a:lnSpc>
            </a:pPr>
            <a:r>
              <a:rPr lang="en-US" sz="1330" b="1" spc="-47" dirty="0">
                <a:solidFill>
                  <a:srgbClr val="000000"/>
                </a:solidFill>
                <a:latin typeface="TT Chocolates Bold"/>
                <a:ea typeface="TT Chocolates Bold"/>
                <a:cs typeface="TT Chocolates Bold"/>
                <a:sym typeface="TT Chocolates Bold"/>
              </a:rPr>
              <a:t>Potato and Cheese Pierogies</a:t>
            </a:r>
          </a:p>
          <a:p>
            <a:pPr>
              <a:lnSpc>
                <a:spcPts val="1368"/>
              </a:lnSpc>
            </a:pPr>
            <a:r>
              <a:rPr lang="en-US" sz="1330" b="1" spc="-47" dirty="0">
                <a:solidFill>
                  <a:srgbClr val="000000"/>
                </a:solidFill>
                <a:latin typeface="TT Chocolates Bold"/>
                <a:ea typeface="TT Chocolates Bold"/>
                <a:cs typeface="TT Chocolates Bold"/>
                <a:sym typeface="TT Chocolates Bold"/>
              </a:rPr>
              <a:t>Cucumber, Tomato, and Green Pepper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9B3D6108-8ADA-D5B4-AC25-BC54FAF3FE06}"/>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22</a:t>
            </a:r>
          </a:p>
        </p:txBody>
      </p:sp>
      <p:sp>
        <p:nvSpPr>
          <p:cNvPr id="48" name="TextBox 48">
            <a:extLst>
              <a:ext uri="{FF2B5EF4-FFF2-40B4-BE49-F238E27FC236}">
                <a16:creationId xmlns:a16="http://schemas.microsoft.com/office/drawing/2014/main" id="{F0A5AA80-4125-B3DF-2700-0BD49821232E}"/>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46140BE9-CD50-54DC-90B5-89E6234C029A}"/>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5F1633C6-301E-F68D-3076-6DB4BB2B0BD3}"/>
              </a:ext>
            </a:extLst>
          </p:cNvPr>
          <p:cNvSpPr txBox="1"/>
          <p:nvPr/>
        </p:nvSpPr>
        <p:spPr>
          <a:xfrm>
            <a:off x="3928783" y="9190994"/>
            <a:ext cx="6114026"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Egg Drop Soup</a:t>
            </a:r>
          </a:p>
          <a:p>
            <a:pPr>
              <a:lnSpc>
                <a:spcPts val="1368"/>
              </a:lnSpc>
            </a:pPr>
            <a:r>
              <a:rPr lang="en-US" sz="1330" b="1" spc="-47" dirty="0">
                <a:solidFill>
                  <a:srgbClr val="000000"/>
                </a:solidFill>
                <a:latin typeface="TT Chocolates Bold"/>
                <a:ea typeface="TT Chocolates Bold"/>
                <a:cs typeface="TT Chocolates Bold"/>
                <a:sym typeface="TT Chocolates Bold"/>
              </a:rPr>
              <a:t>SOUTHERN FRIED CHICKEN PLATE – Breaded Crispy Fried Chicken With Mac n’ Cheese, Cole Slaw, Hush Puppies</a:t>
            </a:r>
          </a:p>
        </p:txBody>
      </p:sp>
      <p:sp>
        <p:nvSpPr>
          <p:cNvPr id="51" name="TextBox 51">
            <a:extLst>
              <a:ext uri="{FF2B5EF4-FFF2-40B4-BE49-F238E27FC236}">
                <a16:creationId xmlns:a16="http://schemas.microsoft.com/office/drawing/2014/main" id="{7F60EDFF-0F9F-CE94-0AAE-FF5F71A76731}"/>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WEINER SCHNITZEL (Breaded Veal Cutlet)</a:t>
            </a:r>
          </a:p>
          <a:p>
            <a:pPr>
              <a:lnSpc>
                <a:spcPts val="1368"/>
              </a:lnSpc>
            </a:pPr>
            <a:r>
              <a:rPr lang="en-US" sz="1330" b="1" spc="-47" dirty="0">
                <a:solidFill>
                  <a:srgbClr val="000000"/>
                </a:solidFill>
                <a:latin typeface="TT Chocolates Bold"/>
                <a:ea typeface="TT Chocolates Bold"/>
                <a:cs typeface="TT Chocolates Bold"/>
                <a:sym typeface="TT Chocolates Bold"/>
              </a:rPr>
              <a:t>BROILED HAKE FILET</a:t>
            </a:r>
          </a:p>
          <a:p>
            <a:pPr>
              <a:lnSpc>
                <a:spcPts val="1368"/>
              </a:lnSpc>
            </a:pPr>
            <a:r>
              <a:rPr lang="en-US" sz="1330" b="1" spc="-47" dirty="0">
                <a:solidFill>
                  <a:srgbClr val="000000"/>
                </a:solidFill>
                <a:latin typeface="TT Chocolates Bold"/>
                <a:ea typeface="TT Chocolates Bold"/>
                <a:cs typeface="TT Chocolates Bold"/>
                <a:sym typeface="TT Chocolates Bold"/>
              </a:rPr>
              <a:t>Sauteed Summer Squash With Red Pepper</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Pee Wee Potatoes</a:t>
            </a:r>
          </a:p>
          <a:p>
            <a:pPr>
              <a:lnSpc>
                <a:spcPts val="1368"/>
              </a:lnSpc>
            </a:pPr>
            <a:r>
              <a:rPr lang="en-US" sz="1330" b="1" spc="-47" dirty="0">
                <a:solidFill>
                  <a:srgbClr val="000000"/>
                </a:solidFill>
                <a:latin typeface="TT Chocolates Bold"/>
                <a:ea typeface="TT Chocolates Bold"/>
                <a:cs typeface="TT Chocolates Bold"/>
                <a:sym typeface="TT Chocolates Bold"/>
              </a:rPr>
              <a:t>Mozzarella, Tomato, Basil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59E3714A-768B-8079-2606-F996945639D5}"/>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23</a:t>
            </a:r>
          </a:p>
        </p:txBody>
      </p:sp>
      <p:sp>
        <p:nvSpPr>
          <p:cNvPr id="53" name="TextBox 53">
            <a:extLst>
              <a:ext uri="{FF2B5EF4-FFF2-40B4-BE49-F238E27FC236}">
                <a16:creationId xmlns:a16="http://schemas.microsoft.com/office/drawing/2014/main" id="{28ED4626-18CA-F9A6-4E78-4287E5AA0727}"/>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FE5D58FD-7E11-A2C0-2F6B-46EBF79E46BB}"/>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1FDEBFFF-664A-CB45-0D47-5D90E1A741E8}"/>
              </a:ext>
            </a:extLst>
          </p:cNvPr>
          <p:cNvSpPr txBox="1"/>
          <p:nvPr/>
        </p:nvSpPr>
        <p:spPr>
          <a:xfrm>
            <a:off x="3944818" y="11181664"/>
            <a:ext cx="5779975"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Italian Wedding Soup</a:t>
            </a:r>
          </a:p>
          <a:p>
            <a:pPr>
              <a:lnSpc>
                <a:spcPts val="1368"/>
              </a:lnSpc>
            </a:pPr>
            <a:r>
              <a:rPr lang="en-US" sz="1330" b="1" spc="-47" dirty="0">
                <a:solidFill>
                  <a:srgbClr val="000000"/>
                </a:solidFill>
                <a:latin typeface="TT Chocolates Bold"/>
                <a:ea typeface="TT Chocolates Bold"/>
                <a:cs typeface="TT Chocolates Bold"/>
                <a:sym typeface="TT Chocolates Bold"/>
              </a:rPr>
              <a:t>ROAST BEEF CAPRESE SANDWICH – Tender Medium Rare Roast Beef, Mozzarella Cheese, Roasted Red Pepper, Baby Arugula, Pesto Aioli, Ciabatta Roll, Chips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19D59F6C-52AD-6259-256E-F5A3D04BC6FD}"/>
              </a:ext>
            </a:extLst>
          </p:cNvPr>
          <p:cNvSpPr txBox="1"/>
          <p:nvPr/>
        </p:nvSpPr>
        <p:spPr>
          <a:xfrm>
            <a:off x="3939093" y="11881764"/>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PORK SHOULDER AU JUS</a:t>
            </a:r>
          </a:p>
          <a:p>
            <a:pPr>
              <a:lnSpc>
                <a:spcPts val="1368"/>
              </a:lnSpc>
            </a:pPr>
            <a:r>
              <a:rPr lang="en-US" sz="1330" b="1" spc="-47" dirty="0">
                <a:solidFill>
                  <a:srgbClr val="000000"/>
                </a:solidFill>
                <a:latin typeface="TT Chocolates Bold"/>
                <a:ea typeface="TT Chocolates Bold"/>
                <a:cs typeface="TT Chocolates Bold"/>
                <a:sym typeface="TT Chocolates Bold"/>
              </a:rPr>
              <a:t>WEST INDIAN STEWED BONE IN CHICKEN</a:t>
            </a:r>
          </a:p>
          <a:p>
            <a:pPr>
              <a:lnSpc>
                <a:spcPts val="1368"/>
              </a:lnSpc>
            </a:pPr>
            <a:r>
              <a:rPr lang="en-US" sz="1330" b="1" spc="-47" dirty="0">
                <a:solidFill>
                  <a:srgbClr val="000000"/>
                </a:solidFill>
                <a:latin typeface="TT Chocolates Bold"/>
                <a:ea typeface="TT Chocolates Bold"/>
                <a:cs typeface="TT Chocolates Bold"/>
                <a:sym typeface="TT Chocolates Bold"/>
              </a:rPr>
              <a:t>Rice Pilaf</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Italian Pasta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6A5C2810-11C1-3608-1A5F-167C48681A84}"/>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24</a:t>
            </a:r>
          </a:p>
        </p:txBody>
      </p:sp>
      <p:sp>
        <p:nvSpPr>
          <p:cNvPr id="58" name="TextBox 58">
            <a:extLst>
              <a:ext uri="{FF2B5EF4-FFF2-40B4-BE49-F238E27FC236}">
                <a16:creationId xmlns:a16="http://schemas.microsoft.com/office/drawing/2014/main" id="{483DB696-6870-E430-1C55-9C9C7FE47079}"/>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E83C02F3-1C58-C0DB-C483-9C2397573960}"/>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1F9C9D67-7866-631A-EC5D-B0E31B2E1F82}"/>
              </a:ext>
            </a:extLst>
          </p:cNvPr>
          <p:cNvSpPr txBox="1"/>
          <p:nvPr/>
        </p:nvSpPr>
        <p:spPr>
          <a:xfrm>
            <a:off x="3936934" y="13231263"/>
            <a:ext cx="5964741" cy="1078500"/>
          </a:xfrm>
          <a:prstGeom prst="rect">
            <a:avLst/>
          </a:prstGeom>
        </p:spPr>
        <p:txBody>
          <a:bodyPr wrap="square" lIns="0" tIns="0" rIns="0" bIns="0" rtlCol="0" anchor="t">
            <a:spAutoFit/>
          </a:bodyPr>
          <a:lstStyle/>
          <a:p>
            <a:pPr>
              <a:lnSpc>
                <a:spcPts val="1368"/>
              </a:lnSpc>
            </a:pPr>
            <a:r>
              <a:rPr lang="en-US" sz="1400" b="1" u="sng" spc="-47" dirty="0">
                <a:solidFill>
                  <a:srgbClr val="000000"/>
                </a:solidFill>
                <a:latin typeface="TT Chocolates Bold"/>
                <a:ea typeface="TT Chocolates Bold"/>
                <a:cs typeface="TT Chocolates Bold"/>
                <a:sym typeface="TT Chocolates Bold"/>
              </a:rPr>
              <a:t>LUNCH</a:t>
            </a:r>
          </a:p>
          <a:p>
            <a:pPr>
              <a:lnSpc>
                <a:spcPts val="1368"/>
              </a:lnSpc>
            </a:pPr>
            <a:r>
              <a:rPr lang="en-US" sz="1400" b="1" spc="-47" dirty="0">
                <a:solidFill>
                  <a:srgbClr val="000000"/>
                </a:solidFill>
                <a:latin typeface="TT Chocolates Bold"/>
                <a:ea typeface="TT Chocolates Bold"/>
                <a:cs typeface="TT Chocolates Bold"/>
                <a:sym typeface="TT Chocolates Bold"/>
              </a:rPr>
              <a:t>Edamame Dumpling Soup With Scallions and Mushrooms</a:t>
            </a:r>
          </a:p>
          <a:p>
            <a:pPr>
              <a:lnSpc>
                <a:spcPts val="1368"/>
              </a:lnSpc>
            </a:pPr>
            <a:r>
              <a:rPr lang="en-US" sz="1400" b="1" spc="-47" dirty="0">
                <a:solidFill>
                  <a:srgbClr val="000000"/>
                </a:solidFill>
                <a:latin typeface="TT Chocolates Bold"/>
                <a:ea typeface="TT Chocolates Bold"/>
                <a:cs typeface="TT Chocolates Bold"/>
                <a:sym typeface="TT Chocolates Bold"/>
              </a:rPr>
              <a:t>SESAME GARLIC UDON NOODLE BOWL -  Tender Rock Shrimp in Sesame Garlic Sauce Over Steamed Vegetables and </a:t>
            </a:r>
            <a:r>
              <a:rPr lang="en-US" sz="1400" b="1" spc="-47" dirty="0" err="1">
                <a:solidFill>
                  <a:srgbClr val="000000"/>
                </a:solidFill>
                <a:latin typeface="TT Chocolates Bold"/>
                <a:ea typeface="TT Chocolates Bold"/>
                <a:cs typeface="TT Chocolates Bold"/>
                <a:sym typeface="TT Chocolates Bold"/>
              </a:rPr>
              <a:t>Udon</a:t>
            </a:r>
            <a:r>
              <a:rPr lang="en-US" sz="1400" b="1" spc="-47" dirty="0">
                <a:solidFill>
                  <a:srgbClr val="000000"/>
                </a:solidFill>
                <a:latin typeface="TT Chocolates Bold"/>
                <a:ea typeface="TT Chocolates Bold"/>
                <a:cs typeface="TT Chocolates Bold"/>
                <a:sym typeface="TT Chocolates Bold"/>
              </a:rPr>
              <a:t> Noodles</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56E27BA1-E1A0-5563-6400-968E967F7080}"/>
              </a:ext>
            </a:extLst>
          </p:cNvPr>
          <p:cNvSpPr txBox="1"/>
          <p:nvPr/>
        </p:nvSpPr>
        <p:spPr>
          <a:xfrm>
            <a:off x="3936935" y="13947649"/>
            <a:ext cx="4754798" cy="1972335"/>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JUMBO SPINACH RAVIOLI MARINARA</a:t>
            </a:r>
          </a:p>
          <a:p>
            <a:pPr>
              <a:lnSpc>
                <a:spcPts val="1368"/>
              </a:lnSpc>
            </a:pPr>
            <a:r>
              <a:rPr lang="en-US" sz="1330" b="1" spc="-47" dirty="0">
                <a:solidFill>
                  <a:srgbClr val="000000"/>
                </a:solidFill>
                <a:latin typeface="TT Chocolates Bold"/>
                <a:ea typeface="TT Chocolates Bold"/>
                <a:cs typeface="TT Chocolates Bold"/>
                <a:sym typeface="TT Chocolates Bold"/>
              </a:rPr>
              <a:t>BRAISED VEAL AND PEPPERS</a:t>
            </a:r>
          </a:p>
          <a:p>
            <a:pPr>
              <a:lnSpc>
                <a:spcPts val="1368"/>
              </a:lnSpc>
            </a:pPr>
            <a:r>
              <a:rPr lang="en-US" sz="1330" b="1" spc="-47" dirty="0">
                <a:solidFill>
                  <a:srgbClr val="000000"/>
                </a:solidFill>
                <a:latin typeface="TT Chocolates Bold"/>
                <a:ea typeface="TT Chocolates Bold"/>
                <a:cs typeface="TT Chocolates Bold"/>
                <a:sym typeface="TT Chocolates Bold"/>
              </a:rPr>
              <a:t>Steamed Basmati Rice</a:t>
            </a:r>
          </a:p>
          <a:p>
            <a:pPr>
              <a:lnSpc>
                <a:spcPts val="1368"/>
              </a:lnSpc>
            </a:pPr>
            <a:r>
              <a:rPr lang="en-US" sz="1330" b="1" spc="-47" dirty="0">
                <a:solidFill>
                  <a:srgbClr val="000000"/>
                </a:solidFill>
                <a:latin typeface="TT Chocolates Bold"/>
                <a:ea typeface="TT Chocolates Bold"/>
                <a:cs typeface="TT Chocolates Bold"/>
                <a:sym typeface="TT Chocolates Bold"/>
              </a:rPr>
              <a:t>Sauteed Carrots</a:t>
            </a:r>
          </a:p>
          <a:p>
            <a:pPr>
              <a:lnSpc>
                <a:spcPts val="1368"/>
              </a:lnSpc>
            </a:pPr>
            <a:r>
              <a:rPr lang="en-US" sz="1330" b="1" spc="-47" dirty="0">
                <a:solidFill>
                  <a:srgbClr val="000000"/>
                </a:solidFill>
                <a:latin typeface="TT Chocolates Bold"/>
                <a:ea typeface="TT Chocolates Bold"/>
                <a:cs typeface="TT Chocolates Bold"/>
                <a:sym typeface="TT Chocolates Bold"/>
              </a:rPr>
              <a:t>Marinated Beet Salad With Red Onion on Butter Lettuce</a:t>
            </a:r>
          </a:p>
          <a:p>
            <a:pPr>
              <a:lnSpc>
                <a:spcPts val="1368"/>
              </a:lnSpc>
            </a:pPr>
            <a:r>
              <a:rPr lang="en-US" sz="1330" b="1" spc="-47" dirty="0">
                <a:solidFill>
                  <a:srgbClr val="000000"/>
                </a:solidFill>
                <a:latin typeface="TT Chocolates Bold"/>
                <a:ea typeface="TT Chocolates Bold"/>
                <a:cs typeface="TT Chocolates Bold"/>
                <a:sym typeface="TT Chocolates Bold"/>
              </a:rPr>
              <a:t>Apple Pie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FDEEE392-E064-4FA7-8536-02425389F092}"/>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25</a:t>
            </a:r>
          </a:p>
        </p:txBody>
      </p:sp>
      <p:sp>
        <p:nvSpPr>
          <p:cNvPr id="63" name="TextBox 63">
            <a:extLst>
              <a:ext uri="{FF2B5EF4-FFF2-40B4-BE49-F238E27FC236}">
                <a16:creationId xmlns:a16="http://schemas.microsoft.com/office/drawing/2014/main" id="{84A223C8-FC72-BEAE-FA4E-AAC8886BC049}"/>
              </a:ext>
            </a:extLst>
          </p:cNvPr>
          <p:cNvSpPr txBox="1"/>
          <p:nvPr/>
        </p:nvSpPr>
        <p:spPr>
          <a:xfrm>
            <a:off x="-327067" y="15080112"/>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AE0339F6-878D-E0E2-6A2E-09EDFE35637C}"/>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28F1765D-28D7-E7E2-B614-6B7B17513B74}"/>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3A5FFECC-FCCF-7DF0-56DE-0988E6A922A9}"/>
              </a:ext>
            </a:extLst>
          </p:cNvPr>
          <p:cNvSpPr/>
          <p:nvPr/>
        </p:nvSpPr>
        <p:spPr>
          <a:xfrm>
            <a:off x="3871568"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AE512B7C-2FEC-2786-34C0-C14745B8DFEF}"/>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787508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976CC1-E73C-91FB-C8F1-51B0B9609E9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FDC7DD6-4333-BDC6-3DB9-39FF62EB0C9F}"/>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95AA2AA0-50AF-FEC5-1E40-517A494E8A24}"/>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51082D26-5B43-937D-FEFE-6E05B815B16C}"/>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70547846-DD33-FE28-F493-9DCBC03307CA}"/>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7247AED2-2006-E668-6034-53A922CD9CF0}"/>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a:p>
          </p:txBody>
        </p:sp>
        <p:sp>
          <p:nvSpPr>
            <p:cNvPr id="7" name="Freeform 7">
              <a:extLst>
                <a:ext uri="{FF2B5EF4-FFF2-40B4-BE49-F238E27FC236}">
                  <a16:creationId xmlns:a16="http://schemas.microsoft.com/office/drawing/2014/main" id="{1639B292-4431-6A18-4DF5-4E5EA80F603A}"/>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8E858423-D119-BC97-DDBB-94659DDA4EB3}"/>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3ACFA9CF-E314-D05A-2AEB-5136EEDCF954}"/>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F1F5A681-1608-70C7-BE0C-B631C4BD9971}"/>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7996E330-DB02-4114-D5DC-3AD9CA5A50E5}"/>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DEA60D96-BF94-2384-0E89-5A6C8FC73D3A}"/>
              </a:ext>
            </a:extLst>
          </p:cNvPr>
          <p:cNvSpPr/>
          <p:nvPr/>
        </p:nvSpPr>
        <p:spPr>
          <a:xfrm>
            <a:off x="8797719" y="15016667"/>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7031AD85-5E38-4320-D1CB-C90C78A6CC29}"/>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70303257-92C5-E853-8425-547DC356427D}"/>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5321BBEB-8337-C2ED-01E8-66D96BEF2AE6}"/>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CC2DE5D0-DF9D-A077-D42F-728A62C39F1F}"/>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E71ED54A-B0D2-F343-4C68-C04709424F1C}"/>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54AFAF95-E704-6548-D595-339E40AF5D7F}"/>
              </a:ext>
            </a:extLst>
          </p:cNvPr>
          <p:cNvSpPr txBox="1"/>
          <p:nvPr/>
        </p:nvSpPr>
        <p:spPr>
          <a:xfrm>
            <a:off x="3944373" y="1200615"/>
            <a:ext cx="5957303"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Pasta Fagioli</a:t>
            </a:r>
          </a:p>
          <a:p>
            <a:pPr>
              <a:lnSpc>
                <a:spcPts val="1368"/>
              </a:lnSpc>
            </a:pPr>
            <a:r>
              <a:rPr lang="en-US" sz="1330" b="1" spc="-47" dirty="0">
                <a:solidFill>
                  <a:srgbClr val="000000"/>
                </a:solidFill>
                <a:latin typeface="TT Chocolates Bold"/>
                <a:ea typeface="TT Chocolates Bold"/>
                <a:cs typeface="TT Chocolates Bold"/>
                <a:sym typeface="TT Chocolates Bold"/>
              </a:rPr>
              <a:t>OVEN BAKED ZITI – Ziti Pasta with Our Own Marinara Sauce, Ricotta Cheese, Topped with Mozzarella Cheese, Italian Vegetable Salad, Italian Bread</a:t>
            </a:r>
          </a:p>
        </p:txBody>
      </p:sp>
      <p:sp>
        <p:nvSpPr>
          <p:cNvPr id="19" name="TextBox 19">
            <a:extLst>
              <a:ext uri="{FF2B5EF4-FFF2-40B4-BE49-F238E27FC236}">
                <a16:creationId xmlns:a16="http://schemas.microsoft.com/office/drawing/2014/main" id="{F1294FC9-72AE-AE6D-31CE-44D0B0E43812}"/>
              </a:ext>
            </a:extLst>
          </p:cNvPr>
          <p:cNvSpPr txBox="1"/>
          <p:nvPr/>
        </p:nvSpPr>
        <p:spPr>
          <a:xfrm>
            <a:off x="3936935" y="1924639"/>
            <a:ext cx="5168521"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BONE IN CHICKEN CACCIATORE</a:t>
            </a:r>
          </a:p>
          <a:p>
            <a:pPr>
              <a:lnSpc>
                <a:spcPts val="1368"/>
              </a:lnSpc>
            </a:pPr>
            <a:r>
              <a:rPr lang="en-US" sz="1330" b="1" spc="-47" dirty="0">
                <a:solidFill>
                  <a:srgbClr val="000000"/>
                </a:solidFill>
                <a:latin typeface="TT Chocolates Bold"/>
                <a:ea typeface="TT Chocolates Bold"/>
                <a:cs typeface="TT Chocolates Bold"/>
                <a:sym typeface="TT Chocolates Bold"/>
              </a:rPr>
              <a:t>ROAST PORK LOIN WITH APPLE STUFFING</a:t>
            </a:r>
          </a:p>
          <a:p>
            <a:pPr>
              <a:lnSpc>
                <a:spcPts val="1368"/>
              </a:lnSpc>
            </a:pPr>
            <a:r>
              <a:rPr lang="en-US" sz="1330" b="1" spc="-47" dirty="0">
                <a:solidFill>
                  <a:srgbClr val="000000"/>
                </a:solidFill>
                <a:latin typeface="TT Chocolates Bold"/>
                <a:ea typeface="TT Chocolates Bold"/>
                <a:cs typeface="TT Chocolates Bold"/>
                <a:sym typeface="TT Chocolates Bold"/>
              </a:rPr>
              <a:t>Orzo Pilaf</a:t>
            </a:r>
          </a:p>
          <a:p>
            <a:pPr>
              <a:lnSpc>
                <a:spcPts val="1368"/>
              </a:lnSpc>
            </a:pPr>
            <a:r>
              <a:rPr lang="en-US" sz="1330" b="1" spc="-47" dirty="0">
                <a:solidFill>
                  <a:srgbClr val="000000"/>
                </a:solidFill>
                <a:latin typeface="TT Chocolates Bold"/>
                <a:ea typeface="TT Chocolates Bold"/>
                <a:cs typeface="TT Chocolates Bold"/>
                <a:sym typeface="TT Chocolates Bold"/>
              </a:rPr>
              <a:t>Fire Roasted Kernel Corn</a:t>
            </a:r>
          </a:p>
          <a:p>
            <a:pPr>
              <a:lnSpc>
                <a:spcPts val="1368"/>
              </a:lnSpc>
            </a:pPr>
            <a:r>
              <a:rPr lang="en-US" sz="1330" b="1" spc="-47" dirty="0">
                <a:solidFill>
                  <a:srgbClr val="000000"/>
                </a:solidFill>
                <a:latin typeface="TT Chocolates Bold"/>
                <a:ea typeface="TT Chocolates Bold"/>
                <a:cs typeface="TT Chocolates Bold"/>
                <a:sym typeface="TT Chocolates Bold"/>
              </a:rPr>
              <a:t>Garden Vegetable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a:extLst>
              <a:ext uri="{FF2B5EF4-FFF2-40B4-BE49-F238E27FC236}">
                <a16:creationId xmlns:a16="http://schemas.microsoft.com/office/drawing/2014/main" id="{E341BB70-67A0-9D4F-D9FB-B1A242674954}"/>
              </a:ext>
            </a:extLst>
          </p:cNvPr>
          <p:cNvSpPr txBox="1"/>
          <p:nvPr/>
        </p:nvSpPr>
        <p:spPr>
          <a:xfrm>
            <a:off x="271939" y="3486314"/>
            <a:ext cx="2265020" cy="3168175"/>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W/O CHICKEN</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OR FRUIT)</a:t>
            </a:r>
          </a:p>
        </p:txBody>
      </p:sp>
      <p:sp>
        <p:nvSpPr>
          <p:cNvPr id="21" name="TextBox 21">
            <a:extLst>
              <a:ext uri="{FF2B5EF4-FFF2-40B4-BE49-F238E27FC236}">
                <a16:creationId xmlns:a16="http://schemas.microsoft.com/office/drawing/2014/main" id="{CDDA91C4-DD14-4B4A-C8C1-58579B8933BB}"/>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0DEC53F1-2C19-A4F4-F902-9C7E45B31830}"/>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ACD2B5E1-D6B8-A88F-246D-D659802F80F9}"/>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9B6D3C9A-3FB5-9647-9ADA-DC1E9CC03D7D}"/>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3E21A6A3-D6DE-226B-E580-4738EC9676D8}"/>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8B259209-1864-3221-768B-C0F744739F41}"/>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985D8181-3FF6-CFC5-F8F7-9CB4A64D17CE}"/>
              </a:ext>
            </a:extLst>
          </p:cNvPr>
          <p:cNvSpPr txBox="1"/>
          <p:nvPr/>
        </p:nvSpPr>
        <p:spPr>
          <a:xfrm>
            <a:off x="5660511" y="764012"/>
            <a:ext cx="2933981" cy="397545"/>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July 12</a:t>
            </a:r>
            <a:r>
              <a:rPr lang="en-US" sz="2400" spc="-176" baseline="30000" dirty="0">
                <a:solidFill>
                  <a:srgbClr val="000000"/>
                </a:solidFill>
                <a:latin typeface="Times New Roman Condensed"/>
                <a:ea typeface="Times New Roman Condensed"/>
                <a:cs typeface="Times New Roman Condensed"/>
                <a:sym typeface="Times New Roman Condensed"/>
              </a:rPr>
              <a:t>th  </a:t>
            </a:r>
            <a:r>
              <a:rPr lang="en-US" sz="2400" spc="-176" dirty="0">
                <a:solidFill>
                  <a:srgbClr val="000000"/>
                </a:solidFill>
                <a:latin typeface="Times New Roman Condensed"/>
                <a:ea typeface="Times New Roman Condensed"/>
                <a:cs typeface="Times New Roman Condensed"/>
                <a:sym typeface="Times New Roman Condensed"/>
              </a:rPr>
              <a:t>-  July 18</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5792CE56-D679-C5B0-335C-11E79A9E9722}"/>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380B291B-3BFE-3615-0BC3-A2430B9D3244}"/>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a:solidFill>
                  <a:srgbClr val="1F4562"/>
                </a:solidFill>
                <a:latin typeface="Times New Roman Condensed"/>
                <a:ea typeface="Times New Roman Condensed"/>
                <a:cs typeface="Times New Roman Condensed"/>
                <a:sym typeface="Times New Roman Condensed"/>
              </a:rPr>
              <a:t>lternatives</a:t>
            </a:r>
          </a:p>
        </p:txBody>
      </p:sp>
      <p:sp>
        <p:nvSpPr>
          <p:cNvPr id="30" name="TextBox 30">
            <a:extLst>
              <a:ext uri="{FF2B5EF4-FFF2-40B4-BE49-F238E27FC236}">
                <a16:creationId xmlns:a16="http://schemas.microsoft.com/office/drawing/2014/main" id="{8735525B-D135-73D1-716C-5A3FFF083FF6}"/>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C05D0120-BD0E-31AE-BDFD-409202C88ABB}"/>
              </a:ext>
            </a:extLst>
          </p:cNvPr>
          <p:cNvSpPr txBox="1"/>
          <p:nvPr/>
        </p:nvSpPr>
        <p:spPr>
          <a:xfrm>
            <a:off x="271939" y="260218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4D226219-B902-FC61-8B58-F0CBDA8F52EC}"/>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12</a:t>
            </a:r>
          </a:p>
        </p:txBody>
      </p:sp>
      <p:sp>
        <p:nvSpPr>
          <p:cNvPr id="33" name="TextBox 33">
            <a:extLst>
              <a:ext uri="{FF2B5EF4-FFF2-40B4-BE49-F238E27FC236}">
                <a16:creationId xmlns:a16="http://schemas.microsoft.com/office/drawing/2014/main" id="{BBB32DDD-C34A-7501-3C04-0FE4738CF7C5}"/>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A6D0EF0E-E15C-1EDD-FFD4-B0F8A7AE9B90}"/>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2CB6E1DC-B970-EBDD-C9A3-019A90CBA92D}"/>
              </a:ext>
            </a:extLst>
          </p:cNvPr>
          <p:cNvSpPr txBox="1"/>
          <p:nvPr/>
        </p:nvSpPr>
        <p:spPr>
          <a:xfrm>
            <a:off x="3952375" y="3192044"/>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Rice Cereal</a:t>
            </a:r>
          </a:p>
          <a:p>
            <a:pPr>
              <a:lnSpc>
                <a:spcPts val="1368"/>
              </a:lnSpc>
            </a:pPr>
            <a:r>
              <a:rPr lang="en-US" sz="1330" b="1" spc="-47" dirty="0">
                <a:solidFill>
                  <a:srgbClr val="000000"/>
                </a:solidFill>
                <a:latin typeface="TT Chocolates Bold"/>
                <a:ea typeface="TT Chocolates Bold"/>
                <a:cs typeface="TT Chocolates Bold"/>
                <a:sym typeface="TT Chocolates Bold"/>
              </a:rPr>
              <a:t>SUNDAY DINER BREAKFAST – Scrambled Cage Free Eggs, Canadian Bacon, </a:t>
            </a:r>
          </a:p>
          <a:p>
            <a:pPr>
              <a:lnSpc>
                <a:spcPts val="1368"/>
              </a:lnSpc>
            </a:pPr>
            <a:r>
              <a:rPr lang="en-US" sz="1330" b="1" spc="-47" dirty="0">
                <a:solidFill>
                  <a:srgbClr val="000000"/>
                </a:solidFill>
                <a:latin typeface="TT Chocolates Bold"/>
                <a:ea typeface="TT Chocolates Bold"/>
                <a:cs typeface="TT Chocolates Bold"/>
                <a:sym typeface="TT Chocolates Bold"/>
              </a:rPr>
              <a:t>Shredded Hash Brown Potatoes, Cantaloupe, Raspberry Crumb Cake</a:t>
            </a:r>
          </a:p>
        </p:txBody>
      </p:sp>
      <p:sp>
        <p:nvSpPr>
          <p:cNvPr id="36" name="TextBox 36">
            <a:extLst>
              <a:ext uri="{FF2B5EF4-FFF2-40B4-BE49-F238E27FC236}">
                <a16:creationId xmlns:a16="http://schemas.microsoft.com/office/drawing/2014/main" id="{67A4BA50-A604-8916-8EA6-C9D0C6A5B3F5}"/>
              </a:ext>
            </a:extLst>
          </p:cNvPr>
          <p:cNvSpPr txBox="1"/>
          <p:nvPr/>
        </p:nvSpPr>
        <p:spPr>
          <a:xfrm>
            <a:off x="3944300" y="3889468"/>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BROILED MARINATED FLAT IRON STEAK </a:t>
            </a:r>
          </a:p>
          <a:p>
            <a:pPr>
              <a:lnSpc>
                <a:spcPts val="1368"/>
              </a:lnSpc>
            </a:pPr>
            <a:r>
              <a:rPr lang="en-US" sz="1330" b="1" spc="-47" dirty="0">
                <a:solidFill>
                  <a:srgbClr val="000000"/>
                </a:solidFill>
                <a:latin typeface="TT Chocolates Bold"/>
                <a:ea typeface="TT Chocolates Bold"/>
                <a:cs typeface="TT Chocolates Bold"/>
                <a:sym typeface="TT Chocolates Bold"/>
              </a:rPr>
              <a:t>GULF SHRIMP SCAMPI</a:t>
            </a:r>
          </a:p>
          <a:p>
            <a:pPr>
              <a:lnSpc>
                <a:spcPts val="1368"/>
              </a:lnSpc>
            </a:pPr>
            <a:r>
              <a:rPr lang="en-US" sz="1330" b="1" spc="-47" dirty="0">
                <a:solidFill>
                  <a:srgbClr val="000000"/>
                </a:solidFill>
                <a:latin typeface="TT Chocolates Bold"/>
                <a:ea typeface="TT Chocolates Bold"/>
                <a:cs typeface="TT Chocolates Bold"/>
                <a:sym typeface="TT Chocolates Bold"/>
              </a:rPr>
              <a:t>Baked Potato, Sour Cream</a:t>
            </a:r>
          </a:p>
          <a:p>
            <a:pPr>
              <a:lnSpc>
                <a:spcPts val="1368"/>
              </a:lnSpc>
            </a:pPr>
            <a:r>
              <a:rPr lang="en-US" sz="1330" b="1" spc="-47" dirty="0">
                <a:solidFill>
                  <a:srgbClr val="000000"/>
                </a:solidFill>
                <a:latin typeface="TT Chocolates Bold"/>
                <a:ea typeface="TT Chocolates Bold"/>
                <a:cs typeface="TT Chocolates Bold"/>
                <a:sym typeface="TT Chocolates Bold"/>
              </a:rPr>
              <a:t>Steamed Lemon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Potato Salad with Egg</a:t>
            </a:r>
          </a:p>
          <a:p>
            <a:pPr>
              <a:lnSpc>
                <a:spcPts val="1368"/>
              </a:lnSpc>
            </a:pPr>
            <a:r>
              <a:rPr lang="en-US" sz="1330" b="1" spc="-47" dirty="0">
                <a:solidFill>
                  <a:srgbClr val="000000"/>
                </a:solidFill>
                <a:latin typeface="TT Chocolates Bold"/>
                <a:ea typeface="TT Chocolates Bold"/>
                <a:cs typeface="TT Chocolates Bold"/>
                <a:sym typeface="TT Chocolates Bold"/>
              </a:rPr>
              <a:t>Dulce De Leche Layer Cake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716C6AD0-CAE8-8CA2-9DEB-EC30AC88DAF0}"/>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13</a:t>
            </a:r>
          </a:p>
        </p:txBody>
      </p:sp>
      <p:sp>
        <p:nvSpPr>
          <p:cNvPr id="38" name="TextBox 38">
            <a:extLst>
              <a:ext uri="{FF2B5EF4-FFF2-40B4-BE49-F238E27FC236}">
                <a16:creationId xmlns:a16="http://schemas.microsoft.com/office/drawing/2014/main" id="{2BC70044-0CD5-F369-07BF-568B0E7976BE}"/>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6CA10B23-4744-5A8F-0B4F-C27358390B68}"/>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3FE4098B-CB79-432B-2AF3-62478D53C893}"/>
              </a:ext>
            </a:extLst>
          </p:cNvPr>
          <p:cNvSpPr txBox="1"/>
          <p:nvPr/>
        </p:nvSpPr>
        <p:spPr>
          <a:xfrm>
            <a:off x="3928783" y="5221801"/>
            <a:ext cx="5980227"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Noodle Soup</a:t>
            </a:r>
          </a:p>
          <a:p>
            <a:pPr>
              <a:lnSpc>
                <a:spcPts val="1368"/>
              </a:lnSpc>
            </a:pPr>
            <a:r>
              <a:rPr lang="en-US" sz="1330" b="1" spc="-47" dirty="0">
                <a:solidFill>
                  <a:srgbClr val="000000"/>
                </a:solidFill>
                <a:latin typeface="TT Chocolates Bold"/>
                <a:ea typeface="TT Chocolates Bold"/>
                <a:cs typeface="TT Chocolates Bold"/>
                <a:sym typeface="TT Chocolates Bold"/>
              </a:rPr>
              <a:t>GRILLED REUBEN SANDWICH – Corned Beef, Swiss Cheese, Sauerkraut, </a:t>
            </a:r>
          </a:p>
          <a:p>
            <a:pPr>
              <a:lnSpc>
                <a:spcPts val="1368"/>
              </a:lnSpc>
            </a:pPr>
            <a:r>
              <a:rPr lang="en-US" sz="1330" b="1" spc="-47" dirty="0">
                <a:solidFill>
                  <a:srgbClr val="000000"/>
                </a:solidFill>
                <a:latin typeface="TT Chocolates Bold"/>
                <a:ea typeface="TT Chocolates Bold"/>
                <a:cs typeface="TT Chocolates Bold"/>
                <a:sym typeface="TT Chocolates Bold"/>
              </a:rPr>
              <a:t>Thousand Island Dressing on Bakery Rye, Cole Slaw, Pickle</a:t>
            </a:r>
          </a:p>
        </p:txBody>
      </p:sp>
      <p:sp>
        <p:nvSpPr>
          <p:cNvPr id="41" name="TextBox 41">
            <a:extLst>
              <a:ext uri="{FF2B5EF4-FFF2-40B4-BE49-F238E27FC236}">
                <a16:creationId xmlns:a16="http://schemas.microsoft.com/office/drawing/2014/main" id="{6BE70A60-1DAB-44AE-8EA5-A194A2040CD3}"/>
              </a:ext>
            </a:extLst>
          </p:cNvPr>
          <p:cNvSpPr txBox="1"/>
          <p:nvPr/>
        </p:nvSpPr>
        <p:spPr>
          <a:xfrm>
            <a:off x="3936935" y="5914741"/>
            <a:ext cx="5338810" cy="1442574"/>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PESTO ROASTED QUARTERED CHICKEN</a:t>
            </a:r>
          </a:p>
          <a:p>
            <a:pPr>
              <a:lnSpc>
                <a:spcPts val="1368"/>
              </a:lnSpc>
            </a:pPr>
            <a:r>
              <a:rPr lang="en-US" sz="1330" b="1" spc="-47" dirty="0">
                <a:solidFill>
                  <a:srgbClr val="000000"/>
                </a:solidFill>
                <a:latin typeface="TT Chocolates Bold"/>
                <a:ea typeface="TT Chocolates Bold"/>
                <a:cs typeface="TT Chocolates Bold"/>
                <a:sym typeface="TT Chocolates Bold"/>
              </a:rPr>
              <a:t>BROILED BLACK BASS FILET, LEMON, WINE</a:t>
            </a:r>
          </a:p>
          <a:p>
            <a:pPr>
              <a:lnSpc>
                <a:spcPts val="1368"/>
              </a:lnSpc>
            </a:pPr>
            <a:r>
              <a:rPr lang="en-US" sz="1330" b="1" spc="-47" dirty="0">
                <a:solidFill>
                  <a:srgbClr val="000000"/>
                </a:solidFill>
                <a:latin typeface="TT Chocolates Bold"/>
                <a:ea typeface="TT Chocolates Bold"/>
                <a:cs typeface="TT Chocolates Bold"/>
                <a:sym typeface="TT Chocolates Bold"/>
              </a:rPr>
              <a:t>Herbed Moroccan Couscous</a:t>
            </a:r>
          </a:p>
          <a:p>
            <a:pPr>
              <a:lnSpc>
                <a:spcPts val="1368"/>
              </a:lnSpc>
            </a:pPr>
            <a:r>
              <a:rPr lang="en-US" sz="1330" b="1" spc="-47" dirty="0">
                <a:solidFill>
                  <a:srgbClr val="000000"/>
                </a:solidFill>
                <a:latin typeface="TT Chocolates Bold"/>
                <a:ea typeface="TT Chocolates Bold"/>
                <a:cs typeface="TT Chocolates Bold"/>
                <a:sym typeface="TT Chocolates Bold"/>
              </a:rPr>
              <a:t>Steamed Zucchini and Summer Squash</a:t>
            </a:r>
          </a:p>
          <a:p>
            <a:pPr>
              <a:lnSpc>
                <a:spcPts val="1368"/>
              </a:lnSpc>
            </a:pPr>
            <a:r>
              <a:rPr lang="en-US" sz="1330" b="1" spc="-47" dirty="0">
                <a:solidFill>
                  <a:srgbClr val="000000"/>
                </a:solidFill>
                <a:latin typeface="TT Chocolates Bold"/>
                <a:ea typeface="TT Chocolates Bold"/>
                <a:cs typeface="TT Chocolates Bold"/>
                <a:sym typeface="TT Chocolates Bold"/>
              </a:rPr>
              <a:t>Carrot Raisin Salad With Low Fat Yogurt</a:t>
            </a:r>
          </a:p>
          <a:p>
            <a:pPr>
              <a:lnSpc>
                <a:spcPts val="1368"/>
              </a:lnSpc>
            </a:pPr>
            <a:r>
              <a:rPr lang="en-US" sz="1330" b="1" spc="-47" dirty="0">
                <a:solidFill>
                  <a:srgbClr val="000000"/>
                </a:solidFill>
                <a:latin typeface="TT Chocolates Bold"/>
                <a:ea typeface="TT Chocolates Bold"/>
                <a:cs typeface="TT Chocolates Bold"/>
                <a:sym typeface="TT Chocolates Bold"/>
              </a:rPr>
              <a:t>Fresh Fruit of The Day</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2" name="TextBox 42">
            <a:extLst>
              <a:ext uri="{FF2B5EF4-FFF2-40B4-BE49-F238E27FC236}">
                <a16:creationId xmlns:a16="http://schemas.microsoft.com/office/drawing/2014/main" id="{5DE467A2-41D9-7468-4311-82520A9F19EB}"/>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14</a:t>
            </a:r>
          </a:p>
        </p:txBody>
      </p:sp>
      <p:sp>
        <p:nvSpPr>
          <p:cNvPr id="43" name="TextBox 43">
            <a:extLst>
              <a:ext uri="{FF2B5EF4-FFF2-40B4-BE49-F238E27FC236}">
                <a16:creationId xmlns:a16="http://schemas.microsoft.com/office/drawing/2014/main" id="{32514DA8-0C2D-78CB-8F84-D91C718E49B2}"/>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D11DA62C-9E4C-7327-03E7-6751FFAB9A19}"/>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9220596B-EDCB-9C82-DF0B-71DDE0FF4A01}"/>
              </a:ext>
            </a:extLst>
          </p:cNvPr>
          <p:cNvSpPr txBox="1"/>
          <p:nvPr/>
        </p:nvSpPr>
        <p:spPr>
          <a:xfrm>
            <a:off x="3928783" y="7203000"/>
            <a:ext cx="5972894"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Red Lentil Soup</a:t>
            </a:r>
          </a:p>
          <a:p>
            <a:pPr>
              <a:lnSpc>
                <a:spcPts val="1368"/>
              </a:lnSpc>
            </a:pPr>
            <a:r>
              <a:rPr lang="en-US" sz="1330" b="1" spc="-47" dirty="0">
                <a:solidFill>
                  <a:srgbClr val="000000"/>
                </a:solidFill>
                <a:latin typeface="TT Chocolates Bold"/>
                <a:ea typeface="TT Chocolates Bold"/>
                <a:cs typeface="TT Chocolates Bold"/>
                <a:sym typeface="TT Chocolates Bold"/>
              </a:rPr>
              <a:t>TUSCANY CAPRESE CIABATTA SANDWICH – Sliced Fresh Mozzarella, Tomato, </a:t>
            </a:r>
          </a:p>
          <a:p>
            <a:pPr>
              <a:lnSpc>
                <a:spcPts val="1368"/>
              </a:lnSpc>
            </a:pPr>
            <a:r>
              <a:rPr lang="en-US" sz="1330" b="1" spc="-47" dirty="0">
                <a:solidFill>
                  <a:srgbClr val="000000"/>
                </a:solidFill>
                <a:latin typeface="TT Chocolates Bold"/>
                <a:ea typeface="TT Chocolates Bold"/>
                <a:cs typeface="TT Chocolates Bold"/>
                <a:sym typeface="TT Chocolates Bold"/>
              </a:rPr>
              <a:t>Roasted Red Pepper, Basil, Olive Oil on Ciabatta Roll, Fruit Salad</a:t>
            </a:r>
          </a:p>
        </p:txBody>
      </p:sp>
      <p:sp>
        <p:nvSpPr>
          <p:cNvPr id="46" name="TextBox 46">
            <a:extLst>
              <a:ext uri="{FF2B5EF4-FFF2-40B4-BE49-F238E27FC236}">
                <a16:creationId xmlns:a16="http://schemas.microsoft.com/office/drawing/2014/main" id="{DEDCDC2E-F005-32B5-9D69-C8F1706925E7}"/>
              </a:ext>
            </a:extLst>
          </p:cNvPr>
          <p:cNvSpPr txBox="1"/>
          <p:nvPr/>
        </p:nvSpPr>
        <p:spPr>
          <a:xfrm>
            <a:off x="3928783" y="7904931"/>
            <a:ext cx="5796010" cy="1442574"/>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CARIBBEAN CHICKEN STEW WITH CHICKPEAS</a:t>
            </a:r>
          </a:p>
          <a:p>
            <a:pPr>
              <a:lnSpc>
                <a:spcPts val="1368"/>
              </a:lnSpc>
            </a:pPr>
            <a:r>
              <a:rPr lang="en-US" sz="1330" b="1" spc="-47" dirty="0">
                <a:solidFill>
                  <a:srgbClr val="000000"/>
                </a:solidFill>
                <a:latin typeface="TT Chocolates Bold"/>
                <a:ea typeface="TT Chocolates Bold"/>
                <a:cs typeface="TT Chocolates Bold"/>
                <a:sym typeface="TT Chocolates Bold"/>
              </a:rPr>
              <a:t>SMOKED BRISKET RAVIOLI, LEMON WINE SAUCE    </a:t>
            </a:r>
          </a:p>
          <a:p>
            <a:pPr>
              <a:lnSpc>
                <a:spcPts val="1368"/>
              </a:lnSpc>
            </a:pPr>
            <a:r>
              <a:rPr lang="en-US" sz="1330" b="1" spc="-47" dirty="0">
                <a:solidFill>
                  <a:srgbClr val="000000"/>
                </a:solidFill>
                <a:latin typeface="TT Chocolates Bold"/>
                <a:ea typeface="TT Chocolates Bold"/>
                <a:cs typeface="TT Chocolates Bold"/>
                <a:sym typeface="TT Chocolates Bold"/>
              </a:rPr>
              <a:t>Basmati Rice Pilaf</a:t>
            </a:r>
          </a:p>
          <a:p>
            <a:pPr>
              <a:lnSpc>
                <a:spcPts val="1368"/>
              </a:lnSpc>
            </a:pPr>
            <a:r>
              <a:rPr lang="en-US" sz="1330" b="1" spc="-47" dirty="0">
                <a:solidFill>
                  <a:srgbClr val="000000"/>
                </a:solidFill>
                <a:latin typeface="TT Chocolates Bold"/>
                <a:ea typeface="TT Chocolates Bold"/>
                <a:cs typeface="TT Chocolates Bold"/>
                <a:sym typeface="TT Chocolates Bold"/>
              </a:rPr>
              <a:t>Italian Mixed Vegetables</a:t>
            </a:r>
          </a:p>
          <a:p>
            <a:pPr>
              <a:lnSpc>
                <a:spcPts val="1368"/>
              </a:lnSpc>
            </a:pPr>
            <a:r>
              <a:rPr lang="en-US" sz="1330" b="1" spc="-47" dirty="0">
                <a:solidFill>
                  <a:srgbClr val="000000"/>
                </a:solidFill>
                <a:latin typeface="TT Chocolates Bold"/>
                <a:ea typeface="TT Chocolates Bold"/>
                <a:cs typeface="TT Chocolates Bold"/>
                <a:sym typeface="TT Chocolates Bold"/>
              </a:rPr>
              <a:t>Mediterranean Fresh Chickpea Salad (Olive and Feta Cheese)</a:t>
            </a:r>
          </a:p>
          <a:p>
            <a:pPr>
              <a:lnSpc>
                <a:spcPts val="1368"/>
              </a:lnSpc>
            </a:pPr>
            <a:r>
              <a:rPr lang="en-US" sz="1330" b="1" spc="-47" dirty="0">
                <a:solidFill>
                  <a:srgbClr val="000000"/>
                </a:solidFill>
                <a:latin typeface="TT Chocolates Bold"/>
                <a:ea typeface="TT Chocolates Bold"/>
                <a:cs typeface="TT Chocolates Bold"/>
                <a:sym typeface="TT Chocolates Bold"/>
              </a:rPr>
              <a:t>Boston Cream Pie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7" name="TextBox 47">
            <a:extLst>
              <a:ext uri="{FF2B5EF4-FFF2-40B4-BE49-F238E27FC236}">
                <a16:creationId xmlns:a16="http://schemas.microsoft.com/office/drawing/2014/main" id="{C64796B4-A9CA-3F9A-0370-9DCEE5AA24A4}"/>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15</a:t>
            </a:r>
          </a:p>
        </p:txBody>
      </p:sp>
      <p:sp>
        <p:nvSpPr>
          <p:cNvPr id="48" name="TextBox 48">
            <a:extLst>
              <a:ext uri="{FF2B5EF4-FFF2-40B4-BE49-F238E27FC236}">
                <a16:creationId xmlns:a16="http://schemas.microsoft.com/office/drawing/2014/main" id="{FA9FF23E-11A0-3865-ACFA-1B384B0B022A}"/>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6E9DAF2D-0A9E-91DB-8E62-D582922DC9E7}"/>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937154F5-4DD0-98D1-D86C-CD9B6842E7CE}"/>
              </a:ext>
            </a:extLst>
          </p:cNvPr>
          <p:cNvSpPr txBox="1"/>
          <p:nvPr/>
        </p:nvSpPr>
        <p:spPr>
          <a:xfrm>
            <a:off x="3928783" y="9190994"/>
            <a:ext cx="6114026" cy="90396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Black Bean Soup</a:t>
            </a:r>
          </a:p>
          <a:p>
            <a:pPr>
              <a:lnSpc>
                <a:spcPts val="1368"/>
              </a:lnSpc>
            </a:pPr>
            <a:r>
              <a:rPr lang="en-US" sz="1330" b="1" spc="-47" dirty="0">
                <a:solidFill>
                  <a:srgbClr val="000000"/>
                </a:solidFill>
                <a:latin typeface="TT Chocolates Bold"/>
                <a:ea typeface="TT Chocolates Bold"/>
                <a:cs typeface="TT Chocolates Bold"/>
                <a:sym typeface="TT Chocolates Bold"/>
              </a:rPr>
              <a:t>CUBAN PULLED PORK PLATTER – Tender Smoked Pork Butt, Spanish Rice, </a:t>
            </a:r>
          </a:p>
          <a:p>
            <a:pPr>
              <a:lnSpc>
                <a:spcPts val="1368"/>
              </a:lnSpc>
            </a:pPr>
            <a:r>
              <a:rPr lang="en-US" sz="1330" b="1" spc="-47" dirty="0">
                <a:solidFill>
                  <a:srgbClr val="000000"/>
                </a:solidFill>
                <a:latin typeface="TT Chocolates Bold"/>
                <a:ea typeface="TT Chocolates Bold"/>
                <a:cs typeface="TT Chocolates Bold"/>
                <a:sym typeface="TT Chocolates Bold"/>
              </a:rPr>
              <a:t>Stewed Black Beans, Sweet Plantains, Avocado and Tomato Salad, Pico De Gallo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51" name="TextBox 51">
            <a:extLst>
              <a:ext uri="{FF2B5EF4-FFF2-40B4-BE49-F238E27FC236}">
                <a16:creationId xmlns:a16="http://schemas.microsoft.com/office/drawing/2014/main" id="{EC6EC643-3194-62B9-1F78-7B7FF88F65C5}"/>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MARINATED TOP ROUND OF BEEF WITH GRAVY</a:t>
            </a:r>
          </a:p>
          <a:p>
            <a:pPr>
              <a:lnSpc>
                <a:spcPts val="1368"/>
              </a:lnSpc>
            </a:pPr>
            <a:r>
              <a:rPr lang="en-US" sz="1330" b="1" spc="-47" dirty="0">
                <a:solidFill>
                  <a:srgbClr val="000000"/>
                </a:solidFill>
                <a:latin typeface="TT Chocolates Bold"/>
                <a:ea typeface="TT Chocolates Bold"/>
                <a:cs typeface="TT Chocolates Bold"/>
                <a:sym typeface="TT Chocolates Bold"/>
              </a:rPr>
              <a:t>PAN SEARED BASA FILET</a:t>
            </a:r>
          </a:p>
          <a:p>
            <a:pPr>
              <a:lnSpc>
                <a:spcPts val="1368"/>
              </a:lnSpc>
            </a:pPr>
            <a:r>
              <a:rPr lang="en-US" sz="1330" b="1" spc="-47" dirty="0">
                <a:solidFill>
                  <a:srgbClr val="000000"/>
                </a:solidFill>
                <a:latin typeface="TT Chocolates Bold"/>
                <a:ea typeface="TT Chocolates Bold"/>
                <a:cs typeface="TT Chocolates Bold"/>
                <a:sym typeface="TT Chocolates Bold"/>
              </a:rPr>
              <a:t>Herb Buttered Noodles</a:t>
            </a:r>
          </a:p>
          <a:p>
            <a:pPr>
              <a:lnSpc>
                <a:spcPts val="1368"/>
              </a:lnSpc>
            </a:pPr>
            <a:r>
              <a:rPr lang="en-US" sz="1330" b="1" spc="-47" dirty="0">
                <a:solidFill>
                  <a:srgbClr val="000000"/>
                </a:solidFill>
                <a:latin typeface="TT Chocolates Bold"/>
                <a:ea typeface="TT Chocolates Bold"/>
                <a:cs typeface="TT Chocolates Bold"/>
                <a:sym typeface="TT Chocolates Bold"/>
              </a:rPr>
              <a:t>Shredded Brussel Sprouts</a:t>
            </a:r>
          </a:p>
          <a:p>
            <a:pPr>
              <a:lnSpc>
                <a:spcPts val="1368"/>
              </a:lnSpc>
            </a:pPr>
            <a:r>
              <a:rPr lang="en-US" sz="1330" b="1" spc="-47" dirty="0">
                <a:solidFill>
                  <a:srgbClr val="000000"/>
                </a:solidFill>
                <a:latin typeface="TT Chocolates Bold"/>
                <a:ea typeface="TT Chocolates Bold"/>
                <a:cs typeface="TT Chocolates Bold"/>
                <a:sym typeface="TT Chocolates Bold"/>
              </a:rPr>
              <a:t>Cucumber Salad with Red Onion		</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C869A9DC-36EC-0D66-98F4-4BF3D0C977DF}"/>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16</a:t>
            </a:r>
          </a:p>
        </p:txBody>
      </p:sp>
      <p:sp>
        <p:nvSpPr>
          <p:cNvPr id="53" name="TextBox 53">
            <a:extLst>
              <a:ext uri="{FF2B5EF4-FFF2-40B4-BE49-F238E27FC236}">
                <a16:creationId xmlns:a16="http://schemas.microsoft.com/office/drawing/2014/main" id="{5E794446-14CF-09F5-2EF3-FBD96FBECA3C}"/>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B9E3B48F-F4E9-9101-6A8A-ACDF8F115EE5}"/>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A338345D-E667-AEBD-2A01-621E3374CC49}"/>
              </a:ext>
            </a:extLst>
          </p:cNvPr>
          <p:cNvSpPr txBox="1"/>
          <p:nvPr/>
        </p:nvSpPr>
        <p:spPr>
          <a:xfrm>
            <a:off x="3944818" y="11181664"/>
            <a:ext cx="5491210"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Sweet and Sour Soup</a:t>
            </a:r>
          </a:p>
          <a:p>
            <a:pPr>
              <a:lnSpc>
                <a:spcPts val="1368"/>
              </a:lnSpc>
            </a:pPr>
            <a:r>
              <a:rPr lang="en-US" sz="1330" b="1" spc="-47" dirty="0">
                <a:solidFill>
                  <a:srgbClr val="000000"/>
                </a:solidFill>
                <a:latin typeface="TT Chocolates Bold"/>
                <a:ea typeface="TT Chocolates Bold"/>
                <a:cs typeface="TT Chocolates Bold"/>
                <a:sym typeface="TT Chocolates Bold"/>
              </a:rPr>
              <a:t>CHINESE ORANGE GINGER CHICKEN – Batter-Coated Chicken Tossed with Broccoli in Orange Ginger Sauce, Steamed White Rice, Pork Eggroll</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E77F6DD7-0131-8424-1D5B-4C50B6E7B287}"/>
              </a:ext>
            </a:extLst>
          </p:cNvPr>
          <p:cNvSpPr txBox="1"/>
          <p:nvPr/>
        </p:nvSpPr>
        <p:spPr>
          <a:xfrm>
            <a:off x="3939093" y="11881764"/>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POLSKA KIELBASA, POTATO, AND PEPPER SKILLET</a:t>
            </a:r>
          </a:p>
          <a:p>
            <a:pPr>
              <a:lnSpc>
                <a:spcPts val="1368"/>
              </a:lnSpc>
            </a:pPr>
            <a:r>
              <a:rPr lang="en-US" sz="1330" b="1" spc="-47" dirty="0">
                <a:solidFill>
                  <a:srgbClr val="000000"/>
                </a:solidFill>
                <a:latin typeface="TT Chocolates Bold"/>
                <a:ea typeface="TT Chocolates Bold"/>
                <a:cs typeface="TT Chocolates Bold"/>
                <a:sym typeface="TT Chocolates Bold"/>
              </a:rPr>
              <a:t>LINGUINI WITH RED CLAM SAUCE</a:t>
            </a:r>
          </a:p>
          <a:p>
            <a:pPr>
              <a:lnSpc>
                <a:spcPts val="1368"/>
              </a:lnSpc>
            </a:pPr>
            <a:r>
              <a:rPr lang="en-US" sz="1330" b="1" spc="-47" dirty="0">
                <a:solidFill>
                  <a:srgbClr val="000000"/>
                </a:solidFill>
                <a:latin typeface="TT Chocolates Bold"/>
                <a:ea typeface="TT Chocolates Bold"/>
                <a:cs typeface="TT Chocolates Bold"/>
                <a:sym typeface="TT Chocolates Bold"/>
              </a:rPr>
              <a:t>Potato and Cheese Pierogi</a:t>
            </a:r>
          </a:p>
          <a:p>
            <a:pPr>
              <a:lnSpc>
                <a:spcPts val="1368"/>
              </a:lnSpc>
            </a:pPr>
            <a:r>
              <a:rPr lang="en-US" sz="1330" b="1" spc="-47" dirty="0">
                <a:solidFill>
                  <a:srgbClr val="000000"/>
                </a:solidFill>
                <a:latin typeface="TT Chocolates Bold"/>
                <a:ea typeface="TT Chocolates Bold"/>
                <a:cs typeface="TT Chocolates Bold"/>
                <a:sym typeface="TT Chocolates Bold"/>
              </a:rPr>
              <a:t>Steamed Cauliflower </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Blue Cheese Dressing</a:t>
            </a:r>
          </a:p>
          <a:p>
            <a:pPr>
              <a:lnSpc>
                <a:spcPts val="1368"/>
              </a:lnSpc>
            </a:pPr>
            <a:r>
              <a:rPr lang="en-US" sz="1330" b="1" spc="-47" dirty="0">
                <a:solidFill>
                  <a:srgbClr val="000000"/>
                </a:solidFill>
                <a:latin typeface="TT Chocolates Bold"/>
                <a:ea typeface="TT Chocolates Bold"/>
                <a:cs typeface="TT Chocolates Bold"/>
                <a:sym typeface="TT Chocolates Bold"/>
              </a:rPr>
              <a:t>Fresh 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C1F846F4-4F0B-2D80-A7B2-E18ACA723FD1}"/>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17</a:t>
            </a:r>
          </a:p>
        </p:txBody>
      </p:sp>
      <p:sp>
        <p:nvSpPr>
          <p:cNvPr id="58" name="TextBox 58">
            <a:extLst>
              <a:ext uri="{FF2B5EF4-FFF2-40B4-BE49-F238E27FC236}">
                <a16:creationId xmlns:a16="http://schemas.microsoft.com/office/drawing/2014/main" id="{A0906887-90C0-1D78-8045-7785116CF85C}"/>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47CF3EF8-7678-365A-F333-12331D8AA36A}"/>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EEB0FEF3-9FAC-BCE7-C852-CDDDF60C215B}"/>
              </a:ext>
            </a:extLst>
          </p:cNvPr>
          <p:cNvSpPr txBox="1"/>
          <p:nvPr/>
        </p:nvSpPr>
        <p:spPr>
          <a:xfrm>
            <a:off x="3936934" y="13231263"/>
            <a:ext cx="5869707" cy="1078500"/>
          </a:xfrm>
          <a:prstGeom prst="rect">
            <a:avLst/>
          </a:prstGeom>
        </p:spPr>
        <p:txBody>
          <a:bodyPr wrap="square" lIns="0" tIns="0" rIns="0" bIns="0" rtlCol="0" anchor="t">
            <a:spAutoFit/>
          </a:bodyPr>
          <a:lstStyle/>
          <a:p>
            <a:pPr>
              <a:lnSpc>
                <a:spcPts val="1368"/>
              </a:lnSpc>
            </a:pPr>
            <a:r>
              <a:rPr lang="en-US" sz="1400" b="1" u="sng" spc="-47" dirty="0">
                <a:solidFill>
                  <a:srgbClr val="000000"/>
                </a:solidFill>
                <a:latin typeface="TT Chocolates Bold"/>
                <a:ea typeface="TT Chocolates Bold"/>
                <a:cs typeface="TT Chocolates Bold"/>
                <a:sym typeface="TT Chocolates Bold"/>
              </a:rPr>
              <a:t>LUNCH</a:t>
            </a:r>
          </a:p>
          <a:p>
            <a:pPr>
              <a:lnSpc>
                <a:spcPts val="1368"/>
              </a:lnSpc>
            </a:pPr>
            <a:r>
              <a:rPr lang="en-US" sz="1400" b="1" spc="-47" dirty="0">
                <a:solidFill>
                  <a:srgbClr val="000000"/>
                </a:solidFill>
                <a:latin typeface="TT Chocolates Bold"/>
                <a:ea typeface="TT Chocolates Bold"/>
                <a:cs typeface="TT Chocolates Bold"/>
                <a:sym typeface="TT Chocolates Bold"/>
              </a:rPr>
              <a:t>New England  Scrod Chowder</a:t>
            </a:r>
          </a:p>
          <a:p>
            <a:pPr>
              <a:lnSpc>
                <a:spcPts val="1368"/>
              </a:lnSpc>
            </a:pPr>
            <a:r>
              <a:rPr lang="en-US" sz="1400" b="1" spc="-47" dirty="0">
                <a:solidFill>
                  <a:srgbClr val="000000"/>
                </a:solidFill>
                <a:latin typeface="TT Chocolates Bold"/>
                <a:ea typeface="TT Chocolates Bold"/>
                <a:cs typeface="TT Chocolates Bold"/>
                <a:sym typeface="TT Chocolates Bold"/>
              </a:rPr>
              <a:t>BREADED COD FILET SANDWICH – Breaded Atlantic Cod Filet, Lettuce, Beefsteak Tomato, Seasoned Curly Fries, Cole Slaw, Tartar Sauce</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60B56376-729D-608C-F652-C77BDC7B5BF8}"/>
              </a:ext>
            </a:extLst>
          </p:cNvPr>
          <p:cNvSpPr txBox="1"/>
          <p:nvPr/>
        </p:nvSpPr>
        <p:spPr>
          <a:xfrm>
            <a:off x="3936935" y="13947649"/>
            <a:ext cx="4754798" cy="2331407"/>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GNOCCHI, VODKA SAUCE, FRESH RICOTTA</a:t>
            </a:r>
          </a:p>
          <a:p>
            <a:pPr>
              <a:lnSpc>
                <a:spcPts val="1368"/>
              </a:lnSpc>
            </a:pPr>
            <a:r>
              <a:rPr lang="en-US" sz="1330" b="1" spc="-47" dirty="0">
                <a:solidFill>
                  <a:srgbClr val="000000"/>
                </a:solidFill>
                <a:latin typeface="TT Chocolates Bold"/>
                <a:ea typeface="TT Chocolates Bold"/>
                <a:cs typeface="TT Chocolates Bold"/>
                <a:sym typeface="TT Chocolates Bold"/>
              </a:rPr>
              <a:t>PAN SEARED RED SNAPPER FILET</a:t>
            </a:r>
          </a:p>
          <a:p>
            <a:pPr>
              <a:lnSpc>
                <a:spcPts val="1368"/>
              </a:lnSpc>
            </a:pPr>
            <a:r>
              <a:rPr lang="en-US" sz="1330" b="1" spc="-47" dirty="0">
                <a:solidFill>
                  <a:srgbClr val="000000"/>
                </a:solidFill>
                <a:latin typeface="TT Chocolates Bold"/>
                <a:ea typeface="TT Chocolates Bold"/>
                <a:cs typeface="TT Chocolates Bold"/>
                <a:sym typeface="TT Chocolates Bold"/>
              </a:rPr>
              <a:t>Steamed Basmati Rice</a:t>
            </a:r>
          </a:p>
          <a:p>
            <a:pPr>
              <a:lnSpc>
                <a:spcPts val="1368"/>
              </a:lnSpc>
            </a:pPr>
            <a:r>
              <a:rPr lang="en-US" sz="1330" b="1" spc="-47" dirty="0">
                <a:solidFill>
                  <a:srgbClr val="000000"/>
                </a:solidFill>
                <a:latin typeface="TT Chocolates Bold"/>
                <a:ea typeface="TT Chocolates Bold"/>
                <a:cs typeface="TT Chocolates Bold"/>
                <a:sym typeface="TT Chocolates Bold"/>
              </a:rPr>
              <a:t>Sauteed Broccoli Florets</a:t>
            </a:r>
          </a:p>
          <a:p>
            <a:pPr>
              <a:lnSpc>
                <a:spcPts val="1368"/>
              </a:lnSpc>
            </a:pPr>
            <a:r>
              <a:rPr lang="en-US" sz="1330" b="1" spc="-47" dirty="0">
                <a:solidFill>
                  <a:srgbClr val="000000"/>
                </a:solidFill>
                <a:latin typeface="TT Chocolates Bold"/>
                <a:ea typeface="TT Chocolates Bold"/>
                <a:cs typeface="TT Chocolates Bold"/>
                <a:sym typeface="TT Chocolates Bold"/>
              </a:rPr>
              <a:t>Roasted Button Mushroom Salad</a:t>
            </a:r>
          </a:p>
          <a:p>
            <a:pPr>
              <a:lnSpc>
                <a:spcPts val="1368"/>
              </a:lnSpc>
            </a:pPr>
            <a:r>
              <a:rPr lang="en-US" sz="1330" b="1" spc="-47" dirty="0">
                <a:solidFill>
                  <a:srgbClr val="000000"/>
                </a:solidFill>
                <a:latin typeface="TT Chocolates Bold"/>
                <a:ea typeface="TT Chocolates Bold"/>
                <a:cs typeface="TT Chocolates Bold"/>
                <a:sym typeface="TT Chocolates Bold"/>
              </a:rPr>
              <a:t>Chocolate Pudding Parfait with Crispy Chocolate Pearls</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8A43E4CE-3D68-BB88-3C8E-B11C648A40A6}"/>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18</a:t>
            </a:r>
          </a:p>
        </p:txBody>
      </p:sp>
      <p:sp>
        <p:nvSpPr>
          <p:cNvPr id="63" name="TextBox 63">
            <a:extLst>
              <a:ext uri="{FF2B5EF4-FFF2-40B4-BE49-F238E27FC236}">
                <a16:creationId xmlns:a16="http://schemas.microsoft.com/office/drawing/2014/main" id="{86CDDE31-945F-C74C-53FA-BBB81063E1CF}"/>
              </a:ext>
            </a:extLst>
          </p:cNvPr>
          <p:cNvSpPr txBox="1"/>
          <p:nvPr/>
        </p:nvSpPr>
        <p:spPr>
          <a:xfrm>
            <a:off x="5576559" y="15293412"/>
            <a:ext cx="3203184" cy="158954"/>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any concerns about allergies.</a:t>
            </a:r>
          </a:p>
        </p:txBody>
      </p:sp>
      <p:sp>
        <p:nvSpPr>
          <p:cNvPr id="64" name="AutoShape 64">
            <a:extLst>
              <a:ext uri="{FF2B5EF4-FFF2-40B4-BE49-F238E27FC236}">
                <a16:creationId xmlns:a16="http://schemas.microsoft.com/office/drawing/2014/main" id="{5CF5D9E3-82ED-142E-420C-FA6CBFF68537}"/>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EE44FFCB-84F3-7A6E-8401-53EE153FD7A3}"/>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3D1BA660-4C80-5519-F275-0D30219E83D9}"/>
              </a:ext>
            </a:extLst>
          </p:cNvPr>
          <p:cNvSpPr/>
          <p:nvPr/>
        </p:nvSpPr>
        <p:spPr>
          <a:xfrm>
            <a:off x="3871568"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4FBA5127-72F5-A54F-732C-87762930D695}"/>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
        <p:nvSpPr>
          <p:cNvPr id="72" name="TextBox 71">
            <a:extLst>
              <a:ext uri="{FF2B5EF4-FFF2-40B4-BE49-F238E27FC236}">
                <a16:creationId xmlns:a16="http://schemas.microsoft.com/office/drawing/2014/main" id="{B7E498C6-9032-1CD0-590C-D814A7C0CB86}"/>
              </a:ext>
            </a:extLst>
          </p:cNvPr>
          <p:cNvSpPr txBox="1"/>
          <p:nvPr/>
        </p:nvSpPr>
        <p:spPr>
          <a:xfrm>
            <a:off x="251756" y="13893829"/>
            <a:ext cx="2661089" cy="1351396"/>
          </a:xfrm>
          <a:prstGeom prst="rect">
            <a:avLst/>
          </a:prstGeom>
          <a:noFill/>
        </p:spPr>
        <p:txBody>
          <a:bodyPr wrap="square">
            <a:spAutoFit/>
          </a:bodyPr>
          <a:lstStyle/>
          <a:p>
            <a:pPr algn="ctr">
              <a:lnSpc>
                <a:spcPts val="1423"/>
              </a:lnSpc>
            </a:pPr>
            <a:r>
              <a:rPr lang="en-US" sz="1300" b="1" spc="-53" dirty="0">
                <a:solidFill>
                  <a:srgbClr val="000000"/>
                </a:solidFill>
                <a:latin typeface="Times New Roman Condensed Bold"/>
                <a:ea typeface="Times New Roman Condensed Bold"/>
                <a:cs typeface="Times New Roman Condensed Bold"/>
                <a:sym typeface="Times New Roman Condensed Bold"/>
              </a:rPr>
              <a:t>Red Snapper is highly regarded in culinary circles for its firm texture and mild, sweet flavor. It can be cooked in a variety of ways and is found primarily in the Gulf of Mexico,  Atlantic Ocean, and The Caribbean Sea.  There are many species of snapper fish, but the red snapper is the most sought after.</a:t>
            </a:r>
          </a:p>
        </p:txBody>
      </p:sp>
      <p:pic>
        <p:nvPicPr>
          <p:cNvPr id="74" name="Picture 73">
            <a:extLst>
              <a:ext uri="{FF2B5EF4-FFF2-40B4-BE49-F238E27FC236}">
                <a16:creationId xmlns:a16="http://schemas.microsoft.com/office/drawing/2014/main" id="{020ADE4D-B4C8-9203-5A38-0506D3046E34}"/>
              </a:ext>
            </a:extLst>
          </p:cNvPr>
          <p:cNvPicPr>
            <a:picLocks noChangeAspect="1"/>
          </p:cNvPicPr>
          <p:nvPr/>
        </p:nvPicPr>
        <p:blipFill>
          <a:blip r:embed="rId6"/>
          <a:stretch>
            <a:fillRect/>
          </a:stretch>
        </p:blipFill>
        <p:spPr>
          <a:xfrm>
            <a:off x="718723" y="12905428"/>
            <a:ext cx="1644124" cy="938427"/>
          </a:xfrm>
          <a:prstGeom prst="rect">
            <a:avLst/>
          </a:prstGeom>
        </p:spPr>
      </p:pic>
      <p:sp>
        <p:nvSpPr>
          <p:cNvPr id="76" name="TextBox 75">
            <a:extLst>
              <a:ext uri="{FF2B5EF4-FFF2-40B4-BE49-F238E27FC236}">
                <a16:creationId xmlns:a16="http://schemas.microsoft.com/office/drawing/2014/main" id="{6383D1C2-CF53-897C-7858-2D99448E94A4}"/>
              </a:ext>
            </a:extLst>
          </p:cNvPr>
          <p:cNvSpPr txBox="1"/>
          <p:nvPr/>
        </p:nvSpPr>
        <p:spPr>
          <a:xfrm>
            <a:off x="639988" y="12580329"/>
            <a:ext cx="1801594" cy="307777"/>
          </a:xfrm>
          <a:prstGeom prst="rect">
            <a:avLst/>
          </a:prstGeom>
          <a:noFill/>
        </p:spPr>
        <p:txBody>
          <a:bodyPr wrap="square">
            <a:spAutoFit/>
          </a:bodyPr>
          <a:lstStyle/>
          <a:p>
            <a:r>
              <a:rPr lang="en-US" sz="1400" b="1" u="sng" spc="-53" dirty="0">
                <a:latin typeface="Times New Roman Condensed" panose="020B0604020202020204" charset="0"/>
                <a:sym typeface="Times New Roman Condensed Bold"/>
              </a:rPr>
              <a:t>FISHERMAN’S  CORNER</a:t>
            </a:r>
            <a:endParaRPr lang="en-US" sz="1400" b="1" u="sng" dirty="0"/>
          </a:p>
        </p:txBody>
      </p:sp>
    </p:spTree>
    <p:extLst>
      <p:ext uri="{BB962C8B-B14F-4D97-AF65-F5344CB8AC3E}">
        <p14:creationId xmlns:p14="http://schemas.microsoft.com/office/powerpoint/2010/main" val="362053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6F0371-5D5E-4EE5-6E49-179A988CF2D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CAB1C4D-91BD-BE36-905B-FACF78F9B117}"/>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629B80FE-7EBA-C2B6-DAA3-A88AE5EDD0DF}"/>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89574EA9-A416-E7EF-2E3B-E653DFD45B83}"/>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780DBC03-DF41-D478-4032-7BC2518FE00B}"/>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A3C67E22-E534-2B36-6967-B1E15285C998}"/>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a:p>
          </p:txBody>
        </p:sp>
        <p:sp>
          <p:nvSpPr>
            <p:cNvPr id="7" name="Freeform 7">
              <a:extLst>
                <a:ext uri="{FF2B5EF4-FFF2-40B4-BE49-F238E27FC236}">
                  <a16:creationId xmlns:a16="http://schemas.microsoft.com/office/drawing/2014/main" id="{65D88D01-BDA2-B3AA-82F2-36B841E24784}"/>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350B6067-6339-D21F-FF82-1638E3072DB4}"/>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719C61C3-66DE-30CB-72F1-6EA5FFAE42AC}"/>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D0D7B303-5ACB-88E7-1073-3FD84D4BC670}"/>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F55F2AA4-946B-4D52-CA4C-A799CC8A98CA}"/>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1700AD19-3905-771C-BEB4-6D8C31221DBB}"/>
              </a:ext>
            </a:extLst>
          </p:cNvPr>
          <p:cNvSpPr/>
          <p:nvPr/>
        </p:nvSpPr>
        <p:spPr>
          <a:xfrm>
            <a:off x="8714050" y="15065249"/>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CE239069-452A-D167-98B6-E36BF7E9B1F3}"/>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F65A6537-55FF-7902-28F3-B22408ED04C0}"/>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CE5B44F7-7C2A-82F3-D5E7-902CFE6F1F4A}"/>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8FAE47AB-4310-BBDB-B1EC-2F3E16108A5E}"/>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097516BD-2855-8DE3-D397-3FAF4E00205C}"/>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20845212-BD74-EE7E-0EAD-9C40A9025D26}"/>
              </a:ext>
            </a:extLst>
          </p:cNvPr>
          <p:cNvSpPr txBox="1"/>
          <p:nvPr/>
        </p:nvSpPr>
        <p:spPr>
          <a:xfrm>
            <a:off x="3944373" y="1200615"/>
            <a:ext cx="5636163"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INDEPENDENCE DAY BBQ SERVED BOTH ON THE  ROOFTOP AND IN THE DINING ROOM 11:15 A.M. -  2:00 P.M.</a:t>
            </a:r>
          </a:p>
          <a:p>
            <a:pPr>
              <a:lnSpc>
                <a:spcPts val="1368"/>
              </a:lnSpc>
            </a:pPr>
            <a:r>
              <a:rPr lang="en-US" sz="1330" b="1" spc="-47" dirty="0">
                <a:solidFill>
                  <a:srgbClr val="000000"/>
                </a:solidFill>
                <a:latin typeface="TT Chocolates Bold"/>
                <a:ea typeface="TT Chocolates Bold"/>
                <a:cs typeface="TT Chocolates Bold"/>
                <a:sym typeface="TT Chocolates Bold"/>
              </a:rPr>
              <a:t>Hamburgers. Cheeseburgers, Hot Dogs, Pulled BBQ Pork on a Roll</a:t>
            </a:r>
          </a:p>
          <a:p>
            <a:pPr>
              <a:lnSpc>
                <a:spcPts val="1368"/>
              </a:lnSpc>
            </a:pPr>
            <a:r>
              <a:rPr lang="en-US" sz="1330" b="1" spc="-47" dirty="0">
                <a:solidFill>
                  <a:srgbClr val="000000"/>
                </a:solidFill>
                <a:latin typeface="TT Chocolates Bold"/>
                <a:ea typeface="TT Chocolates Bold"/>
                <a:cs typeface="TT Chocolates Bold"/>
                <a:sym typeface="TT Chocolates Bold"/>
              </a:rPr>
              <a:t>Corn Cobette, Macaroni Salad, Watermelon, Holiday Cupcakes, Cold Drinks</a:t>
            </a:r>
            <a:endParaRPr lang="en-US" sz="1330" b="1" u="sng" spc="-47" dirty="0">
              <a:solidFill>
                <a:srgbClr val="000000"/>
              </a:solidFill>
              <a:latin typeface="TT Chocolates Bold"/>
              <a:ea typeface="TT Chocolates Bold"/>
              <a:cs typeface="TT Chocolates Bold"/>
              <a:sym typeface="TT Chocolates Bold"/>
            </a:endParaRPr>
          </a:p>
        </p:txBody>
      </p:sp>
      <p:sp>
        <p:nvSpPr>
          <p:cNvPr id="19" name="TextBox 19">
            <a:extLst>
              <a:ext uri="{FF2B5EF4-FFF2-40B4-BE49-F238E27FC236}">
                <a16:creationId xmlns:a16="http://schemas.microsoft.com/office/drawing/2014/main" id="{F8039485-93E4-12B0-D2F7-3E29AAB56E28}"/>
              </a:ext>
            </a:extLst>
          </p:cNvPr>
          <p:cNvSpPr txBox="1"/>
          <p:nvPr/>
        </p:nvSpPr>
        <p:spPr>
          <a:xfrm>
            <a:off x="3936935" y="1883154"/>
            <a:ext cx="4754798" cy="1263038"/>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CHICKEN SWEDISH MEATBALLS</a:t>
            </a:r>
          </a:p>
          <a:p>
            <a:pPr>
              <a:lnSpc>
                <a:spcPts val="1368"/>
              </a:lnSpc>
            </a:pPr>
            <a:r>
              <a:rPr lang="en-US" sz="1330" b="1" spc="-47" dirty="0">
                <a:solidFill>
                  <a:srgbClr val="000000"/>
                </a:solidFill>
                <a:latin typeface="TT Chocolates Bold"/>
                <a:ea typeface="TT Chocolates Bold"/>
                <a:cs typeface="TT Chocolates Bold"/>
                <a:sym typeface="TT Chocolates Bold"/>
              </a:rPr>
              <a:t>ROAST SPANISH PORK SHOULDER, PICO DI GALLO</a:t>
            </a:r>
          </a:p>
          <a:p>
            <a:pPr>
              <a:lnSpc>
                <a:spcPts val="1368"/>
              </a:lnSpc>
            </a:pPr>
            <a:r>
              <a:rPr lang="en-US" sz="1330" b="1" spc="-47" dirty="0">
                <a:solidFill>
                  <a:srgbClr val="000000"/>
                </a:solidFill>
                <a:latin typeface="TT Chocolates Bold"/>
                <a:ea typeface="TT Chocolates Bold"/>
                <a:cs typeface="TT Chocolates Bold"/>
                <a:sym typeface="TT Chocolates Bold"/>
              </a:rPr>
              <a:t>Diced Oven Roasted Sweet Potato</a:t>
            </a:r>
          </a:p>
          <a:p>
            <a:pPr>
              <a:lnSpc>
                <a:spcPts val="1368"/>
              </a:lnSpc>
            </a:pPr>
            <a:r>
              <a:rPr lang="en-US" sz="1330" b="1" spc="-47" dirty="0">
                <a:solidFill>
                  <a:srgbClr val="000000"/>
                </a:solidFill>
                <a:latin typeface="TT Chocolates Bold"/>
                <a:ea typeface="TT Chocolates Bold"/>
                <a:cs typeface="TT Chocolates Bold"/>
                <a:sym typeface="TT Chocolates Bold"/>
              </a:rPr>
              <a:t>Steamed Spinach</a:t>
            </a:r>
          </a:p>
          <a:p>
            <a:pPr>
              <a:lnSpc>
                <a:spcPts val="1368"/>
              </a:lnSpc>
            </a:pPr>
            <a:r>
              <a:rPr lang="en-US" sz="1330" b="1" spc="-47" dirty="0">
                <a:solidFill>
                  <a:srgbClr val="000000"/>
                </a:solidFill>
                <a:latin typeface="TT Chocolates Bold"/>
                <a:ea typeface="TT Chocolates Bold"/>
                <a:cs typeface="TT Chocolates Bold"/>
                <a:sym typeface="TT Chocolates Bold"/>
              </a:rPr>
              <a:t>Potato Salad With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a:extLst>
              <a:ext uri="{FF2B5EF4-FFF2-40B4-BE49-F238E27FC236}">
                <a16:creationId xmlns:a16="http://schemas.microsoft.com/office/drawing/2014/main" id="{9FA52DBE-FFB3-D16F-DC86-F844EDCA8671}"/>
              </a:ext>
            </a:extLst>
          </p:cNvPr>
          <p:cNvSpPr txBox="1"/>
          <p:nvPr/>
        </p:nvSpPr>
        <p:spPr>
          <a:xfrm>
            <a:off x="271939" y="3486314"/>
            <a:ext cx="2265020" cy="3168175"/>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W/O CHICKEN</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OR FRUIT)</a:t>
            </a:r>
          </a:p>
        </p:txBody>
      </p:sp>
      <p:sp>
        <p:nvSpPr>
          <p:cNvPr id="21" name="TextBox 21">
            <a:extLst>
              <a:ext uri="{FF2B5EF4-FFF2-40B4-BE49-F238E27FC236}">
                <a16:creationId xmlns:a16="http://schemas.microsoft.com/office/drawing/2014/main" id="{362323BC-FEB9-7656-202E-7D51894065D7}"/>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DF209ACD-7D95-2D6D-B0DB-E4B6E0D009B3}"/>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ED25BFCD-7041-F5D6-CB0E-26F7A1164552}"/>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54BB3E78-FA74-B7E6-730B-A84EC9DB3CA8}"/>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4BDA6412-27B6-C164-1A0F-A3F703905062}"/>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746E3BBF-D78B-E57E-239E-2F092990FA78}"/>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D28C85CD-44A1-40FC-C096-B34F1FDC1A4B}"/>
              </a:ext>
            </a:extLst>
          </p:cNvPr>
          <p:cNvSpPr txBox="1"/>
          <p:nvPr/>
        </p:nvSpPr>
        <p:spPr>
          <a:xfrm>
            <a:off x="5660511" y="764012"/>
            <a:ext cx="2933981" cy="397545"/>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July 5</a:t>
            </a:r>
            <a:r>
              <a:rPr lang="en-US" sz="2400" spc="-176" baseline="30000" dirty="0">
                <a:solidFill>
                  <a:srgbClr val="000000"/>
                </a:solidFill>
                <a:latin typeface="Times New Roman Condensed"/>
                <a:ea typeface="Times New Roman Condensed"/>
                <a:cs typeface="Times New Roman Condensed"/>
                <a:sym typeface="Times New Roman Condensed"/>
              </a:rPr>
              <a:t>th  </a:t>
            </a:r>
            <a:r>
              <a:rPr lang="en-US" sz="2400" spc="-176" dirty="0">
                <a:solidFill>
                  <a:srgbClr val="000000"/>
                </a:solidFill>
                <a:latin typeface="Times New Roman Condensed"/>
                <a:ea typeface="Times New Roman Condensed"/>
                <a:cs typeface="Times New Roman Condensed"/>
                <a:sym typeface="Times New Roman Condensed"/>
              </a:rPr>
              <a:t>-  July 11</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1FEA06C6-7A8F-83E8-6DED-184030705D18}"/>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18F7ED68-FE24-C25B-BC1C-47891E976762}"/>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a:solidFill>
                  <a:srgbClr val="1F4562"/>
                </a:solidFill>
                <a:latin typeface="Times New Roman Condensed"/>
                <a:ea typeface="Times New Roman Condensed"/>
                <a:cs typeface="Times New Roman Condensed"/>
                <a:sym typeface="Times New Roman Condensed"/>
              </a:rPr>
              <a:t>lternatives</a:t>
            </a:r>
          </a:p>
        </p:txBody>
      </p:sp>
      <p:sp>
        <p:nvSpPr>
          <p:cNvPr id="30" name="TextBox 30">
            <a:extLst>
              <a:ext uri="{FF2B5EF4-FFF2-40B4-BE49-F238E27FC236}">
                <a16:creationId xmlns:a16="http://schemas.microsoft.com/office/drawing/2014/main" id="{1CAE3E30-D23D-C0C9-2E82-BE33226A8A6E}"/>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34495A3C-8E50-049C-99AD-8FBD926B66BE}"/>
              </a:ext>
            </a:extLst>
          </p:cNvPr>
          <p:cNvSpPr txBox="1"/>
          <p:nvPr/>
        </p:nvSpPr>
        <p:spPr>
          <a:xfrm>
            <a:off x="271939" y="260218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E43B0344-216F-5827-6BEB-D85C9B4AA939}"/>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5</a:t>
            </a:r>
          </a:p>
        </p:txBody>
      </p:sp>
      <p:sp>
        <p:nvSpPr>
          <p:cNvPr id="33" name="TextBox 33">
            <a:extLst>
              <a:ext uri="{FF2B5EF4-FFF2-40B4-BE49-F238E27FC236}">
                <a16:creationId xmlns:a16="http://schemas.microsoft.com/office/drawing/2014/main" id="{BACB5722-FEFB-FC37-C561-AE0EEADE8461}"/>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8190F236-445A-9179-B190-B15B9FEF63D1}"/>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E4C99782-B4FC-89DD-B46B-BB20250C8A4C}"/>
              </a:ext>
            </a:extLst>
          </p:cNvPr>
          <p:cNvSpPr txBox="1"/>
          <p:nvPr/>
        </p:nvSpPr>
        <p:spPr>
          <a:xfrm>
            <a:off x="3952375" y="3192044"/>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Hot Cinnamon Cream of Wheat</a:t>
            </a:r>
          </a:p>
          <a:p>
            <a:pPr>
              <a:lnSpc>
                <a:spcPts val="1368"/>
              </a:lnSpc>
            </a:pPr>
            <a:r>
              <a:rPr lang="en-US" sz="1330" b="1" spc="-47" dirty="0">
                <a:solidFill>
                  <a:srgbClr val="000000"/>
                </a:solidFill>
                <a:latin typeface="TT Chocolates Bold"/>
                <a:ea typeface="TT Chocolates Bold"/>
                <a:cs typeface="TT Chocolates Bold"/>
                <a:sym typeface="TT Chocolates Bold"/>
              </a:rPr>
              <a:t>CHEESE BLINTZ DELIGHT – Three Crisp Cheese Blintz’  Fresh Strawberries, Sour Cream, Honeydew Melon, Mini Apple Turnover</a:t>
            </a:r>
          </a:p>
        </p:txBody>
      </p:sp>
      <p:sp>
        <p:nvSpPr>
          <p:cNvPr id="36" name="TextBox 36">
            <a:extLst>
              <a:ext uri="{FF2B5EF4-FFF2-40B4-BE49-F238E27FC236}">
                <a16:creationId xmlns:a16="http://schemas.microsoft.com/office/drawing/2014/main" id="{3C7C06A0-9E4E-EB89-75DE-74B6C805FD17}"/>
              </a:ext>
            </a:extLst>
          </p:cNvPr>
          <p:cNvSpPr txBox="1"/>
          <p:nvPr/>
        </p:nvSpPr>
        <p:spPr>
          <a:xfrm>
            <a:off x="3944300" y="3889468"/>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BROILED  LOCAL ATLANTIC HAKE FILET WITH WHITE WINE DILL SAUCE</a:t>
            </a:r>
          </a:p>
          <a:p>
            <a:pPr>
              <a:lnSpc>
                <a:spcPts val="1368"/>
              </a:lnSpc>
            </a:pPr>
            <a:r>
              <a:rPr lang="en-US" sz="1330" b="1" spc="-47" dirty="0">
                <a:solidFill>
                  <a:srgbClr val="000000"/>
                </a:solidFill>
                <a:latin typeface="TT Chocolates Bold"/>
                <a:ea typeface="TT Chocolates Bold"/>
                <a:cs typeface="TT Chocolates Bold"/>
                <a:sym typeface="TT Chocolates Bold"/>
              </a:rPr>
              <a:t>BEEF BURGUNDY WITH PEARL ONIONS</a:t>
            </a:r>
          </a:p>
          <a:p>
            <a:pPr>
              <a:lnSpc>
                <a:spcPts val="1368"/>
              </a:lnSpc>
            </a:pPr>
            <a:r>
              <a:rPr lang="en-US" sz="1330" b="1" spc="-47" dirty="0">
                <a:solidFill>
                  <a:srgbClr val="000000"/>
                </a:solidFill>
                <a:latin typeface="TT Chocolates Bold"/>
                <a:ea typeface="TT Chocolates Bold"/>
                <a:cs typeface="TT Chocolates Bold"/>
                <a:sym typeface="TT Chocolates Bold"/>
              </a:rPr>
              <a:t>Mashed Potatoes With Sour Cream and Chives</a:t>
            </a:r>
          </a:p>
          <a:p>
            <a:pPr>
              <a:lnSpc>
                <a:spcPts val="1368"/>
              </a:lnSpc>
            </a:pPr>
            <a:r>
              <a:rPr lang="en-US" sz="1330" b="1" spc="-47" dirty="0">
                <a:solidFill>
                  <a:srgbClr val="000000"/>
                </a:solidFill>
                <a:latin typeface="TT Chocolates Bold"/>
                <a:ea typeface="TT Chocolates Bold"/>
                <a:cs typeface="TT Chocolates Bold"/>
                <a:sym typeface="TT Chocolates Bold"/>
              </a:rPr>
              <a:t>Sauteed Zucchini and Summer Squash</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Apple Pie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BABD063C-C05B-CEB5-DA92-B4B59DC64D58}"/>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6</a:t>
            </a:r>
          </a:p>
        </p:txBody>
      </p:sp>
      <p:sp>
        <p:nvSpPr>
          <p:cNvPr id="38" name="TextBox 38">
            <a:extLst>
              <a:ext uri="{FF2B5EF4-FFF2-40B4-BE49-F238E27FC236}">
                <a16:creationId xmlns:a16="http://schemas.microsoft.com/office/drawing/2014/main" id="{5E0CEB7C-A249-DD85-8FB9-E190EF086888}"/>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BFEA3ACD-1C7D-01B3-4021-AECDA4337E6B}"/>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F5270247-1A56-18B6-ADAE-4098DCA35731}"/>
              </a:ext>
            </a:extLst>
          </p:cNvPr>
          <p:cNvSpPr txBox="1"/>
          <p:nvPr/>
        </p:nvSpPr>
        <p:spPr>
          <a:xfrm>
            <a:off x="3928784" y="5221801"/>
            <a:ext cx="5651752"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Gazpacho </a:t>
            </a:r>
          </a:p>
          <a:p>
            <a:pPr>
              <a:lnSpc>
                <a:spcPts val="1368"/>
              </a:lnSpc>
            </a:pPr>
            <a:r>
              <a:rPr lang="en-US" sz="1330" b="1" spc="-47" dirty="0">
                <a:solidFill>
                  <a:srgbClr val="000000"/>
                </a:solidFill>
                <a:latin typeface="TT Chocolates Bold"/>
                <a:ea typeface="TT Chocolates Bold"/>
                <a:cs typeface="TT Chocolates Bold"/>
                <a:sym typeface="TT Chocolates Bold"/>
              </a:rPr>
              <a:t>ROAST BEEF CAPRESE SANDWICH – Rare Roast Beef, Fresh Mozzarella Cheese, Red  Pepper, Baby Arugula, Chopped Basil, Focaccia Roll With Potato Chips</a:t>
            </a:r>
          </a:p>
        </p:txBody>
      </p:sp>
      <p:sp>
        <p:nvSpPr>
          <p:cNvPr id="41" name="TextBox 41">
            <a:extLst>
              <a:ext uri="{FF2B5EF4-FFF2-40B4-BE49-F238E27FC236}">
                <a16:creationId xmlns:a16="http://schemas.microsoft.com/office/drawing/2014/main" id="{C435DF2D-AAFE-6964-86DC-1EBE9B2A6313}"/>
              </a:ext>
            </a:extLst>
          </p:cNvPr>
          <p:cNvSpPr txBox="1"/>
          <p:nvPr/>
        </p:nvSpPr>
        <p:spPr>
          <a:xfrm>
            <a:off x="3936935" y="5914741"/>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LEG OF LAMB AU JUS</a:t>
            </a:r>
          </a:p>
          <a:p>
            <a:pPr>
              <a:lnSpc>
                <a:spcPts val="1368"/>
              </a:lnSpc>
            </a:pPr>
            <a:r>
              <a:rPr lang="en-US" sz="1330" b="1" spc="-47" dirty="0">
                <a:solidFill>
                  <a:srgbClr val="000000"/>
                </a:solidFill>
                <a:latin typeface="TT Chocolates Bold"/>
                <a:ea typeface="TT Chocolates Bold"/>
                <a:cs typeface="TT Chocolates Bold"/>
                <a:sym typeface="TT Chocolates Bold"/>
              </a:rPr>
              <a:t>ROAST TURKEY BREAST WITH STUFFING</a:t>
            </a:r>
          </a:p>
          <a:p>
            <a:pPr>
              <a:lnSpc>
                <a:spcPts val="1368"/>
              </a:lnSpc>
            </a:pPr>
            <a:r>
              <a:rPr lang="en-US" sz="1330" b="1" spc="-47" dirty="0">
                <a:solidFill>
                  <a:srgbClr val="000000"/>
                </a:solidFill>
                <a:latin typeface="TT Chocolates Bold"/>
                <a:ea typeface="TT Chocolates Bold"/>
                <a:cs typeface="TT Chocolates Bold"/>
                <a:sym typeface="TT Chocolates Bold"/>
              </a:rPr>
              <a:t>O’Brien Potatoes</a:t>
            </a:r>
          </a:p>
          <a:p>
            <a:pPr>
              <a:lnSpc>
                <a:spcPts val="1368"/>
              </a:lnSpc>
            </a:pPr>
            <a:r>
              <a:rPr lang="en-US" sz="1330" b="1" spc="-47" dirty="0">
                <a:solidFill>
                  <a:srgbClr val="000000"/>
                </a:solidFill>
                <a:latin typeface="TT Chocolates Bold"/>
                <a:ea typeface="TT Chocolates Bold"/>
                <a:cs typeface="TT Chocolates Bold"/>
                <a:sym typeface="TT Chocolates Bold"/>
              </a:rPr>
              <a:t>Roasted Plum Tomatoes With Basil</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a:t>
            </a:r>
          </a:p>
          <a:p>
            <a:pPr>
              <a:lnSpc>
                <a:spcPts val="1368"/>
              </a:lnSpc>
            </a:pPr>
            <a:r>
              <a:rPr lang="en-US" sz="1330" b="1" spc="-47" dirty="0">
                <a:solidFill>
                  <a:srgbClr val="000000"/>
                </a:solidFill>
                <a:latin typeface="TT Chocolates Bold"/>
                <a:ea typeface="TT Chocolates Bold"/>
                <a:cs typeface="TT Chocolates Bold"/>
                <a:sym typeface="TT Chocolates Bold"/>
              </a:rPr>
              <a:t>Jello With Whipped Cream</a:t>
            </a:r>
          </a:p>
        </p:txBody>
      </p:sp>
      <p:sp>
        <p:nvSpPr>
          <p:cNvPr id="42" name="TextBox 42">
            <a:extLst>
              <a:ext uri="{FF2B5EF4-FFF2-40B4-BE49-F238E27FC236}">
                <a16:creationId xmlns:a16="http://schemas.microsoft.com/office/drawing/2014/main" id="{18E8C361-D3B8-1C5B-ACB7-A3C6AA1432B7}"/>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7</a:t>
            </a:r>
          </a:p>
        </p:txBody>
      </p:sp>
      <p:sp>
        <p:nvSpPr>
          <p:cNvPr id="43" name="TextBox 43">
            <a:extLst>
              <a:ext uri="{FF2B5EF4-FFF2-40B4-BE49-F238E27FC236}">
                <a16:creationId xmlns:a16="http://schemas.microsoft.com/office/drawing/2014/main" id="{E403C4FD-172D-7C0E-4895-89C94AE62382}"/>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CDF0276F-1FD9-8B45-E319-2F47164397B8}"/>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950C857D-8D82-7F75-B642-273EB4B301D6}"/>
              </a:ext>
            </a:extLst>
          </p:cNvPr>
          <p:cNvSpPr txBox="1"/>
          <p:nvPr/>
        </p:nvSpPr>
        <p:spPr>
          <a:xfrm>
            <a:off x="3928783" y="7203000"/>
            <a:ext cx="5972894"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Broth With Orzo</a:t>
            </a:r>
          </a:p>
          <a:p>
            <a:pPr>
              <a:lnSpc>
                <a:spcPts val="1368"/>
              </a:lnSpc>
            </a:pPr>
            <a:r>
              <a:rPr lang="en-US" sz="1330" b="1" spc="-47" dirty="0">
                <a:solidFill>
                  <a:srgbClr val="000000"/>
                </a:solidFill>
                <a:latin typeface="TT Chocolates Bold"/>
                <a:ea typeface="TT Chocolates Bold"/>
                <a:cs typeface="TT Chocolates Bold"/>
                <a:sym typeface="TT Chocolates Bold"/>
              </a:rPr>
              <a:t>GRILLED CARNE ASADA BEEF FAJITAS – Grilled Marinated Steak, Grilled Onions, Peppers, and Mushrooms, Spanish Rice, Sour Cream </a:t>
            </a:r>
          </a:p>
        </p:txBody>
      </p:sp>
      <p:sp>
        <p:nvSpPr>
          <p:cNvPr id="46" name="TextBox 46">
            <a:extLst>
              <a:ext uri="{FF2B5EF4-FFF2-40B4-BE49-F238E27FC236}">
                <a16:creationId xmlns:a16="http://schemas.microsoft.com/office/drawing/2014/main" id="{053B8878-3FB5-8050-5540-A678F2F51CA2}"/>
              </a:ext>
            </a:extLst>
          </p:cNvPr>
          <p:cNvSpPr txBox="1"/>
          <p:nvPr/>
        </p:nvSpPr>
        <p:spPr>
          <a:xfrm>
            <a:off x="3928783" y="7895940"/>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VEGETABLE LASAGNA</a:t>
            </a:r>
          </a:p>
          <a:p>
            <a:pPr>
              <a:lnSpc>
                <a:spcPts val="1368"/>
              </a:lnSpc>
            </a:pPr>
            <a:r>
              <a:rPr lang="en-US" sz="1330" b="1" spc="-47" dirty="0">
                <a:solidFill>
                  <a:srgbClr val="000000"/>
                </a:solidFill>
                <a:latin typeface="TT Chocolates Bold"/>
                <a:ea typeface="TT Chocolates Bold"/>
                <a:cs typeface="TT Chocolates Bold"/>
                <a:sym typeface="TT Chocolates Bold"/>
              </a:rPr>
              <a:t>ITALIAN SAUSAGE AND PEPPERS</a:t>
            </a:r>
          </a:p>
          <a:p>
            <a:pPr>
              <a:lnSpc>
                <a:spcPts val="1368"/>
              </a:lnSpc>
            </a:pPr>
            <a:r>
              <a:rPr lang="en-US" sz="1330" b="1" spc="-47" dirty="0">
                <a:solidFill>
                  <a:srgbClr val="000000"/>
                </a:solidFill>
                <a:latin typeface="TT Chocolates Bold"/>
                <a:ea typeface="TT Chocolates Bold"/>
                <a:cs typeface="TT Chocolates Bold"/>
                <a:sym typeface="TT Chocolates Bold"/>
              </a:rPr>
              <a:t>Roasted Summer Squash With Onion</a:t>
            </a:r>
          </a:p>
          <a:p>
            <a:pPr>
              <a:lnSpc>
                <a:spcPts val="1368"/>
              </a:lnSpc>
            </a:pPr>
            <a:r>
              <a:rPr lang="en-US" sz="1330" b="1" spc="-47" dirty="0">
                <a:solidFill>
                  <a:srgbClr val="000000"/>
                </a:solidFill>
                <a:latin typeface="TT Chocolates Bold"/>
                <a:ea typeface="TT Chocolates Bold"/>
                <a:cs typeface="TT Chocolates Bold"/>
                <a:sym typeface="TT Chocolates Bold"/>
              </a:rPr>
              <a:t>Pesto Roasted Potatoes</a:t>
            </a:r>
          </a:p>
          <a:p>
            <a:pPr>
              <a:lnSpc>
                <a:spcPts val="1368"/>
              </a:lnSpc>
            </a:pPr>
            <a:r>
              <a:rPr lang="en-US" sz="1330" b="1" spc="-47" dirty="0">
                <a:solidFill>
                  <a:srgbClr val="000000"/>
                </a:solidFill>
                <a:latin typeface="TT Chocolates Bold"/>
                <a:ea typeface="TT Chocolates Bold"/>
                <a:cs typeface="TT Chocolates Bold"/>
                <a:sym typeface="TT Chocolates Bold"/>
              </a:rPr>
              <a:t>Health Slaw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9A6ABAC1-3B67-298B-B4BD-02B243FD1EC2}"/>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8</a:t>
            </a:r>
          </a:p>
        </p:txBody>
      </p:sp>
      <p:sp>
        <p:nvSpPr>
          <p:cNvPr id="48" name="TextBox 48">
            <a:extLst>
              <a:ext uri="{FF2B5EF4-FFF2-40B4-BE49-F238E27FC236}">
                <a16:creationId xmlns:a16="http://schemas.microsoft.com/office/drawing/2014/main" id="{6BAD3CC1-0EA2-50DE-8930-F0041D349773}"/>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0AEA99CA-C59B-8BC1-F712-B2A10498CBB4}"/>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F1D32763-0E2B-26E1-55AD-C03A5AA98BA5}"/>
              </a:ext>
            </a:extLst>
          </p:cNvPr>
          <p:cNvSpPr txBox="1"/>
          <p:nvPr/>
        </p:nvSpPr>
        <p:spPr>
          <a:xfrm>
            <a:off x="3928783" y="9190994"/>
            <a:ext cx="6114026"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Cold Cantaloupe Soup</a:t>
            </a:r>
          </a:p>
          <a:p>
            <a:pPr>
              <a:lnSpc>
                <a:spcPts val="1368"/>
              </a:lnSpc>
            </a:pPr>
            <a:r>
              <a:rPr lang="en-US" sz="1330" b="1" spc="-47" dirty="0">
                <a:solidFill>
                  <a:srgbClr val="000000"/>
                </a:solidFill>
                <a:latin typeface="TT Chocolates Bold"/>
                <a:ea typeface="TT Chocolates Bold"/>
                <a:cs typeface="TT Chocolates Bold"/>
                <a:sym typeface="TT Chocolates Bold"/>
              </a:rPr>
              <a:t>FARMER’S MARKET SALAD – Breaded Chicken Tenders, Diced Beets, Chopped Egg, Tomato, Cucumber, Served With Roasted Corn and Black Bean Salad, Corn Bread</a:t>
            </a:r>
          </a:p>
        </p:txBody>
      </p:sp>
      <p:sp>
        <p:nvSpPr>
          <p:cNvPr id="51" name="TextBox 51">
            <a:extLst>
              <a:ext uri="{FF2B5EF4-FFF2-40B4-BE49-F238E27FC236}">
                <a16:creationId xmlns:a16="http://schemas.microsoft.com/office/drawing/2014/main" id="{F866426B-E0DB-F3BD-4C44-75C90E292287}"/>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BROILED TILAPIA FILET</a:t>
            </a:r>
          </a:p>
          <a:p>
            <a:pPr>
              <a:lnSpc>
                <a:spcPts val="1368"/>
              </a:lnSpc>
            </a:pPr>
            <a:r>
              <a:rPr lang="en-US" sz="1330" b="1" spc="-47" dirty="0">
                <a:solidFill>
                  <a:srgbClr val="000000"/>
                </a:solidFill>
                <a:latin typeface="TT Chocolates Bold"/>
                <a:ea typeface="TT Chocolates Bold"/>
                <a:cs typeface="TT Chocolates Bold"/>
                <a:sym typeface="TT Chocolates Bold"/>
              </a:rPr>
              <a:t>ROAST SIRLOIN OF BEEF AU JUS</a:t>
            </a:r>
          </a:p>
          <a:p>
            <a:pPr>
              <a:lnSpc>
                <a:spcPts val="1368"/>
              </a:lnSpc>
            </a:pPr>
            <a:r>
              <a:rPr lang="en-US" sz="1330" b="1" spc="-47" dirty="0">
                <a:solidFill>
                  <a:srgbClr val="000000"/>
                </a:solidFill>
                <a:latin typeface="TT Chocolates Bold"/>
                <a:ea typeface="TT Chocolates Bold"/>
                <a:cs typeface="TT Chocolates Bold"/>
                <a:sym typeface="TT Chocolates Bold"/>
              </a:rPr>
              <a:t>Roast Butternut Squash</a:t>
            </a:r>
          </a:p>
          <a:p>
            <a:pPr>
              <a:lnSpc>
                <a:spcPts val="1368"/>
              </a:lnSpc>
            </a:pPr>
            <a:r>
              <a:rPr lang="en-US" sz="1330" b="1" spc="-47" dirty="0">
                <a:solidFill>
                  <a:srgbClr val="000000"/>
                </a:solidFill>
                <a:latin typeface="TT Chocolates Bold"/>
                <a:ea typeface="TT Chocolates Bold"/>
                <a:cs typeface="TT Chocolates Bold"/>
                <a:sym typeface="TT Chocolates Bold"/>
              </a:rPr>
              <a:t>Herbed Rice</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94EE26B5-2AE2-2479-1CD3-7BE7612E2F8C}"/>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9</a:t>
            </a:r>
          </a:p>
        </p:txBody>
      </p:sp>
      <p:sp>
        <p:nvSpPr>
          <p:cNvPr id="53" name="TextBox 53">
            <a:extLst>
              <a:ext uri="{FF2B5EF4-FFF2-40B4-BE49-F238E27FC236}">
                <a16:creationId xmlns:a16="http://schemas.microsoft.com/office/drawing/2014/main" id="{67DBFD84-BDA8-DD0E-A866-C0EFC5F99E6F}"/>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51663275-03E5-3A39-AE9B-885FD70F40EB}"/>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D3B7EB59-67E0-110A-7724-E46550BEE3A3}"/>
              </a:ext>
            </a:extLst>
          </p:cNvPr>
          <p:cNvSpPr txBox="1"/>
          <p:nvPr/>
        </p:nvSpPr>
        <p:spPr>
          <a:xfrm>
            <a:off x="3944818" y="11181664"/>
            <a:ext cx="5491210"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Soup</a:t>
            </a:r>
          </a:p>
          <a:p>
            <a:pPr>
              <a:lnSpc>
                <a:spcPts val="1368"/>
              </a:lnSpc>
            </a:pPr>
            <a:r>
              <a:rPr lang="en-US" sz="1330" b="1" spc="-47" dirty="0">
                <a:solidFill>
                  <a:srgbClr val="000000"/>
                </a:solidFill>
                <a:latin typeface="TT Chocolates Bold"/>
                <a:ea typeface="TT Chocolates Bold"/>
                <a:cs typeface="TT Chocolates Bold"/>
                <a:sym typeface="TT Chocolates Bold"/>
              </a:rPr>
              <a:t>BEEF AND LAMB GYRO – Strips of Blended Lamb and Beef, Feta Cheese, Grape Leaves, Olives, Lettuce, Tomato, Cucumber, Grilled Pita Bread, Greek Dressing</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52D00484-1010-EA58-C455-80AA41791DB4}"/>
              </a:ext>
            </a:extLst>
          </p:cNvPr>
          <p:cNvSpPr txBox="1"/>
          <p:nvPr/>
        </p:nvSpPr>
        <p:spPr>
          <a:xfrm>
            <a:off x="3939093" y="11881764"/>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ITALIAN STYLE PORK  AND BEEF MEATLOAF, GRAVY</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CILANTRO LIME CHICKEN</a:t>
            </a:r>
          </a:p>
          <a:p>
            <a:pPr>
              <a:lnSpc>
                <a:spcPts val="1368"/>
              </a:lnSpc>
            </a:pPr>
            <a:r>
              <a:rPr lang="en-US" sz="1330" b="1" spc="-47" dirty="0">
                <a:solidFill>
                  <a:srgbClr val="000000"/>
                </a:solidFill>
                <a:latin typeface="TT Chocolates Bold"/>
                <a:ea typeface="TT Chocolates Bold"/>
                <a:cs typeface="TT Chocolates Bold"/>
                <a:sym typeface="TT Chocolates Bold"/>
              </a:rPr>
              <a:t>Caramelized Sweet Plantains</a:t>
            </a:r>
          </a:p>
          <a:p>
            <a:pPr>
              <a:lnSpc>
                <a:spcPts val="1368"/>
              </a:lnSpc>
            </a:pPr>
            <a:r>
              <a:rPr lang="en-US" sz="1330" b="1" spc="-47" dirty="0">
                <a:solidFill>
                  <a:srgbClr val="000000"/>
                </a:solidFill>
                <a:latin typeface="TT Chocolates Bold"/>
                <a:ea typeface="TT Chocolates Bold"/>
                <a:cs typeface="TT Chocolates Bold"/>
                <a:sym typeface="TT Chocolates Bold"/>
              </a:rPr>
              <a:t>Honey Kissed Roasted Baby Carrots</a:t>
            </a:r>
          </a:p>
          <a:p>
            <a:pPr>
              <a:lnSpc>
                <a:spcPts val="1368"/>
              </a:lnSpc>
            </a:pPr>
            <a:r>
              <a:rPr lang="en-US" sz="1330" b="1" spc="-47" dirty="0">
                <a:solidFill>
                  <a:srgbClr val="000000"/>
                </a:solidFill>
                <a:latin typeface="TT Chocolates Bold"/>
                <a:ea typeface="TT Chocolates Bold"/>
                <a:cs typeface="TT Chocolates Bold"/>
                <a:sym typeface="TT Chocolates Bold"/>
              </a:rPr>
              <a:t>Shredded Beet and Red Onion Salad, Lychee Orange Vinaigrette</a:t>
            </a:r>
          </a:p>
          <a:p>
            <a:pPr>
              <a:lnSpc>
                <a:spcPts val="1368"/>
              </a:lnSpc>
            </a:pPr>
            <a:r>
              <a:rPr lang="en-US" sz="1330" b="1" spc="-47" dirty="0">
                <a:solidFill>
                  <a:srgbClr val="000000"/>
                </a:solidFill>
                <a:latin typeface="TT Chocolates Bold"/>
                <a:ea typeface="TT Chocolates Bold"/>
                <a:cs typeface="TT Chocolates Bold"/>
                <a:sym typeface="TT Chocolates Bold"/>
              </a:rPr>
              <a:t>Banana Bread Pudding</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F13AFDDE-4F8E-A7C4-6197-B60914E2E221}"/>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10</a:t>
            </a:r>
          </a:p>
        </p:txBody>
      </p:sp>
      <p:sp>
        <p:nvSpPr>
          <p:cNvPr id="58" name="TextBox 58">
            <a:extLst>
              <a:ext uri="{FF2B5EF4-FFF2-40B4-BE49-F238E27FC236}">
                <a16:creationId xmlns:a16="http://schemas.microsoft.com/office/drawing/2014/main" id="{19B538E7-46A9-24B7-BDAD-81961A8DE3AE}"/>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3DE15D46-D468-18D9-1A5C-E80104C252E6}"/>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37DCEDD3-7387-B420-B163-8B165D333EF8}"/>
              </a:ext>
            </a:extLst>
          </p:cNvPr>
          <p:cNvSpPr txBox="1"/>
          <p:nvPr/>
        </p:nvSpPr>
        <p:spPr>
          <a:xfrm>
            <a:off x="3936935" y="13231263"/>
            <a:ext cx="5643610" cy="1078500"/>
          </a:xfrm>
          <a:prstGeom prst="rect">
            <a:avLst/>
          </a:prstGeom>
        </p:spPr>
        <p:txBody>
          <a:bodyPr wrap="square" lIns="0" tIns="0" rIns="0" bIns="0" rtlCol="0" anchor="t">
            <a:spAutoFit/>
          </a:bodyPr>
          <a:lstStyle/>
          <a:p>
            <a:pPr>
              <a:lnSpc>
                <a:spcPts val="1368"/>
              </a:lnSpc>
            </a:pPr>
            <a:r>
              <a:rPr lang="en-US" sz="1400" b="1" u="sng" spc="-47" dirty="0">
                <a:solidFill>
                  <a:srgbClr val="000000"/>
                </a:solidFill>
                <a:latin typeface="TT Chocolates Bold"/>
                <a:ea typeface="TT Chocolates Bold"/>
                <a:cs typeface="TT Chocolates Bold"/>
                <a:sym typeface="TT Chocolates Bold"/>
              </a:rPr>
              <a:t>LUNCH</a:t>
            </a:r>
          </a:p>
          <a:p>
            <a:pPr>
              <a:lnSpc>
                <a:spcPts val="1368"/>
              </a:lnSpc>
            </a:pPr>
            <a:r>
              <a:rPr lang="en-US" sz="1400" b="1" spc="-47" dirty="0">
                <a:solidFill>
                  <a:srgbClr val="000000"/>
                </a:solidFill>
                <a:latin typeface="TT Chocolates Bold"/>
                <a:ea typeface="TT Chocolates Bold"/>
                <a:cs typeface="TT Chocolates Bold"/>
                <a:sym typeface="TT Chocolates Bold"/>
              </a:rPr>
              <a:t>Vegetable Soup With Lo Mein Noodles</a:t>
            </a:r>
          </a:p>
          <a:p>
            <a:pPr>
              <a:lnSpc>
                <a:spcPts val="1368"/>
              </a:lnSpc>
            </a:pPr>
            <a:r>
              <a:rPr lang="en-US" sz="1400" b="1" spc="-47" dirty="0">
                <a:solidFill>
                  <a:srgbClr val="000000"/>
                </a:solidFill>
                <a:latin typeface="TT Chocolates Bold"/>
                <a:ea typeface="TT Chocolates Bold"/>
                <a:cs typeface="TT Chocolates Bold"/>
                <a:sym typeface="TT Chocolates Bold"/>
              </a:rPr>
              <a:t>CHICKEN VEGETABLE FRIED RICE – Tender Chicken, Peas, Carrots, Onions, Bean Sprouts Stir Fried With Jasmine Rice, Vegetable Egg Roll</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C727ED3B-B3FF-45B1-BB44-B2332379749F}"/>
              </a:ext>
            </a:extLst>
          </p:cNvPr>
          <p:cNvSpPr txBox="1"/>
          <p:nvPr/>
        </p:nvSpPr>
        <p:spPr>
          <a:xfrm>
            <a:off x="3936935" y="13947649"/>
            <a:ext cx="4754798" cy="1792798"/>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BEER BATTERED COD FILET WITH TARTAR SAUCE</a:t>
            </a:r>
          </a:p>
          <a:p>
            <a:pPr>
              <a:lnSpc>
                <a:spcPts val="1368"/>
              </a:lnSpc>
            </a:pPr>
            <a:r>
              <a:rPr lang="en-US" sz="1330" b="1" spc="-47" dirty="0">
                <a:solidFill>
                  <a:srgbClr val="000000"/>
                </a:solidFill>
                <a:latin typeface="TT Chocolates Bold"/>
                <a:ea typeface="TT Chocolates Bold"/>
                <a:cs typeface="TT Chocolates Bold"/>
                <a:sym typeface="TT Chocolates Bold"/>
              </a:rPr>
              <a:t>BEEF BRISKET WITH PAN GRAVY</a:t>
            </a:r>
          </a:p>
          <a:p>
            <a:pPr>
              <a:lnSpc>
                <a:spcPts val="1368"/>
              </a:lnSpc>
            </a:pPr>
            <a:r>
              <a:rPr lang="en-US" sz="1330" b="1" spc="-47" dirty="0">
                <a:solidFill>
                  <a:srgbClr val="000000"/>
                </a:solidFill>
                <a:latin typeface="TT Chocolates Bold"/>
                <a:ea typeface="TT Chocolates Bold"/>
                <a:cs typeface="TT Chocolates Bold"/>
                <a:sym typeface="TT Chocolates Bold"/>
              </a:rPr>
              <a:t>Potatoes O’Brien</a:t>
            </a:r>
          </a:p>
          <a:p>
            <a:pPr>
              <a:lnSpc>
                <a:spcPts val="1368"/>
              </a:lnSpc>
            </a:pPr>
            <a:r>
              <a:rPr lang="en-US" sz="1330" b="1" spc="-47" dirty="0">
                <a:solidFill>
                  <a:srgbClr val="000000"/>
                </a:solidFill>
                <a:latin typeface="TT Chocolates Bold"/>
                <a:ea typeface="TT Chocolates Bold"/>
                <a:cs typeface="TT Chocolates Bold"/>
                <a:sym typeface="TT Chocolates Bold"/>
              </a:rPr>
              <a:t>Cauliflower Au Gratin</a:t>
            </a:r>
          </a:p>
          <a:p>
            <a:pPr>
              <a:lnSpc>
                <a:spcPts val="1368"/>
              </a:lnSpc>
            </a:pPr>
            <a:r>
              <a:rPr lang="en-US" sz="1330" b="1" spc="-47" dirty="0">
                <a:solidFill>
                  <a:srgbClr val="000000"/>
                </a:solidFill>
                <a:latin typeface="TT Chocolates Bold"/>
                <a:ea typeface="TT Chocolates Bold"/>
                <a:cs typeface="TT Chocolates Bold"/>
                <a:sym typeface="TT Chocolates Bold"/>
              </a:rPr>
              <a:t>Spinach Salad With Egg and Red Onion</a:t>
            </a:r>
          </a:p>
          <a:p>
            <a:pPr>
              <a:lnSpc>
                <a:spcPts val="1368"/>
              </a:lnSpc>
            </a:pPr>
            <a:r>
              <a:rPr lang="en-US" sz="1330" b="1" spc="-47" dirty="0">
                <a:solidFill>
                  <a:srgbClr val="000000"/>
                </a:solidFill>
                <a:latin typeface="TT Chocolates Bold"/>
                <a:ea typeface="TT Chocolates Bold"/>
                <a:cs typeface="TT Chocolates Bold"/>
                <a:sym typeface="TT Chocolates Bold"/>
              </a:rPr>
              <a:t>Banana Bread Pudding</a:t>
            </a: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82F66D1A-F05A-1707-83C6-0CD69BA8EC26}"/>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11</a:t>
            </a:r>
          </a:p>
        </p:txBody>
      </p:sp>
      <p:sp>
        <p:nvSpPr>
          <p:cNvPr id="63" name="TextBox 63">
            <a:extLst>
              <a:ext uri="{FF2B5EF4-FFF2-40B4-BE49-F238E27FC236}">
                <a16:creationId xmlns:a16="http://schemas.microsoft.com/office/drawing/2014/main" id="{D8345FFC-3D0F-F275-A8AD-06AA849550DE}"/>
              </a:ext>
            </a:extLst>
          </p:cNvPr>
          <p:cNvSpPr txBox="1"/>
          <p:nvPr/>
        </p:nvSpPr>
        <p:spPr>
          <a:xfrm>
            <a:off x="5456827" y="15343331"/>
            <a:ext cx="3203184" cy="158954"/>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any concerns about allergies.</a:t>
            </a:r>
          </a:p>
        </p:txBody>
      </p:sp>
      <p:sp>
        <p:nvSpPr>
          <p:cNvPr id="64" name="AutoShape 64">
            <a:extLst>
              <a:ext uri="{FF2B5EF4-FFF2-40B4-BE49-F238E27FC236}">
                <a16:creationId xmlns:a16="http://schemas.microsoft.com/office/drawing/2014/main" id="{B0518315-EB5A-2D07-3A3F-CEDA65A4B8B6}"/>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278BC8FF-845B-D8A7-AAE6-B0DE0DFDBA8A}"/>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5CC6F74B-C8D6-549E-6B80-0A1A3F3614AE}"/>
              </a:ext>
            </a:extLst>
          </p:cNvPr>
          <p:cNvSpPr/>
          <p:nvPr/>
        </p:nvSpPr>
        <p:spPr>
          <a:xfrm>
            <a:off x="3871568"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EEFB8842-8704-B365-DCA4-9D70F2A9EFA3}"/>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pic>
        <p:nvPicPr>
          <p:cNvPr id="71" name="Picture 70">
            <a:extLst>
              <a:ext uri="{FF2B5EF4-FFF2-40B4-BE49-F238E27FC236}">
                <a16:creationId xmlns:a16="http://schemas.microsoft.com/office/drawing/2014/main" id="{E5136359-12EB-F9CD-D823-C61EBC1877CB}"/>
              </a:ext>
            </a:extLst>
          </p:cNvPr>
          <p:cNvPicPr>
            <a:picLocks noChangeAspect="1"/>
          </p:cNvPicPr>
          <p:nvPr/>
        </p:nvPicPr>
        <p:blipFill>
          <a:blip r:embed="rId6"/>
          <a:stretch>
            <a:fillRect/>
          </a:stretch>
        </p:blipFill>
        <p:spPr>
          <a:xfrm>
            <a:off x="9370485" y="1271883"/>
            <a:ext cx="434977" cy="699411"/>
          </a:xfrm>
          <a:prstGeom prst="rect">
            <a:avLst/>
          </a:prstGeom>
        </p:spPr>
      </p:pic>
      <p:pic>
        <p:nvPicPr>
          <p:cNvPr id="68" name="Picture 67">
            <a:extLst>
              <a:ext uri="{FF2B5EF4-FFF2-40B4-BE49-F238E27FC236}">
                <a16:creationId xmlns:a16="http://schemas.microsoft.com/office/drawing/2014/main" id="{BE7F80F5-E773-F261-FACC-4931CE7AE190}"/>
              </a:ext>
            </a:extLst>
          </p:cNvPr>
          <p:cNvPicPr>
            <a:picLocks noChangeAspect="1"/>
          </p:cNvPicPr>
          <p:nvPr/>
        </p:nvPicPr>
        <p:blipFill>
          <a:blip r:embed="rId7"/>
          <a:stretch>
            <a:fillRect/>
          </a:stretch>
        </p:blipFill>
        <p:spPr>
          <a:xfrm>
            <a:off x="919309" y="12650389"/>
            <a:ext cx="1219306" cy="1219306"/>
          </a:xfrm>
          <a:prstGeom prst="rect">
            <a:avLst/>
          </a:prstGeom>
        </p:spPr>
      </p:pic>
      <p:sp>
        <p:nvSpPr>
          <p:cNvPr id="72" name="TextBox 71">
            <a:extLst>
              <a:ext uri="{FF2B5EF4-FFF2-40B4-BE49-F238E27FC236}">
                <a16:creationId xmlns:a16="http://schemas.microsoft.com/office/drawing/2014/main" id="{1AC4474E-1667-3618-72E1-622A172CECBE}"/>
              </a:ext>
            </a:extLst>
          </p:cNvPr>
          <p:cNvSpPr txBox="1"/>
          <p:nvPr/>
        </p:nvSpPr>
        <p:spPr>
          <a:xfrm>
            <a:off x="207640" y="14026064"/>
            <a:ext cx="2661089" cy="1175450"/>
          </a:xfrm>
          <a:prstGeom prst="rect">
            <a:avLst/>
          </a:prstGeom>
          <a:noFill/>
        </p:spPr>
        <p:txBody>
          <a:bodyPr wrap="square">
            <a:spAutoFit/>
          </a:bodyPr>
          <a:lstStyle/>
          <a:p>
            <a:pPr algn="ctr">
              <a:lnSpc>
                <a:spcPts val="1423"/>
              </a:lnSpc>
            </a:pPr>
            <a:r>
              <a:rPr lang="en-US" sz="1400" b="1" spc="-53" dirty="0">
                <a:solidFill>
                  <a:srgbClr val="000000"/>
                </a:solidFill>
                <a:latin typeface="Times New Roman Condensed Bold"/>
                <a:ea typeface="Times New Roman Condensed Bold"/>
                <a:cs typeface="Times New Roman Condensed Bold"/>
                <a:sym typeface="Times New Roman Condensed Bold"/>
              </a:rPr>
              <a:t>PLEASE JOIN US ON EITHER THE ROOFTOP OR IN THE DINING ROOM FOR OUR INDEPENDENCE DAY  BBQ ON SATURDAY, JULY 5</a:t>
            </a:r>
            <a:r>
              <a:rPr lang="en-US" sz="1400" b="1" spc="-53" baseline="30000" dirty="0">
                <a:solidFill>
                  <a:srgbClr val="000000"/>
                </a:solidFill>
                <a:latin typeface="Times New Roman Condensed Bold"/>
                <a:ea typeface="Times New Roman Condensed Bold"/>
                <a:cs typeface="Times New Roman Condensed Bold"/>
                <a:sym typeface="Times New Roman Condensed Bold"/>
              </a:rPr>
              <a:t>TH</a:t>
            </a:r>
            <a:r>
              <a:rPr lang="en-US" sz="1400" b="1" spc="-53" dirty="0">
                <a:solidFill>
                  <a:srgbClr val="000000"/>
                </a:solidFill>
                <a:latin typeface="Times New Roman Condensed Bold"/>
                <a:ea typeface="Times New Roman Condensed Bold"/>
                <a:cs typeface="Times New Roman Condensed Bold"/>
                <a:sym typeface="Times New Roman Condensed Bold"/>
              </a:rPr>
              <a:t>.  </a:t>
            </a:r>
          </a:p>
          <a:p>
            <a:pPr algn="ctr">
              <a:lnSpc>
                <a:spcPts val="1423"/>
              </a:lnSpc>
            </a:pPr>
            <a:r>
              <a:rPr lang="en-US" sz="1400" b="1" spc="-53" dirty="0">
                <a:solidFill>
                  <a:srgbClr val="000000"/>
                </a:solidFill>
                <a:latin typeface="Times New Roman Condensed Bold"/>
                <a:ea typeface="Times New Roman Condensed Bold"/>
                <a:cs typeface="Times New Roman Condensed Bold"/>
                <a:sym typeface="Times New Roman Condensed Bold"/>
              </a:rPr>
              <a:t>SAME MENU UPSTAIRS AND DOWNSTAIRS.</a:t>
            </a:r>
          </a:p>
        </p:txBody>
      </p:sp>
      <p:pic>
        <p:nvPicPr>
          <p:cNvPr id="73" name="Picture 72">
            <a:extLst>
              <a:ext uri="{FF2B5EF4-FFF2-40B4-BE49-F238E27FC236}">
                <a16:creationId xmlns:a16="http://schemas.microsoft.com/office/drawing/2014/main" id="{A18A60A5-5D21-DB26-76F2-DC4D2EA74AFC}"/>
              </a:ext>
            </a:extLst>
          </p:cNvPr>
          <p:cNvPicPr>
            <a:picLocks noChangeAspect="1"/>
          </p:cNvPicPr>
          <p:nvPr/>
        </p:nvPicPr>
        <p:blipFill>
          <a:blip r:embed="rId8"/>
          <a:stretch>
            <a:fillRect/>
          </a:stretch>
        </p:blipFill>
        <p:spPr>
          <a:xfrm>
            <a:off x="7722019" y="2037905"/>
            <a:ext cx="1798963" cy="1030313"/>
          </a:xfrm>
          <a:prstGeom prst="rect">
            <a:avLst/>
          </a:prstGeom>
        </p:spPr>
      </p:pic>
    </p:spTree>
    <p:extLst>
      <p:ext uri="{BB962C8B-B14F-4D97-AF65-F5344CB8AC3E}">
        <p14:creationId xmlns:p14="http://schemas.microsoft.com/office/powerpoint/2010/main" val="894662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A1C390-3249-A3BF-5E1D-07F1D010644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8BCBDA6-3A73-3E19-989F-972EC2E43D5B}"/>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E843A72C-527B-2313-5F9E-26F6EE49D6A2}"/>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84C5E1EF-2BE6-2B8F-D08D-86579C582518}"/>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AF1BCBE6-6AF1-E223-5A56-69253F7633AE}"/>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E6057DB7-6B32-0E50-38EC-49BCFDF27A9C}"/>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a:p>
          </p:txBody>
        </p:sp>
        <p:sp>
          <p:nvSpPr>
            <p:cNvPr id="7" name="Freeform 7">
              <a:extLst>
                <a:ext uri="{FF2B5EF4-FFF2-40B4-BE49-F238E27FC236}">
                  <a16:creationId xmlns:a16="http://schemas.microsoft.com/office/drawing/2014/main" id="{48369949-A18B-9CE1-9FA5-5EBFBCF8D89A}"/>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4B16B438-0B15-DEAC-1407-CC508D0F674D}"/>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246A26AF-0517-833C-04D6-4E379F9F1D02}"/>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BDB3EA9C-6834-2716-396E-E15E936F9369}"/>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64CD6667-4140-0B50-243D-FEBCEDDCDBE4}"/>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46DA5677-4723-F8D0-DF0B-B30A8DA5D789}"/>
              </a:ext>
            </a:extLst>
          </p:cNvPr>
          <p:cNvSpPr/>
          <p:nvPr/>
        </p:nvSpPr>
        <p:spPr>
          <a:xfrm>
            <a:off x="2187969" y="14979035"/>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4C541B63-96D7-D8A3-FCB6-DD37B3A99D75}"/>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CE61A6B2-3DB0-5A18-C0BF-8C69D6580E5D}"/>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467FFFE1-8490-A1DD-D13F-9235AC5D1EBB}"/>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264A5961-1BF1-EC58-8508-080BBE3D69FE}"/>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788D7377-3DF6-BFB0-80F4-D59850B6182C}"/>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E8CCE5D7-3732-C88F-4E9E-80A9F0491C3C}"/>
              </a:ext>
            </a:extLst>
          </p:cNvPr>
          <p:cNvSpPr txBox="1"/>
          <p:nvPr/>
        </p:nvSpPr>
        <p:spPr>
          <a:xfrm>
            <a:off x="3944373" y="1200615"/>
            <a:ext cx="5913767"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 </a:t>
            </a:r>
          </a:p>
          <a:p>
            <a:pPr>
              <a:lnSpc>
                <a:spcPts val="1368"/>
              </a:lnSpc>
            </a:pPr>
            <a:r>
              <a:rPr lang="en-US" sz="1330" b="1" spc="-47" dirty="0">
                <a:solidFill>
                  <a:srgbClr val="000000"/>
                </a:solidFill>
                <a:latin typeface="TT Chocolates Bold"/>
                <a:ea typeface="TT Chocolates Bold"/>
                <a:cs typeface="TT Chocolates Bold"/>
                <a:sym typeface="TT Chocolates Bold"/>
              </a:rPr>
              <a:t>Tomato Lentil Soup</a:t>
            </a:r>
          </a:p>
          <a:p>
            <a:pPr>
              <a:lnSpc>
                <a:spcPts val="1368"/>
              </a:lnSpc>
            </a:pPr>
            <a:r>
              <a:rPr lang="en-US" sz="1330" b="1" spc="-47" dirty="0">
                <a:solidFill>
                  <a:srgbClr val="000000"/>
                </a:solidFill>
                <a:latin typeface="TT Chocolates Bold"/>
                <a:ea typeface="TT Chocolates Bold"/>
                <a:cs typeface="TT Chocolates Bold"/>
                <a:sym typeface="TT Chocolates Bold"/>
              </a:rPr>
              <a:t>PHILLY CHEESESTEAK SANDWICH – Shaved Lean Beef, Sauteed Peppers and Onions</a:t>
            </a:r>
          </a:p>
          <a:p>
            <a:pPr>
              <a:lnSpc>
                <a:spcPts val="1368"/>
              </a:lnSpc>
            </a:pPr>
            <a:r>
              <a:rPr lang="en-US" sz="1330" b="1" spc="-47" dirty="0">
                <a:solidFill>
                  <a:srgbClr val="000000"/>
                </a:solidFill>
                <a:latin typeface="TT Chocolates Bold"/>
                <a:ea typeface="TT Chocolates Bold"/>
                <a:cs typeface="TT Chocolates Bold"/>
                <a:sym typeface="TT Chocolates Bold"/>
              </a:rPr>
              <a:t>On a Hero Roll With Chaddar Cheese Sauce, Curly Fries, Cole Slaw</a:t>
            </a:r>
          </a:p>
        </p:txBody>
      </p:sp>
      <p:sp>
        <p:nvSpPr>
          <p:cNvPr id="19" name="TextBox 19">
            <a:extLst>
              <a:ext uri="{FF2B5EF4-FFF2-40B4-BE49-F238E27FC236}">
                <a16:creationId xmlns:a16="http://schemas.microsoft.com/office/drawing/2014/main" id="{B4120F38-2C7F-C053-05CA-5591E17B56DF}"/>
              </a:ext>
            </a:extLst>
          </p:cNvPr>
          <p:cNvSpPr txBox="1"/>
          <p:nvPr/>
        </p:nvSpPr>
        <p:spPr>
          <a:xfrm>
            <a:off x="3936935" y="1883154"/>
            <a:ext cx="4754798" cy="1263038"/>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HONEY LIME CHICKEN QUARTER</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PORK LOIN WITH APPLESAUCE</a:t>
            </a:r>
          </a:p>
          <a:p>
            <a:pPr>
              <a:lnSpc>
                <a:spcPts val="1368"/>
              </a:lnSpc>
            </a:pPr>
            <a:r>
              <a:rPr lang="en-US" sz="1330" b="1" spc="-47" dirty="0">
                <a:solidFill>
                  <a:srgbClr val="000000"/>
                </a:solidFill>
                <a:latin typeface="TT Chocolates Bold"/>
                <a:ea typeface="TT Chocolates Bold"/>
                <a:cs typeface="TT Chocolates Bold"/>
                <a:sym typeface="TT Chocolates Bold"/>
              </a:rPr>
              <a:t>Dilled Rice Pilaf</a:t>
            </a:r>
          </a:p>
          <a:p>
            <a:pPr>
              <a:lnSpc>
                <a:spcPts val="1368"/>
              </a:lnSpc>
            </a:pPr>
            <a:r>
              <a:rPr lang="en-US" sz="1330" b="1" spc="-47" dirty="0">
                <a:solidFill>
                  <a:srgbClr val="000000"/>
                </a:solidFill>
                <a:latin typeface="TT Chocolates Bold"/>
                <a:ea typeface="TT Chocolates Bold"/>
                <a:cs typeface="TT Chocolates Bold"/>
                <a:sym typeface="TT Chocolates Bold"/>
              </a:rPr>
              <a:t>Steamed Broccoli</a:t>
            </a:r>
          </a:p>
          <a:p>
            <a:pPr>
              <a:lnSpc>
                <a:spcPts val="1368"/>
              </a:lnSpc>
            </a:pPr>
            <a:r>
              <a:rPr lang="en-US" sz="1330" b="1" spc="-47" dirty="0">
                <a:solidFill>
                  <a:srgbClr val="000000"/>
                </a:solidFill>
                <a:latin typeface="TT Chocolates Bold"/>
                <a:ea typeface="TT Chocolates Bold"/>
                <a:cs typeface="TT Chocolates Bold"/>
                <a:sym typeface="TT Chocolates Bold"/>
              </a:rPr>
              <a:t>Italian Vegetable Salad</a:t>
            </a:r>
          </a:p>
          <a:p>
            <a:pPr>
              <a:lnSpc>
                <a:spcPts val="1368"/>
              </a:lnSpc>
            </a:pPr>
            <a:r>
              <a:rPr lang="en-US" sz="1330" b="1" spc="-47" dirty="0">
                <a:solidFill>
                  <a:srgbClr val="000000"/>
                </a:solidFill>
                <a:latin typeface="TT Chocolates Bold"/>
                <a:ea typeface="TT Chocolates Bold"/>
                <a:cs typeface="TT Chocolates Bold"/>
                <a:sym typeface="TT Chocolates Bold"/>
              </a:rPr>
              <a:t>Tri Color Cole Slaw,  Ice Cream Novelty</a:t>
            </a:r>
          </a:p>
        </p:txBody>
      </p:sp>
      <p:sp>
        <p:nvSpPr>
          <p:cNvPr id="20" name="TextBox 20">
            <a:extLst>
              <a:ext uri="{FF2B5EF4-FFF2-40B4-BE49-F238E27FC236}">
                <a16:creationId xmlns:a16="http://schemas.microsoft.com/office/drawing/2014/main" id="{BDAB232B-76B6-F6ED-BAD3-A217D181B36D}"/>
              </a:ext>
            </a:extLst>
          </p:cNvPr>
          <p:cNvSpPr txBox="1"/>
          <p:nvPr/>
        </p:nvSpPr>
        <p:spPr>
          <a:xfrm>
            <a:off x="271939" y="3486314"/>
            <a:ext cx="2265020" cy="3168175"/>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W/O CHICKEN</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OR FRUIT)</a:t>
            </a:r>
          </a:p>
        </p:txBody>
      </p:sp>
      <p:sp>
        <p:nvSpPr>
          <p:cNvPr id="21" name="TextBox 21">
            <a:extLst>
              <a:ext uri="{FF2B5EF4-FFF2-40B4-BE49-F238E27FC236}">
                <a16:creationId xmlns:a16="http://schemas.microsoft.com/office/drawing/2014/main" id="{282C73D1-E6A3-9938-DB69-1C873379B2F9}"/>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029F7575-8216-25ED-6F80-97197811E924}"/>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98F8F7DB-2975-081A-3330-E99B5C16B3FA}"/>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D784325F-BC48-C23B-938A-541919892C50}"/>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76AF32DA-2116-7282-1549-1D8565D592C1}"/>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BE5A5B67-5A62-1093-F74D-15CAC63CEB6D}"/>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8695DB81-085C-4A1F-36C7-BF6B551E240A}"/>
              </a:ext>
            </a:extLst>
          </p:cNvPr>
          <p:cNvSpPr txBox="1"/>
          <p:nvPr/>
        </p:nvSpPr>
        <p:spPr>
          <a:xfrm>
            <a:off x="5660511" y="764012"/>
            <a:ext cx="2933981" cy="397545"/>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June 28</a:t>
            </a:r>
            <a:r>
              <a:rPr lang="en-US" sz="2400" spc="-176" baseline="30000" dirty="0">
                <a:solidFill>
                  <a:srgbClr val="000000"/>
                </a:solidFill>
                <a:latin typeface="Times New Roman Condensed"/>
                <a:ea typeface="Times New Roman Condensed"/>
                <a:cs typeface="Times New Roman Condensed"/>
                <a:sym typeface="Times New Roman Condensed"/>
              </a:rPr>
              <a:t>th  </a:t>
            </a:r>
            <a:r>
              <a:rPr lang="en-US" sz="2400" spc="-176" dirty="0">
                <a:solidFill>
                  <a:srgbClr val="000000"/>
                </a:solidFill>
                <a:latin typeface="Times New Roman Condensed"/>
                <a:ea typeface="Times New Roman Condensed"/>
                <a:cs typeface="Times New Roman Condensed"/>
                <a:sym typeface="Times New Roman Condensed"/>
              </a:rPr>
              <a:t>-  July  4</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E8D39049-8F2D-94A0-91B4-24126EF31ED2}"/>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22B9C2F7-DB09-9A18-E3C0-0C6DA71424EB}"/>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a:solidFill>
                  <a:srgbClr val="1F4562"/>
                </a:solidFill>
                <a:latin typeface="Times New Roman Condensed"/>
                <a:ea typeface="Times New Roman Condensed"/>
                <a:cs typeface="Times New Roman Condensed"/>
                <a:sym typeface="Times New Roman Condensed"/>
              </a:rPr>
              <a:t>lternatives</a:t>
            </a:r>
          </a:p>
        </p:txBody>
      </p:sp>
      <p:sp>
        <p:nvSpPr>
          <p:cNvPr id="30" name="TextBox 30">
            <a:extLst>
              <a:ext uri="{FF2B5EF4-FFF2-40B4-BE49-F238E27FC236}">
                <a16:creationId xmlns:a16="http://schemas.microsoft.com/office/drawing/2014/main" id="{17D0DB1B-FC30-8E34-C2AB-C4CD781AD8FF}"/>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7F3F112B-0FEF-8457-8E38-F60359DF1C29}"/>
              </a:ext>
            </a:extLst>
          </p:cNvPr>
          <p:cNvSpPr txBox="1"/>
          <p:nvPr/>
        </p:nvSpPr>
        <p:spPr>
          <a:xfrm>
            <a:off x="271939" y="260218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3FED76FF-3484-1DCC-BF82-FC78DE8DD3F0}"/>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28</a:t>
            </a:r>
          </a:p>
        </p:txBody>
      </p:sp>
      <p:sp>
        <p:nvSpPr>
          <p:cNvPr id="33" name="TextBox 33">
            <a:extLst>
              <a:ext uri="{FF2B5EF4-FFF2-40B4-BE49-F238E27FC236}">
                <a16:creationId xmlns:a16="http://schemas.microsoft.com/office/drawing/2014/main" id="{EA67EAC8-0D37-E982-E354-C6B3CBF4A7AE}"/>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C42DF90C-00D2-B9B3-10C7-BA459F1A912C}"/>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5833B1CA-C6B5-97E9-E3DE-D9C413812582}"/>
              </a:ext>
            </a:extLst>
          </p:cNvPr>
          <p:cNvSpPr txBox="1"/>
          <p:nvPr/>
        </p:nvSpPr>
        <p:spPr>
          <a:xfrm>
            <a:off x="3952375" y="3192044"/>
            <a:ext cx="590190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Maple Cinnamon Oatmeal</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SUNDAY DINER BREAKFAST – Griddlecakes With Local Catskills </a:t>
            </a:r>
          </a:p>
          <a:p>
            <a:pPr>
              <a:lnSpc>
                <a:spcPts val="1368"/>
              </a:lnSpc>
            </a:pPr>
            <a:r>
              <a:rPr lang="en-US" sz="1330" b="1" spc="-47" dirty="0">
                <a:solidFill>
                  <a:srgbClr val="000000"/>
                </a:solidFill>
                <a:latin typeface="TT Chocolates Bold"/>
                <a:ea typeface="TT Chocolates Bold"/>
                <a:cs typeface="TT Chocolates Bold"/>
                <a:sym typeface="TT Chocolates Bold"/>
              </a:rPr>
              <a:t>Maple Syrup, Applewood Bacon, Scrambled Cage Free Eggs, Mini Croissant, Fruit Salad</a:t>
            </a:r>
          </a:p>
        </p:txBody>
      </p:sp>
      <p:sp>
        <p:nvSpPr>
          <p:cNvPr id="36" name="TextBox 36">
            <a:extLst>
              <a:ext uri="{FF2B5EF4-FFF2-40B4-BE49-F238E27FC236}">
                <a16:creationId xmlns:a16="http://schemas.microsoft.com/office/drawing/2014/main" id="{5E4433ED-67E7-9DF4-6A8E-49CF77EA033C}"/>
              </a:ext>
            </a:extLst>
          </p:cNvPr>
          <p:cNvSpPr txBox="1"/>
          <p:nvPr/>
        </p:nvSpPr>
        <p:spPr>
          <a:xfrm>
            <a:off x="3944301" y="3889468"/>
            <a:ext cx="4754798" cy="1801647"/>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BLACK BASS FILET</a:t>
            </a:r>
          </a:p>
          <a:p>
            <a:pPr>
              <a:lnSpc>
                <a:spcPts val="1368"/>
              </a:lnSpc>
            </a:pPr>
            <a:r>
              <a:rPr lang="en-US" sz="1330" b="1" spc="-47" dirty="0">
                <a:solidFill>
                  <a:srgbClr val="000000"/>
                </a:solidFill>
                <a:latin typeface="TT Chocolates Bold"/>
                <a:ea typeface="TT Chocolates Bold"/>
                <a:cs typeface="TT Chocolates Bold"/>
                <a:sym typeface="TT Chocolates Bold"/>
              </a:rPr>
              <a:t>ROAST BEEF AU JUS</a:t>
            </a:r>
          </a:p>
          <a:p>
            <a:pPr>
              <a:lnSpc>
                <a:spcPts val="1368"/>
              </a:lnSpc>
            </a:pPr>
            <a:r>
              <a:rPr lang="en-US" sz="1330" b="1" spc="-47" dirty="0">
                <a:solidFill>
                  <a:srgbClr val="000000"/>
                </a:solidFill>
                <a:latin typeface="TT Chocolates Bold"/>
                <a:ea typeface="TT Chocolates Bold"/>
                <a:cs typeface="TT Chocolates Bold"/>
                <a:sym typeface="TT Chocolates Bold"/>
              </a:rPr>
              <a:t>Mashed Red Skin Potatoes</a:t>
            </a:r>
          </a:p>
          <a:p>
            <a:pPr>
              <a:lnSpc>
                <a:spcPts val="1368"/>
              </a:lnSpc>
            </a:pPr>
            <a:r>
              <a:rPr lang="en-US" sz="1330" b="1" spc="-47" dirty="0">
                <a:solidFill>
                  <a:srgbClr val="000000"/>
                </a:solidFill>
                <a:latin typeface="TT Chocolates Bold"/>
                <a:ea typeface="TT Chocolates Bold"/>
                <a:cs typeface="TT Chocolates Bold"/>
                <a:sym typeface="TT Chocolates Bold"/>
              </a:rPr>
              <a:t>Steamed Lemon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Carousel Bakery N.Y. Blackout Cake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B0A1127D-E9AA-28DD-797E-44277EC201C0}"/>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29</a:t>
            </a:r>
          </a:p>
        </p:txBody>
      </p:sp>
      <p:sp>
        <p:nvSpPr>
          <p:cNvPr id="38" name="TextBox 38">
            <a:extLst>
              <a:ext uri="{FF2B5EF4-FFF2-40B4-BE49-F238E27FC236}">
                <a16:creationId xmlns:a16="http://schemas.microsoft.com/office/drawing/2014/main" id="{043AA293-230C-BB58-9218-2E2AB4D32D5D}"/>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59294B08-FC9E-3181-66DD-756AB3E4EC4F}"/>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8028D56F-80B7-28B5-DC71-0707632852B4}"/>
              </a:ext>
            </a:extLst>
          </p:cNvPr>
          <p:cNvSpPr txBox="1"/>
          <p:nvPr/>
        </p:nvSpPr>
        <p:spPr>
          <a:xfrm>
            <a:off x="3928783" y="5221801"/>
            <a:ext cx="5905071"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Vegetarian Barley Soup</a:t>
            </a:r>
          </a:p>
          <a:p>
            <a:pPr>
              <a:lnSpc>
                <a:spcPts val="1368"/>
              </a:lnSpc>
            </a:pPr>
            <a:r>
              <a:rPr lang="en-US" sz="1330" b="1" spc="-47" dirty="0">
                <a:solidFill>
                  <a:srgbClr val="000000"/>
                </a:solidFill>
                <a:latin typeface="TT Chocolates Bold"/>
                <a:ea typeface="TT Chocolates Bold"/>
                <a:cs typeface="TT Chocolates Bold"/>
                <a:sym typeface="TT Chocolates Bold"/>
              </a:rPr>
              <a:t>CALIFORNIA IMPOSSIBLE BURGER – Impossible Burger With Avocado, Jack Cheese, Lettuce and Tomato Served with Sun Chips</a:t>
            </a:r>
          </a:p>
        </p:txBody>
      </p:sp>
      <p:sp>
        <p:nvSpPr>
          <p:cNvPr id="41" name="TextBox 41">
            <a:extLst>
              <a:ext uri="{FF2B5EF4-FFF2-40B4-BE49-F238E27FC236}">
                <a16:creationId xmlns:a16="http://schemas.microsoft.com/office/drawing/2014/main" id="{C7702F32-70F2-9D9B-1F42-86CCBCF81373}"/>
              </a:ext>
            </a:extLst>
          </p:cNvPr>
          <p:cNvSpPr txBox="1"/>
          <p:nvPr/>
        </p:nvSpPr>
        <p:spPr>
          <a:xfrm>
            <a:off x="3936935" y="5914741"/>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SWEDISH MEATBALLS</a:t>
            </a:r>
          </a:p>
          <a:p>
            <a:pPr>
              <a:lnSpc>
                <a:spcPts val="1368"/>
              </a:lnSpc>
            </a:pPr>
            <a:r>
              <a:rPr lang="en-US" sz="1330" b="1" spc="-47" dirty="0">
                <a:solidFill>
                  <a:srgbClr val="000000"/>
                </a:solidFill>
                <a:latin typeface="TT Chocolates Bold"/>
                <a:ea typeface="TT Chocolates Bold"/>
                <a:cs typeface="TT Chocolates Bold"/>
                <a:sym typeface="TT Chocolates Bold"/>
              </a:rPr>
              <a:t>ROAST TURKEY BREAST WITH STUFFING</a:t>
            </a:r>
          </a:p>
          <a:p>
            <a:pPr>
              <a:lnSpc>
                <a:spcPts val="1368"/>
              </a:lnSpc>
            </a:pPr>
            <a:r>
              <a:rPr lang="en-US" sz="1330" b="1" spc="-47" dirty="0">
                <a:solidFill>
                  <a:srgbClr val="000000"/>
                </a:solidFill>
                <a:latin typeface="TT Chocolates Bold"/>
                <a:ea typeface="TT Chocolates Bold"/>
                <a:cs typeface="TT Chocolates Bold"/>
                <a:sym typeface="TT Chocolates Bold"/>
              </a:rPr>
              <a:t>Baked Potato With Sour Cream</a:t>
            </a:r>
          </a:p>
          <a:p>
            <a:pPr>
              <a:lnSpc>
                <a:spcPts val="1368"/>
              </a:lnSpc>
            </a:pPr>
            <a:r>
              <a:rPr lang="en-US" sz="1330" b="1" spc="-47" dirty="0">
                <a:solidFill>
                  <a:srgbClr val="000000"/>
                </a:solidFill>
                <a:latin typeface="TT Chocolates Bold"/>
                <a:ea typeface="TT Chocolates Bold"/>
                <a:cs typeface="TT Chocolates Bold"/>
                <a:sym typeface="TT Chocolates Bold"/>
              </a:rPr>
              <a:t>Steamed Cauliflower</a:t>
            </a:r>
          </a:p>
          <a:p>
            <a:pPr>
              <a:lnSpc>
                <a:spcPts val="1368"/>
              </a:lnSpc>
            </a:pPr>
            <a:r>
              <a:rPr lang="en-US" sz="1330" b="1" spc="-47" dirty="0">
                <a:solidFill>
                  <a:srgbClr val="000000"/>
                </a:solidFill>
                <a:latin typeface="TT Chocolates Bold"/>
                <a:ea typeface="TT Chocolates Bold"/>
                <a:cs typeface="TT Chocolates Bold"/>
                <a:sym typeface="TT Chocolates Bold"/>
              </a:rPr>
              <a:t>Marinated Beet Salad</a:t>
            </a:r>
          </a:p>
          <a:p>
            <a:pPr>
              <a:lnSpc>
                <a:spcPts val="1368"/>
              </a:lnSpc>
            </a:pPr>
            <a:r>
              <a:rPr lang="en-US" sz="1330" b="1" spc="-47" dirty="0">
                <a:solidFill>
                  <a:srgbClr val="000000"/>
                </a:solidFill>
                <a:latin typeface="TT Chocolates Bold"/>
                <a:ea typeface="TT Chocolates Bold"/>
                <a:cs typeface="TT Chocolates Bold"/>
                <a:sym typeface="TT Chocolates Bold"/>
              </a:rPr>
              <a:t>Rice Pudding With Whipped Cream</a:t>
            </a:r>
          </a:p>
        </p:txBody>
      </p:sp>
      <p:sp>
        <p:nvSpPr>
          <p:cNvPr id="42" name="TextBox 42">
            <a:extLst>
              <a:ext uri="{FF2B5EF4-FFF2-40B4-BE49-F238E27FC236}">
                <a16:creationId xmlns:a16="http://schemas.microsoft.com/office/drawing/2014/main" id="{BDD44B04-6902-E8B1-B1F2-FAD1DA8F4FB0}"/>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30</a:t>
            </a:r>
          </a:p>
        </p:txBody>
      </p:sp>
      <p:sp>
        <p:nvSpPr>
          <p:cNvPr id="43" name="TextBox 43">
            <a:extLst>
              <a:ext uri="{FF2B5EF4-FFF2-40B4-BE49-F238E27FC236}">
                <a16:creationId xmlns:a16="http://schemas.microsoft.com/office/drawing/2014/main" id="{B388CA27-9A6C-3FE9-F8D7-EBC6F1D456DC}"/>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0BDEF86D-807C-B719-7E8D-890AC9E0FDFC}"/>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5D136C79-B451-6B3D-AFCE-7A1BA342B81E}"/>
              </a:ext>
            </a:extLst>
          </p:cNvPr>
          <p:cNvSpPr txBox="1"/>
          <p:nvPr/>
        </p:nvSpPr>
        <p:spPr>
          <a:xfrm>
            <a:off x="3928783" y="7203000"/>
            <a:ext cx="5972894"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Rice Soup</a:t>
            </a:r>
          </a:p>
          <a:p>
            <a:pPr>
              <a:lnSpc>
                <a:spcPts val="1368"/>
              </a:lnSpc>
            </a:pPr>
            <a:r>
              <a:rPr lang="en-US" sz="1330" b="1" spc="-47" dirty="0">
                <a:solidFill>
                  <a:srgbClr val="000000"/>
                </a:solidFill>
                <a:latin typeface="TT Chocolates Bold"/>
                <a:ea typeface="TT Chocolates Bold"/>
                <a:cs typeface="TT Chocolates Bold"/>
                <a:sym typeface="TT Chocolates Bold"/>
              </a:rPr>
              <a:t>OPEN FACED ROAST BEEF SANDWICH – Tender Medium Rare Roast Beef Over Challah Bread With Gravy, Mashed Potatoes, and Green Beans</a:t>
            </a:r>
          </a:p>
        </p:txBody>
      </p:sp>
      <p:sp>
        <p:nvSpPr>
          <p:cNvPr id="46" name="TextBox 46">
            <a:extLst>
              <a:ext uri="{FF2B5EF4-FFF2-40B4-BE49-F238E27FC236}">
                <a16:creationId xmlns:a16="http://schemas.microsoft.com/office/drawing/2014/main" id="{EC7894CF-492B-441E-A091-2905F75A70EF}"/>
              </a:ext>
            </a:extLst>
          </p:cNvPr>
          <p:cNvSpPr txBox="1"/>
          <p:nvPr/>
        </p:nvSpPr>
        <p:spPr>
          <a:xfrm>
            <a:off x="3928783" y="7895940"/>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EGGPLANT PARMAGIANA</a:t>
            </a:r>
          </a:p>
          <a:p>
            <a:pPr>
              <a:lnSpc>
                <a:spcPts val="1368"/>
              </a:lnSpc>
            </a:pPr>
            <a:r>
              <a:rPr lang="en-US" sz="1330" b="1" spc="-47" dirty="0">
                <a:solidFill>
                  <a:srgbClr val="000000"/>
                </a:solidFill>
                <a:latin typeface="TT Chocolates Bold"/>
                <a:ea typeface="TT Chocolates Bold"/>
                <a:cs typeface="TT Chocolates Bold"/>
                <a:sym typeface="TT Chocolates Bold"/>
              </a:rPr>
              <a:t>BRAISED BRATWURST IN BEER</a:t>
            </a:r>
          </a:p>
          <a:p>
            <a:pPr>
              <a:lnSpc>
                <a:spcPts val="1368"/>
              </a:lnSpc>
            </a:pPr>
            <a:r>
              <a:rPr lang="en-US" sz="1330" b="1" spc="-47" dirty="0">
                <a:solidFill>
                  <a:srgbClr val="000000"/>
                </a:solidFill>
                <a:latin typeface="TT Chocolates Bold"/>
                <a:ea typeface="TT Chocolates Bold"/>
                <a:cs typeface="TT Chocolates Bold"/>
                <a:sym typeface="TT Chocolates Bold"/>
              </a:rPr>
              <a:t>Braised Kale With Onions</a:t>
            </a:r>
          </a:p>
          <a:p>
            <a:pPr>
              <a:lnSpc>
                <a:spcPts val="1368"/>
              </a:lnSpc>
            </a:pPr>
            <a:r>
              <a:rPr lang="en-US" sz="1330" b="1" spc="-47" dirty="0">
                <a:solidFill>
                  <a:srgbClr val="000000"/>
                </a:solidFill>
                <a:latin typeface="TT Chocolates Bold"/>
                <a:ea typeface="TT Chocolates Bold"/>
                <a:cs typeface="TT Chocolates Bold"/>
                <a:sym typeface="TT Chocolates Bold"/>
              </a:rPr>
              <a:t>Potato and Cheese Pierogies</a:t>
            </a:r>
          </a:p>
          <a:p>
            <a:pPr>
              <a:lnSpc>
                <a:spcPts val="1368"/>
              </a:lnSpc>
            </a:pPr>
            <a:r>
              <a:rPr lang="en-US" sz="1330" b="1" spc="-47" dirty="0">
                <a:solidFill>
                  <a:srgbClr val="000000"/>
                </a:solidFill>
                <a:latin typeface="TT Chocolates Bold"/>
                <a:ea typeface="TT Chocolates Bold"/>
                <a:cs typeface="TT Chocolates Bold"/>
                <a:sym typeface="TT Chocolates Bold"/>
              </a:rPr>
              <a:t>Cucumber Sour Cream and Chive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C3882A42-F755-CCB8-50F5-189EBDE6496A}"/>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a:t>
            </a:r>
          </a:p>
        </p:txBody>
      </p:sp>
      <p:sp>
        <p:nvSpPr>
          <p:cNvPr id="48" name="TextBox 48">
            <a:extLst>
              <a:ext uri="{FF2B5EF4-FFF2-40B4-BE49-F238E27FC236}">
                <a16:creationId xmlns:a16="http://schemas.microsoft.com/office/drawing/2014/main" id="{73B82145-961C-C76E-7881-B1D5C44C828D}"/>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B3058820-4BB4-C3B4-7319-DCC6F975959B}"/>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0213CB38-79C9-BB15-91FB-A55174C5B149}"/>
              </a:ext>
            </a:extLst>
          </p:cNvPr>
          <p:cNvSpPr txBox="1"/>
          <p:nvPr/>
        </p:nvSpPr>
        <p:spPr>
          <a:xfrm>
            <a:off x="3928783" y="9190994"/>
            <a:ext cx="6114026"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 Chilled Banana Berry Soup</a:t>
            </a:r>
          </a:p>
          <a:p>
            <a:pPr>
              <a:lnSpc>
                <a:spcPts val="1368"/>
              </a:lnSpc>
            </a:pPr>
            <a:r>
              <a:rPr lang="en-US" sz="1330" b="1" spc="-47" dirty="0">
                <a:solidFill>
                  <a:srgbClr val="000000"/>
                </a:solidFill>
                <a:latin typeface="TT Chocolates Bold"/>
                <a:ea typeface="TT Chocolates Bold"/>
                <a:cs typeface="TT Chocolates Bold"/>
                <a:sym typeface="TT Chocolates Bold"/>
              </a:rPr>
              <a:t> CALIFORNIA COBB SALAD – Seasoned Chicken Strips, Chopped Egg, Avocado, Blue Cheese, Tomato, Cucumber, over Crisp Greens  Focaccia Dinner Roll </a:t>
            </a:r>
          </a:p>
        </p:txBody>
      </p:sp>
      <p:sp>
        <p:nvSpPr>
          <p:cNvPr id="51" name="TextBox 51">
            <a:extLst>
              <a:ext uri="{FF2B5EF4-FFF2-40B4-BE49-F238E27FC236}">
                <a16:creationId xmlns:a16="http://schemas.microsoft.com/office/drawing/2014/main" id="{13D465F7-683E-6B4B-FCF8-A0B84798FF53}"/>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LEG OF LAMB WITH MINTED AU JUS</a:t>
            </a:r>
          </a:p>
          <a:p>
            <a:pPr>
              <a:lnSpc>
                <a:spcPts val="1368"/>
              </a:lnSpc>
            </a:pPr>
            <a:r>
              <a:rPr lang="en-US" sz="1330" b="1" spc="-47" dirty="0">
                <a:solidFill>
                  <a:srgbClr val="000000"/>
                </a:solidFill>
                <a:latin typeface="TT Chocolates Bold"/>
                <a:ea typeface="TT Chocolates Bold"/>
                <a:cs typeface="TT Chocolates Bold"/>
                <a:sym typeface="TT Chocolates Bold"/>
              </a:rPr>
              <a:t>BUTTER CRUMB BOSTON SCROD FILET</a:t>
            </a:r>
          </a:p>
          <a:p>
            <a:pPr>
              <a:lnSpc>
                <a:spcPts val="1368"/>
              </a:lnSpc>
            </a:pPr>
            <a:r>
              <a:rPr lang="en-US" sz="1330" b="1" spc="-47" dirty="0">
                <a:solidFill>
                  <a:srgbClr val="000000"/>
                </a:solidFill>
                <a:latin typeface="TT Chocolates Bold"/>
                <a:ea typeface="TT Chocolates Bold"/>
                <a:cs typeface="TT Chocolates Bold"/>
                <a:sym typeface="TT Chocolates Bold"/>
              </a:rPr>
              <a:t>Sauteed Honey Orange Baby Carrots</a:t>
            </a:r>
          </a:p>
          <a:p>
            <a:pPr>
              <a:lnSpc>
                <a:spcPts val="1368"/>
              </a:lnSpc>
            </a:pPr>
            <a:r>
              <a:rPr lang="en-US" sz="1330" b="1" spc="-47" dirty="0">
                <a:solidFill>
                  <a:srgbClr val="000000"/>
                </a:solidFill>
                <a:latin typeface="TT Chocolates Bold"/>
                <a:ea typeface="TT Chocolates Bold"/>
                <a:cs typeface="TT Chocolates Bold"/>
                <a:sym typeface="TT Chocolates Bold"/>
              </a:rPr>
              <a:t>Herbed Israeli Couscous</a:t>
            </a:r>
          </a:p>
          <a:p>
            <a:pPr>
              <a:lnSpc>
                <a:spcPts val="1368"/>
              </a:lnSpc>
            </a:pPr>
            <a:r>
              <a:rPr lang="en-US" sz="1330" b="1" spc="-47" dirty="0">
                <a:solidFill>
                  <a:srgbClr val="000000"/>
                </a:solidFill>
                <a:latin typeface="TT Chocolates Bold"/>
                <a:ea typeface="TT Chocolates Bold"/>
                <a:cs typeface="TT Chocolates Bold"/>
                <a:sym typeface="TT Chocolates Bold"/>
              </a:rPr>
              <a:t>Marinated Artichoke Hearts,  Boston Lettuce</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42DAA094-D7AB-B15E-E877-2466B5BF6D06}"/>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a:t>
            </a:r>
          </a:p>
        </p:txBody>
      </p:sp>
      <p:sp>
        <p:nvSpPr>
          <p:cNvPr id="53" name="TextBox 53">
            <a:extLst>
              <a:ext uri="{FF2B5EF4-FFF2-40B4-BE49-F238E27FC236}">
                <a16:creationId xmlns:a16="http://schemas.microsoft.com/office/drawing/2014/main" id="{F7AB1724-F2E0-2C7A-D442-FF59CD8155A6}"/>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A3C63D5F-9778-35A3-70CC-728D7AA919EA}"/>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BFF14428-7889-3AC6-B671-851F8EF61FDB}"/>
              </a:ext>
            </a:extLst>
          </p:cNvPr>
          <p:cNvSpPr txBox="1"/>
          <p:nvPr/>
        </p:nvSpPr>
        <p:spPr>
          <a:xfrm>
            <a:off x="3944818" y="11181664"/>
            <a:ext cx="5491210"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Pasta Fagioli </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PIZZA PARLOR – Your Choice of Meatball or Cheese Pizza</a:t>
            </a:r>
          </a:p>
          <a:p>
            <a:pPr>
              <a:lnSpc>
                <a:spcPts val="1368"/>
              </a:lnSpc>
            </a:pPr>
            <a:r>
              <a:rPr lang="en-US" sz="1330" b="1" spc="-47" dirty="0">
                <a:solidFill>
                  <a:srgbClr val="000000"/>
                </a:solidFill>
                <a:latin typeface="TT Chocolates Bold"/>
                <a:ea typeface="TT Chocolates Bold"/>
                <a:cs typeface="TT Chocolates Bold"/>
                <a:sym typeface="TT Chocolates Bold"/>
              </a:rPr>
              <a:t>Served With Garden Salad and Seedless Grapes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24ED50DC-D6A7-D43F-0523-19A56EC6AE2A}"/>
              </a:ext>
            </a:extLst>
          </p:cNvPr>
          <p:cNvSpPr txBox="1"/>
          <p:nvPr/>
        </p:nvSpPr>
        <p:spPr>
          <a:xfrm>
            <a:off x="3939093" y="11881764"/>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GRILLED BEEF LIVER WITH ONIONS</a:t>
            </a:r>
          </a:p>
          <a:p>
            <a:pPr>
              <a:lnSpc>
                <a:spcPts val="1368"/>
              </a:lnSpc>
            </a:pPr>
            <a:r>
              <a:rPr lang="en-US" sz="1330" b="1" spc="-47" dirty="0">
                <a:solidFill>
                  <a:srgbClr val="000000"/>
                </a:solidFill>
                <a:latin typeface="TT Chocolates Bold"/>
                <a:ea typeface="TT Chocolates Bold"/>
                <a:cs typeface="TT Chocolates Bold"/>
                <a:sym typeface="TT Chocolates Bold"/>
              </a:rPr>
              <a:t>FRENCH BREAST OF CHICKEN MARSALA</a:t>
            </a:r>
          </a:p>
          <a:p>
            <a:pPr>
              <a:lnSpc>
                <a:spcPts val="1368"/>
              </a:lnSpc>
            </a:pPr>
            <a:r>
              <a:rPr lang="en-US" sz="1330" b="1" spc="-47" dirty="0">
                <a:solidFill>
                  <a:srgbClr val="000000"/>
                </a:solidFill>
                <a:latin typeface="TT Chocolates Bold"/>
                <a:ea typeface="TT Chocolates Bold"/>
                <a:cs typeface="TT Chocolates Bold"/>
                <a:sym typeface="TT Chocolates Bold"/>
              </a:rPr>
              <a:t>Roasted Italian Style Potatoes</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Tomato and Cucumber</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D6B1956C-5298-29F8-3164-F84EA198733E}"/>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3</a:t>
            </a:r>
          </a:p>
        </p:txBody>
      </p:sp>
      <p:sp>
        <p:nvSpPr>
          <p:cNvPr id="58" name="TextBox 58">
            <a:extLst>
              <a:ext uri="{FF2B5EF4-FFF2-40B4-BE49-F238E27FC236}">
                <a16:creationId xmlns:a16="http://schemas.microsoft.com/office/drawing/2014/main" id="{47ADE3DF-215C-DDB5-6DD4-FBDAC46AC6CD}"/>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0FFEA011-48E8-F9D0-87D2-4687772EE427}"/>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F9B55B48-F930-90FD-1EA9-ABB4FD1B7A9C}"/>
              </a:ext>
            </a:extLst>
          </p:cNvPr>
          <p:cNvSpPr txBox="1"/>
          <p:nvPr/>
        </p:nvSpPr>
        <p:spPr>
          <a:xfrm>
            <a:off x="3936935" y="13231263"/>
            <a:ext cx="6114026" cy="1258037"/>
          </a:xfrm>
          <a:prstGeom prst="rect">
            <a:avLst/>
          </a:prstGeom>
        </p:spPr>
        <p:txBody>
          <a:bodyPr wrap="square" lIns="0" tIns="0" rIns="0" bIns="0" rtlCol="0" anchor="t">
            <a:spAutoFit/>
          </a:bodyPr>
          <a:lstStyle/>
          <a:p>
            <a:pPr>
              <a:lnSpc>
                <a:spcPts val="1368"/>
              </a:lnSpc>
            </a:pPr>
            <a:r>
              <a:rPr lang="en-US" sz="1400" b="1" u="sng" spc="-47" dirty="0">
                <a:solidFill>
                  <a:srgbClr val="000000"/>
                </a:solidFill>
                <a:latin typeface="TT Chocolates Bold"/>
                <a:ea typeface="TT Chocolates Bold"/>
                <a:cs typeface="TT Chocolates Bold"/>
                <a:sym typeface="TT Chocolates Bold"/>
              </a:rPr>
              <a:t>LUNCH</a:t>
            </a:r>
          </a:p>
          <a:p>
            <a:pPr>
              <a:lnSpc>
                <a:spcPts val="1368"/>
              </a:lnSpc>
            </a:pPr>
            <a:r>
              <a:rPr lang="en-US" sz="1400" b="1" spc="-47" dirty="0">
                <a:solidFill>
                  <a:srgbClr val="000000"/>
                </a:solidFill>
                <a:latin typeface="TT Chocolates Bold"/>
                <a:ea typeface="TT Chocolates Bold"/>
                <a:cs typeface="TT Chocolates Bold"/>
                <a:sym typeface="TT Chocolates Bold"/>
              </a:rPr>
              <a:t>New England Bay Scallop Chowder</a:t>
            </a:r>
          </a:p>
          <a:p>
            <a:pPr>
              <a:lnSpc>
                <a:spcPts val="1368"/>
              </a:lnSpc>
            </a:pPr>
            <a:r>
              <a:rPr lang="en-US" sz="1400" b="1" spc="-47" dirty="0">
                <a:solidFill>
                  <a:srgbClr val="000000"/>
                </a:solidFill>
                <a:latin typeface="TT Chocolates Bold"/>
                <a:ea typeface="TT Chocolates Bold"/>
                <a:cs typeface="TT Chocolates Bold"/>
                <a:sym typeface="TT Chocolates Bold"/>
              </a:rPr>
              <a:t>FLUSHING HOUSE SUPER SOUP BOWL!  - Soy Sesame Broth, </a:t>
            </a:r>
            <a:r>
              <a:rPr lang="en-US" sz="1400" b="1" spc="-47" dirty="0" err="1">
                <a:solidFill>
                  <a:srgbClr val="000000"/>
                </a:solidFill>
                <a:latin typeface="TT Chocolates Bold"/>
                <a:ea typeface="TT Chocolates Bold"/>
                <a:cs typeface="TT Chocolates Bold"/>
                <a:sym typeface="TT Chocolates Bold"/>
              </a:rPr>
              <a:t>Udon</a:t>
            </a:r>
            <a:r>
              <a:rPr lang="en-US" sz="1400" b="1" spc="-47" dirty="0">
                <a:solidFill>
                  <a:srgbClr val="000000"/>
                </a:solidFill>
                <a:latin typeface="TT Chocolates Bold"/>
                <a:ea typeface="TT Chocolates Bold"/>
                <a:cs typeface="TT Chocolates Bold"/>
                <a:sym typeface="TT Chocolates Bold"/>
              </a:rPr>
              <a:t> Noodles Gulf Shrimp, Shrimp Dumpling, Bok Choy, Carrots, Broccoli, Bean Sprouts, Crispy Chow Mein Noodles</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4243F3D0-5803-D875-41BE-79EAE54F17FB}"/>
              </a:ext>
            </a:extLst>
          </p:cNvPr>
          <p:cNvSpPr txBox="1"/>
          <p:nvPr/>
        </p:nvSpPr>
        <p:spPr>
          <a:xfrm>
            <a:off x="3928783" y="14116434"/>
            <a:ext cx="4754798" cy="1792798"/>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BROILED COD WITH LEMON THYME BUTTER</a:t>
            </a:r>
          </a:p>
          <a:p>
            <a:pPr>
              <a:lnSpc>
                <a:spcPts val="1368"/>
              </a:lnSpc>
            </a:pPr>
            <a:r>
              <a:rPr lang="en-US" sz="1330" b="1" spc="-47" dirty="0">
                <a:solidFill>
                  <a:srgbClr val="000000"/>
                </a:solidFill>
                <a:latin typeface="TT Chocolates Bold"/>
                <a:ea typeface="TT Chocolates Bold"/>
                <a:cs typeface="TT Chocolates Bold"/>
                <a:sym typeface="TT Chocolates Bold"/>
              </a:rPr>
              <a:t>MEATLESS LASAGNA ROLL UPS</a:t>
            </a:r>
          </a:p>
          <a:p>
            <a:pPr>
              <a:lnSpc>
                <a:spcPts val="1368"/>
              </a:lnSpc>
            </a:pPr>
            <a:r>
              <a:rPr lang="en-US" sz="1330" b="1" spc="-47" dirty="0">
                <a:solidFill>
                  <a:srgbClr val="000000"/>
                </a:solidFill>
                <a:latin typeface="TT Chocolates Bold"/>
                <a:ea typeface="TT Chocolates Bold"/>
                <a:cs typeface="TT Chocolates Bold"/>
                <a:sym typeface="TT Chocolates Bold"/>
              </a:rPr>
              <a:t>Jasmine Rice</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Zucchini and Plum Tomatoes</a:t>
            </a:r>
          </a:p>
          <a:p>
            <a:pPr>
              <a:lnSpc>
                <a:spcPts val="1368"/>
              </a:lnSpc>
            </a:pPr>
            <a:r>
              <a:rPr lang="en-US" sz="1330" b="1" spc="-47" dirty="0">
                <a:solidFill>
                  <a:srgbClr val="000000"/>
                </a:solidFill>
                <a:latin typeface="TT Chocolates Bold"/>
                <a:ea typeface="TT Chocolates Bold"/>
                <a:cs typeface="TT Chocolates Bold"/>
                <a:sym typeface="TT Chocolates Bold"/>
              </a:rPr>
              <a:t>Spinach Salad With Egg and Red Onion</a:t>
            </a:r>
          </a:p>
          <a:p>
            <a:pPr>
              <a:lnSpc>
                <a:spcPts val="1368"/>
              </a:lnSpc>
            </a:pPr>
            <a:r>
              <a:rPr lang="en-US" sz="1330" b="1" spc="-47" dirty="0">
                <a:solidFill>
                  <a:srgbClr val="000000"/>
                </a:solidFill>
                <a:latin typeface="TT Chocolates Bold"/>
                <a:ea typeface="TT Chocolates Bold"/>
                <a:cs typeface="TT Chocolates Bold"/>
                <a:sym typeface="TT Chocolates Bold"/>
              </a:rPr>
              <a:t>Caramel Bread Pudding</a:t>
            </a: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B54D8DB5-3411-A963-9E67-0B21CA4863B6}"/>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4</a:t>
            </a:r>
          </a:p>
        </p:txBody>
      </p:sp>
      <p:sp>
        <p:nvSpPr>
          <p:cNvPr id="63" name="TextBox 63">
            <a:extLst>
              <a:ext uri="{FF2B5EF4-FFF2-40B4-BE49-F238E27FC236}">
                <a16:creationId xmlns:a16="http://schemas.microsoft.com/office/drawing/2014/main" id="{DFF67A93-22FF-6CD6-A34A-493D293D1B53}"/>
              </a:ext>
            </a:extLst>
          </p:cNvPr>
          <p:cNvSpPr txBox="1"/>
          <p:nvPr/>
        </p:nvSpPr>
        <p:spPr>
          <a:xfrm>
            <a:off x="104397" y="15072395"/>
            <a:ext cx="2245890"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A579F914-310B-9A4B-5B4C-B021D10D6C7A}"/>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8694B758-58DC-9F2C-874E-143BBE13BEBE}"/>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391E716A-E6EC-284D-BCA4-B715F910F006}"/>
              </a:ext>
            </a:extLst>
          </p:cNvPr>
          <p:cNvSpPr/>
          <p:nvPr/>
        </p:nvSpPr>
        <p:spPr>
          <a:xfrm>
            <a:off x="3871568"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719C9D0D-C1E0-6190-E4D7-51A333D8344C}"/>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pic>
        <p:nvPicPr>
          <p:cNvPr id="69" name="Picture 68">
            <a:extLst>
              <a:ext uri="{FF2B5EF4-FFF2-40B4-BE49-F238E27FC236}">
                <a16:creationId xmlns:a16="http://schemas.microsoft.com/office/drawing/2014/main" id="{42556DBB-A64B-CF69-D1F2-D3DDF4856894}"/>
              </a:ext>
            </a:extLst>
          </p:cNvPr>
          <p:cNvPicPr>
            <a:picLocks noChangeAspect="1"/>
          </p:cNvPicPr>
          <p:nvPr/>
        </p:nvPicPr>
        <p:blipFill>
          <a:blip r:embed="rId6"/>
          <a:stretch>
            <a:fillRect/>
          </a:stretch>
        </p:blipFill>
        <p:spPr>
          <a:xfrm>
            <a:off x="944351" y="12704215"/>
            <a:ext cx="1735283" cy="1755699"/>
          </a:xfrm>
          <a:prstGeom prst="rect">
            <a:avLst/>
          </a:prstGeom>
        </p:spPr>
      </p:pic>
      <p:sp>
        <p:nvSpPr>
          <p:cNvPr id="70" name="TextBox 69">
            <a:extLst>
              <a:ext uri="{FF2B5EF4-FFF2-40B4-BE49-F238E27FC236}">
                <a16:creationId xmlns:a16="http://schemas.microsoft.com/office/drawing/2014/main" id="{3B370888-BCC1-F777-DBAF-8D94A273ED10}"/>
              </a:ext>
            </a:extLst>
          </p:cNvPr>
          <p:cNvSpPr txBox="1"/>
          <p:nvPr/>
        </p:nvSpPr>
        <p:spPr>
          <a:xfrm>
            <a:off x="174144" y="14518228"/>
            <a:ext cx="2405233" cy="464614"/>
          </a:xfrm>
          <a:prstGeom prst="rect">
            <a:avLst/>
          </a:prstGeom>
          <a:noFill/>
        </p:spPr>
        <p:txBody>
          <a:bodyPr wrap="square">
            <a:spAutoFit/>
          </a:bodyPr>
          <a:lstStyle/>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600" b="1" i="0" u="none" strike="noStrike" kern="1200" cap="none" spc="-53" normalizeH="0" baseline="0" noProof="0" dirty="0">
                <a:ln>
                  <a:noFill/>
                </a:ln>
                <a:solidFill>
                  <a:prstClr val="black"/>
                </a:solidFill>
                <a:effectLst/>
                <a:uLnTx/>
                <a:uFillTx/>
                <a:latin typeface="Times New Roman Condensed" panose="020B0604020202020204" charset="0"/>
                <a:ea typeface="Times New Roman Condensed Bold"/>
                <a:cs typeface="Times New Roman Condensed Bold"/>
                <a:sym typeface="Times New Roman Condensed Bold"/>
              </a:rPr>
              <a:t>WISHING </a:t>
            </a:r>
            <a:r>
              <a:rPr lang="en-US" sz="1600" b="1" spc="-53" dirty="0">
                <a:solidFill>
                  <a:prstClr val="black"/>
                </a:solidFill>
                <a:latin typeface="Times New Roman Condensed" panose="020B0604020202020204" charset="0"/>
                <a:ea typeface="Times New Roman Condensed Bold"/>
                <a:cs typeface="Times New Roman Condensed Bold"/>
                <a:sym typeface="Times New Roman Condensed Bold"/>
              </a:rPr>
              <a:t>YOU ALL A </a:t>
            </a:r>
          </a:p>
          <a:p>
            <a:pPr marL="0" marR="0" lvl="0" indent="0" algn="ctr" defTabSz="914400" rtl="0" eaLnBrk="1" fontAlgn="auto" latinLnBrk="0" hangingPunct="1">
              <a:lnSpc>
                <a:spcPts val="1423"/>
              </a:lnSpc>
              <a:spcBef>
                <a:spcPts val="0"/>
              </a:spcBef>
              <a:spcAft>
                <a:spcPts val="0"/>
              </a:spcAft>
              <a:buClrTx/>
              <a:buSzTx/>
              <a:buFontTx/>
              <a:buNone/>
              <a:tabLst/>
              <a:defRPr/>
            </a:pPr>
            <a:r>
              <a:rPr lang="en-US" sz="1600" b="1" spc="-53" dirty="0">
                <a:solidFill>
                  <a:prstClr val="black"/>
                </a:solidFill>
                <a:latin typeface="Times New Roman Condensed" panose="020B0604020202020204" charset="0"/>
                <a:ea typeface="Times New Roman Condensed Bold"/>
                <a:cs typeface="Times New Roman Condensed Bold"/>
                <a:sym typeface="Times New Roman Condensed Bold"/>
              </a:rPr>
              <a:t>HAPPY FOURTH OF JULY!</a:t>
            </a:r>
            <a:endParaRPr kumimoji="0" lang="en-US" sz="1600" b="1" i="0" u="none" strike="noStrike" kern="1200" cap="none" spc="-53" normalizeH="0" baseline="0" noProof="0" dirty="0">
              <a:ln>
                <a:noFill/>
              </a:ln>
              <a:solidFill>
                <a:prstClr val="black"/>
              </a:solidFill>
              <a:effectLst/>
              <a:uLnTx/>
              <a:uFillTx/>
              <a:latin typeface="Times New Roman Condensed" panose="020B0604020202020204" charset="0"/>
              <a:ea typeface="Times New Roman Condensed Bold"/>
              <a:cs typeface="Times New Roman Condensed Bold"/>
              <a:sym typeface="Times New Roman Condensed Bold"/>
            </a:endParaRPr>
          </a:p>
        </p:txBody>
      </p:sp>
    </p:spTree>
    <p:extLst>
      <p:ext uri="{BB962C8B-B14F-4D97-AF65-F5344CB8AC3E}">
        <p14:creationId xmlns:p14="http://schemas.microsoft.com/office/powerpoint/2010/main" val="3533912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DED"/>
        </a:solidFill>
        <a:effectLst/>
      </p:bgPr>
    </p:bg>
    <p:spTree>
      <p:nvGrpSpPr>
        <p:cNvPr id="1" name="">
          <a:extLst>
            <a:ext uri="{FF2B5EF4-FFF2-40B4-BE49-F238E27FC236}">
              <a16:creationId xmlns:a16="http://schemas.microsoft.com/office/drawing/2014/main" id="{E2ECDAE7-B20B-7970-A78D-ED31727FA25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C9D96E7-7790-6DA0-CA37-A4256FF22B92}"/>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59309FE4-1E88-8B95-3BE8-74665219AD4F}"/>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D9E9A01B-E51A-85C1-2413-D7157D1CCB41}"/>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B411A002-57AA-91D4-5D6D-558BEA306523}"/>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E8FF03BF-9DED-99A8-AB20-98ABE4A9C948}"/>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rgbClr val="FFFDED"/>
            </a:solidFill>
          </p:spPr>
          <p:txBody>
            <a:bodyPr/>
            <a:lstStyle/>
            <a:p>
              <a:endParaRPr lang="en-US"/>
            </a:p>
          </p:txBody>
        </p:sp>
        <p:sp>
          <p:nvSpPr>
            <p:cNvPr id="7" name="Freeform 7">
              <a:extLst>
                <a:ext uri="{FF2B5EF4-FFF2-40B4-BE49-F238E27FC236}">
                  <a16:creationId xmlns:a16="http://schemas.microsoft.com/office/drawing/2014/main" id="{21917B4A-2EDE-D28A-C996-5980A73FDD5E}"/>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9CA50513-DBC9-CCBA-DCE9-4F0F6F3AD00B}"/>
              </a:ext>
            </a:extLst>
          </p:cNvPr>
          <p:cNvSpPr/>
          <p:nvPr/>
        </p:nvSpPr>
        <p:spPr>
          <a:xfrm>
            <a:off x="3881390" y="3178065"/>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D6329F3D-9D60-9B5A-C81F-4E056931AA5F}"/>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C42FB8C6-EB0B-7376-7614-8AFB5FDCA0A7}"/>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22592DB8-EFE5-9984-08CD-C1682AA69399}"/>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B6234896-FC3F-3A34-5ADA-C34F0F8CA65F}"/>
              </a:ext>
            </a:extLst>
          </p:cNvPr>
          <p:cNvSpPr/>
          <p:nvPr/>
        </p:nvSpPr>
        <p:spPr>
          <a:xfrm>
            <a:off x="2187969" y="14979035"/>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2B49A2E5-1532-1CD2-FAE8-97E5D690871D}"/>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CEDA8598-BC63-9183-31D1-C1E87A1A8811}"/>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18C15ADD-E513-E703-24B8-F2BD9C453D39}"/>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2E639E9C-A1F2-A485-126B-E8343149F1CC}"/>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0464EB1B-01D5-C883-F341-892CA4CC8257}"/>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E1B225F1-DA97-DE83-4E06-7696B2E57E57}"/>
              </a:ext>
            </a:extLst>
          </p:cNvPr>
          <p:cNvSpPr txBox="1"/>
          <p:nvPr/>
        </p:nvSpPr>
        <p:spPr>
          <a:xfrm>
            <a:off x="3944374" y="1200615"/>
            <a:ext cx="4754798" cy="724429"/>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Bean Soup</a:t>
            </a:r>
          </a:p>
          <a:p>
            <a:pPr>
              <a:lnSpc>
                <a:spcPts val="1368"/>
              </a:lnSpc>
            </a:pPr>
            <a:r>
              <a:rPr lang="en-US" sz="1330" b="1" spc="-47" dirty="0">
                <a:solidFill>
                  <a:srgbClr val="000000"/>
                </a:solidFill>
                <a:latin typeface="TT Chocolates Bold"/>
                <a:ea typeface="TT Chocolates Bold"/>
                <a:cs typeface="TT Chocolates Bold"/>
                <a:sym typeface="TT Chocolates Bold"/>
              </a:rPr>
              <a:t>CHOICE OF BAKED QUICHE – Quiche Lorraine (Swiss Cheese, Bacon, Onion) or Spinach Cheddar Quiche – Garden Salad, Honeydew Melon</a:t>
            </a:r>
          </a:p>
        </p:txBody>
      </p:sp>
      <p:sp>
        <p:nvSpPr>
          <p:cNvPr id="19" name="TextBox 19">
            <a:extLst>
              <a:ext uri="{FF2B5EF4-FFF2-40B4-BE49-F238E27FC236}">
                <a16:creationId xmlns:a16="http://schemas.microsoft.com/office/drawing/2014/main" id="{19296E6D-4F78-C390-91A1-6873759DAF65}"/>
              </a:ext>
            </a:extLst>
          </p:cNvPr>
          <p:cNvSpPr txBox="1"/>
          <p:nvPr/>
        </p:nvSpPr>
        <p:spPr>
          <a:xfrm>
            <a:off x="3928783" y="1914990"/>
            <a:ext cx="4754798" cy="1263038"/>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FRENCH BREAST OF CHICKEN, PINEAPPLE MANGO GLAZE</a:t>
            </a:r>
          </a:p>
          <a:p>
            <a:pPr>
              <a:lnSpc>
                <a:spcPts val="1368"/>
              </a:lnSpc>
            </a:pPr>
            <a:r>
              <a:rPr lang="en-US" sz="1330" b="1" spc="-47" dirty="0">
                <a:solidFill>
                  <a:srgbClr val="000000"/>
                </a:solidFill>
                <a:latin typeface="TT Chocolates Bold"/>
                <a:ea typeface="TT Chocolates Bold"/>
                <a:cs typeface="TT Chocolates Bold"/>
                <a:sym typeface="TT Chocolates Bold"/>
              </a:rPr>
              <a:t>BREADED PORK CHOP WITH APPLESAUCE</a:t>
            </a:r>
          </a:p>
          <a:p>
            <a:pPr>
              <a:lnSpc>
                <a:spcPts val="1368"/>
              </a:lnSpc>
            </a:pPr>
            <a:r>
              <a:rPr lang="en-US" sz="1330" b="1" spc="-47" dirty="0">
                <a:solidFill>
                  <a:srgbClr val="000000"/>
                </a:solidFill>
                <a:latin typeface="TT Chocolates Bold"/>
                <a:ea typeface="TT Chocolates Bold"/>
                <a:cs typeface="TT Chocolates Bold"/>
                <a:sym typeface="TT Chocolates Bold"/>
              </a:rPr>
              <a:t>Herbed Brown Rice</a:t>
            </a:r>
          </a:p>
          <a:p>
            <a:pPr>
              <a:lnSpc>
                <a:spcPts val="1368"/>
              </a:lnSpc>
            </a:pPr>
            <a:r>
              <a:rPr lang="en-US" sz="1330" b="1" spc="-47" dirty="0">
                <a:solidFill>
                  <a:srgbClr val="000000"/>
                </a:solidFill>
                <a:latin typeface="TT Chocolates Bold"/>
                <a:ea typeface="TT Chocolates Bold"/>
                <a:cs typeface="TT Chocolates Bold"/>
                <a:sym typeface="TT Chocolates Bold"/>
              </a:rPr>
              <a:t>Steamed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Tri Color Cole Slaw</a:t>
            </a:r>
          </a:p>
          <a:p>
            <a:pPr>
              <a:lnSpc>
                <a:spcPts val="1368"/>
              </a:lnSpc>
            </a:pPr>
            <a:r>
              <a:rPr lang="en-US" sz="1330" b="1" spc="-47" dirty="0">
                <a:solidFill>
                  <a:srgbClr val="000000"/>
                </a:solidFill>
                <a:latin typeface="TT Chocolates Bold"/>
                <a:ea typeface="TT Chocolates Bold"/>
                <a:cs typeface="TT Chocolates Bold"/>
                <a:sym typeface="TT Chocolates Bold"/>
              </a:rPr>
              <a:t> Ice Cream Novelty</a:t>
            </a:r>
          </a:p>
        </p:txBody>
      </p:sp>
      <p:sp>
        <p:nvSpPr>
          <p:cNvPr id="20" name="TextBox 20">
            <a:extLst>
              <a:ext uri="{FF2B5EF4-FFF2-40B4-BE49-F238E27FC236}">
                <a16:creationId xmlns:a16="http://schemas.microsoft.com/office/drawing/2014/main" id="{C50213DA-3AD4-284A-A31F-68100F474BD9}"/>
              </a:ext>
            </a:extLst>
          </p:cNvPr>
          <p:cNvSpPr txBox="1"/>
          <p:nvPr/>
        </p:nvSpPr>
        <p:spPr>
          <a:xfrm>
            <a:off x="271939" y="3486314"/>
            <a:ext cx="2265020" cy="3168175"/>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W/O CHICKEN</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OR FRUIT)</a:t>
            </a:r>
          </a:p>
        </p:txBody>
      </p:sp>
      <p:sp>
        <p:nvSpPr>
          <p:cNvPr id="21" name="TextBox 21">
            <a:extLst>
              <a:ext uri="{FF2B5EF4-FFF2-40B4-BE49-F238E27FC236}">
                <a16:creationId xmlns:a16="http://schemas.microsoft.com/office/drawing/2014/main" id="{D7FF35B8-82B5-2CCE-19BE-75DD98563868}"/>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0D9B6700-A320-FB1B-8A30-A30DE03CA9F2}"/>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44AFC5AD-7BF6-CACF-C11F-BFDC9164A624}"/>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88BBA092-1AD9-CDEB-358A-3E11FE55AFDB}"/>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0D03437C-B9A4-1665-443D-AAED29880AEF}"/>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47134F0C-6D09-1CAA-B312-14E7F6D51F11}"/>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4EDBE985-6F15-E34D-76ED-AAE3B591D636}"/>
              </a:ext>
            </a:extLst>
          </p:cNvPr>
          <p:cNvSpPr txBox="1"/>
          <p:nvPr/>
        </p:nvSpPr>
        <p:spPr>
          <a:xfrm>
            <a:off x="5660511" y="764012"/>
            <a:ext cx="2933981" cy="397545"/>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June 21</a:t>
            </a:r>
            <a:r>
              <a:rPr lang="en-US" sz="2400" spc="-176" baseline="30000" dirty="0">
                <a:solidFill>
                  <a:srgbClr val="000000"/>
                </a:solidFill>
                <a:latin typeface="Times New Roman Condensed"/>
                <a:ea typeface="Times New Roman Condensed"/>
                <a:cs typeface="Times New Roman Condensed"/>
                <a:sym typeface="Times New Roman Condensed"/>
              </a:rPr>
              <a:t>st  </a:t>
            </a:r>
            <a:r>
              <a:rPr lang="en-US" sz="2400" spc="-176" dirty="0">
                <a:solidFill>
                  <a:srgbClr val="000000"/>
                </a:solidFill>
                <a:latin typeface="Times New Roman Condensed"/>
                <a:ea typeface="Times New Roman Condensed"/>
                <a:cs typeface="Times New Roman Condensed"/>
                <a:sym typeface="Times New Roman Condensed"/>
              </a:rPr>
              <a:t>-  June 27</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1C363BFF-DC92-A355-474C-84E4FC4BDB8D}"/>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B7725CA1-2323-980E-5010-7E151485F754}"/>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a:solidFill>
                  <a:srgbClr val="1F4562"/>
                </a:solidFill>
                <a:latin typeface="Times New Roman Condensed"/>
                <a:ea typeface="Times New Roman Condensed"/>
                <a:cs typeface="Times New Roman Condensed"/>
                <a:sym typeface="Times New Roman Condensed"/>
              </a:rPr>
              <a:t>lternatives</a:t>
            </a:r>
          </a:p>
        </p:txBody>
      </p:sp>
      <p:sp>
        <p:nvSpPr>
          <p:cNvPr id="30" name="TextBox 30">
            <a:extLst>
              <a:ext uri="{FF2B5EF4-FFF2-40B4-BE49-F238E27FC236}">
                <a16:creationId xmlns:a16="http://schemas.microsoft.com/office/drawing/2014/main" id="{265CD4A9-36F2-A17C-F8C7-5FC043160737}"/>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FFF7E9B5-A07A-73C0-63E6-EA05FC9BE676}"/>
              </a:ext>
            </a:extLst>
          </p:cNvPr>
          <p:cNvSpPr txBox="1"/>
          <p:nvPr/>
        </p:nvSpPr>
        <p:spPr>
          <a:xfrm>
            <a:off x="271939" y="260218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398DB802-41BB-10D2-1AA1-8468B1C1C212}"/>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21</a:t>
            </a:r>
          </a:p>
        </p:txBody>
      </p:sp>
      <p:sp>
        <p:nvSpPr>
          <p:cNvPr id="33" name="TextBox 33">
            <a:extLst>
              <a:ext uri="{FF2B5EF4-FFF2-40B4-BE49-F238E27FC236}">
                <a16:creationId xmlns:a16="http://schemas.microsoft.com/office/drawing/2014/main" id="{DCDC2307-B756-F128-E6FC-1A53355B02C9}"/>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6CE570E5-3D6C-34FC-C6A6-3882D2A5924C}"/>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0D592357-3A15-3C84-0C3D-1C88B55AACDA}"/>
              </a:ext>
            </a:extLst>
          </p:cNvPr>
          <p:cNvSpPr txBox="1"/>
          <p:nvPr/>
        </p:nvSpPr>
        <p:spPr>
          <a:xfrm>
            <a:off x="3956062" y="3201815"/>
            <a:ext cx="5161161"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Rice Cereal</a:t>
            </a:r>
          </a:p>
          <a:p>
            <a:pPr>
              <a:lnSpc>
                <a:spcPts val="1368"/>
              </a:lnSpc>
            </a:pPr>
            <a:r>
              <a:rPr lang="en-US" sz="1330" b="1" spc="-47" dirty="0">
                <a:solidFill>
                  <a:srgbClr val="000000"/>
                </a:solidFill>
                <a:latin typeface="TT Chocolates Bold"/>
                <a:ea typeface="TT Chocolates Bold"/>
                <a:cs typeface="TT Chocolates Bold"/>
                <a:sym typeface="TT Chocolates Bold"/>
              </a:rPr>
              <a:t>SUNDAY DINER BREAKFAST – CORNED BEEF HASH, SCRAMBLED EGGS, HOME FRIED POTATOES Grapes,  Butter Croissant</a:t>
            </a:r>
          </a:p>
        </p:txBody>
      </p:sp>
      <p:sp>
        <p:nvSpPr>
          <p:cNvPr id="36" name="TextBox 36">
            <a:extLst>
              <a:ext uri="{FF2B5EF4-FFF2-40B4-BE49-F238E27FC236}">
                <a16:creationId xmlns:a16="http://schemas.microsoft.com/office/drawing/2014/main" id="{648D3917-66AD-EBE6-A49E-7CEB9DA3EAB0}"/>
              </a:ext>
            </a:extLst>
          </p:cNvPr>
          <p:cNvSpPr txBox="1"/>
          <p:nvPr/>
        </p:nvSpPr>
        <p:spPr>
          <a:xfrm>
            <a:off x="3944374" y="3930984"/>
            <a:ext cx="4754798" cy="1801647"/>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COD FILET</a:t>
            </a:r>
          </a:p>
          <a:p>
            <a:pPr>
              <a:lnSpc>
                <a:spcPts val="1368"/>
              </a:lnSpc>
            </a:pPr>
            <a:r>
              <a:rPr lang="en-US" sz="1330" b="1" spc="-47" dirty="0">
                <a:solidFill>
                  <a:srgbClr val="000000"/>
                </a:solidFill>
                <a:latin typeface="TT Chocolates Bold"/>
                <a:ea typeface="TT Chocolates Bold"/>
                <a:cs typeface="TT Chocolates Bold"/>
                <a:sym typeface="TT Chocolates Bold"/>
              </a:rPr>
              <a:t>OVEN SEARED FLANK STEAK WITH MUSHROOM GRAVY</a:t>
            </a:r>
          </a:p>
          <a:p>
            <a:pPr>
              <a:lnSpc>
                <a:spcPts val="1368"/>
              </a:lnSpc>
            </a:pPr>
            <a:r>
              <a:rPr lang="en-US" sz="1330" b="1" spc="-47" dirty="0">
                <a:solidFill>
                  <a:srgbClr val="000000"/>
                </a:solidFill>
                <a:latin typeface="TT Chocolates Bold"/>
                <a:ea typeface="TT Chocolates Bold"/>
                <a:cs typeface="TT Chocolates Bold"/>
                <a:sym typeface="TT Chocolates Bold"/>
              </a:rPr>
              <a:t>Mashed Yukon Potatoes</a:t>
            </a:r>
          </a:p>
          <a:p>
            <a:pPr>
              <a:lnSpc>
                <a:spcPts val="1368"/>
              </a:lnSpc>
            </a:pPr>
            <a:r>
              <a:rPr lang="en-US" sz="1330" b="1" spc="-47" dirty="0">
                <a:solidFill>
                  <a:srgbClr val="000000"/>
                </a:solidFill>
                <a:latin typeface="TT Chocolates Bold"/>
                <a:ea typeface="TT Chocolates Bold"/>
                <a:cs typeface="TT Chocolates Bold"/>
                <a:sym typeface="TT Chocolates Bold"/>
              </a:rPr>
              <a:t>Broccoli and Cauliflower,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Carousel Bakery’s Black Forrest Cake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4618A1AD-CB6B-6EA8-43CD-783F01135256}"/>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22</a:t>
            </a:r>
          </a:p>
        </p:txBody>
      </p:sp>
      <p:sp>
        <p:nvSpPr>
          <p:cNvPr id="38" name="TextBox 38">
            <a:extLst>
              <a:ext uri="{FF2B5EF4-FFF2-40B4-BE49-F238E27FC236}">
                <a16:creationId xmlns:a16="http://schemas.microsoft.com/office/drawing/2014/main" id="{782DE380-5984-CC53-CD37-AE402FFE3F38}"/>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7DFADADC-ABFD-AEC3-3654-13AE5DEBE569}"/>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E51B0E44-0E69-578C-D334-9B8B234140A0}"/>
              </a:ext>
            </a:extLst>
          </p:cNvPr>
          <p:cNvSpPr txBox="1"/>
          <p:nvPr/>
        </p:nvSpPr>
        <p:spPr>
          <a:xfrm>
            <a:off x="3928783" y="5221801"/>
            <a:ext cx="5905071"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Vegetarian Barley Soup</a:t>
            </a:r>
          </a:p>
          <a:p>
            <a:pPr>
              <a:lnSpc>
                <a:spcPts val="1368"/>
              </a:lnSpc>
            </a:pPr>
            <a:r>
              <a:rPr lang="en-US" sz="1330" b="1" spc="-47" dirty="0">
                <a:solidFill>
                  <a:srgbClr val="000000"/>
                </a:solidFill>
                <a:latin typeface="TT Chocolates Bold"/>
                <a:ea typeface="TT Chocolates Bold"/>
                <a:cs typeface="TT Chocolates Bold"/>
                <a:sym typeface="TT Chocolates Bold"/>
              </a:rPr>
              <a:t>TEXAS ANGUS BEEF CHILI OVER RICE– Seasoned Black Angus Beef, Topped With Shredded Cheddar and Chopped Onion, Corn Bread Avocado Tomato Salad</a:t>
            </a:r>
          </a:p>
        </p:txBody>
      </p:sp>
      <p:sp>
        <p:nvSpPr>
          <p:cNvPr id="41" name="TextBox 41">
            <a:extLst>
              <a:ext uri="{FF2B5EF4-FFF2-40B4-BE49-F238E27FC236}">
                <a16:creationId xmlns:a16="http://schemas.microsoft.com/office/drawing/2014/main" id="{A7CC8B21-D383-33A2-EBA2-EA127C8AEAB1}"/>
              </a:ext>
            </a:extLst>
          </p:cNvPr>
          <p:cNvSpPr txBox="1"/>
          <p:nvPr/>
        </p:nvSpPr>
        <p:spPr>
          <a:xfrm>
            <a:off x="3936935" y="5914741"/>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SWEDISH BEEF MEATBALLS</a:t>
            </a:r>
          </a:p>
          <a:p>
            <a:pPr>
              <a:lnSpc>
                <a:spcPts val="1368"/>
              </a:lnSpc>
            </a:pPr>
            <a:r>
              <a:rPr lang="en-US" sz="1330" b="1" spc="-47" dirty="0">
                <a:solidFill>
                  <a:srgbClr val="000000"/>
                </a:solidFill>
                <a:latin typeface="TT Chocolates Bold"/>
                <a:ea typeface="TT Chocolates Bold"/>
                <a:cs typeface="TT Chocolates Bold"/>
                <a:sym typeface="TT Chocolates Bold"/>
              </a:rPr>
              <a:t>ROAST TURKEY BREAST WITH PAN GRAVYSTUFFING</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Sweet Potatoes</a:t>
            </a:r>
          </a:p>
          <a:p>
            <a:pPr>
              <a:lnSpc>
                <a:spcPts val="1368"/>
              </a:lnSpc>
            </a:pPr>
            <a:r>
              <a:rPr lang="en-US" sz="1330" b="1" spc="-47" dirty="0">
                <a:solidFill>
                  <a:srgbClr val="000000"/>
                </a:solidFill>
                <a:latin typeface="TT Chocolates Bold"/>
                <a:ea typeface="TT Chocolates Bold"/>
                <a:cs typeface="TT Chocolates Bold"/>
                <a:sym typeface="TT Chocolates Bold"/>
              </a:rPr>
              <a:t>Brandy Sauteed Button Mushrooms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Blue Cheese Dressing</a:t>
            </a:r>
          </a:p>
          <a:p>
            <a:pPr>
              <a:lnSpc>
                <a:spcPts val="1368"/>
              </a:lnSpc>
            </a:pPr>
            <a:r>
              <a:rPr lang="en-US" sz="1330" b="1" spc="-47" dirty="0">
                <a:solidFill>
                  <a:srgbClr val="000000"/>
                </a:solidFill>
                <a:latin typeface="TT Chocolates Bold"/>
                <a:ea typeface="TT Chocolates Bold"/>
                <a:cs typeface="TT Chocolates Bold"/>
                <a:sym typeface="TT Chocolates Bold"/>
              </a:rPr>
              <a:t>Rice Pudding With Whipped Cream</a:t>
            </a:r>
          </a:p>
        </p:txBody>
      </p:sp>
      <p:sp>
        <p:nvSpPr>
          <p:cNvPr id="42" name="TextBox 42">
            <a:extLst>
              <a:ext uri="{FF2B5EF4-FFF2-40B4-BE49-F238E27FC236}">
                <a16:creationId xmlns:a16="http://schemas.microsoft.com/office/drawing/2014/main" id="{14C93D98-D0A2-525F-C199-2BF542D6754A}"/>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23</a:t>
            </a:r>
          </a:p>
        </p:txBody>
      </p:sp>
      <p:sp>
        <p:nvSpPr>
          <p:cNvPr id="43" name="TextBox 43">
            <a:extLst>
              <a:ext uri="{FF2B5EF4-FFF2-40B4-BE49-F238E27FC236}">
                <a16:creationId xmlns:a16="http://schemas.microsoft.com/office/drawing/2014/main" id="{4B0ED778-09ED-E1E2-13A3-10895A34688A}"/>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2387CCF1-73BE-695E-EB77-6CFD1CEF6A24}"/>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721C2EC0-0116-B8CD-84A3-EB782A39BF06}"/>
              </a:ext>
            </a:extLst>
          </p:cNvPr>
          <p:cNvSpPr txBox="1"/>
          <p:nvPr/>
        </p:nvSpPr>
        <p:spPr>
          <a:xfrm>
            <a:off x="3928783" y="7203000"/>
            <a:ext cx="5972894"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Rice Soup</a:t>
            </a:r>
          </a:p>
          <a:p>
            <a:pPr>
              <a:lnSpc>
                <a:spcPts val="1368"/>
              </a:lnSpc>
            </a:pPr>
            <a:r>
              <a:rPr lang="en-US" sz="1330" b="1" spc="-47" dirty="0">
                <a:solidFill>
                  <a:srgbClr val="000000"/>
                </a:solidFill>
                <a:latin typeface="TT Chocolates Bold"/>
                <a:ea typeface="TT Chocolates Bold"/>
                <a:cs typeface="TT Chocolates Bold"/>
                <a:sym typeface="TT Chocolates Bold"/>
              </a:rPr>
              <a:t>GRILLED TUNA GREEK SALAD – Medium Rare Grilled Tuna, Feta Cheese, Stuffed Grape Leaves, Tomato, Cucumber, Green Pepper Over Romaine Lettuce, Grilled Pita</a:t>
            </a:r>
          </a:p>
        </p:txBody>
      </p:sp>
      <p:sp>
        <p:nvSpPr>
          <p:cNvPr id="46" name="TextBox 46">
            <a:extLst>
              <a:ext uri="{FF2B5EF4-FFF2-40B4-BE49-F238E27FC236}">
                <a16:creationId xmlns:a16="http://schemas.microsoft.com/office/drawing/2014/main" id="{6568660A-D40D-1D4F-23CB-2CDB8CC55EB6}"/>
              </a:ext>
            </a:extLst>
          </p:cNvPr>
          <p:cNvSpPr txBox="1"/>
          <p:nvPr/>
        </p:nvSpPr>
        <p:spPr>
          <a:xfrm>
            <a:off x="3928783" y="7895940"/>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EGGPLANT ROLATINI MARINARA</a:t>
            </a:r>
          </a:p>
          <a:p>
            <a:pPr>
              <a:lnSpc>
                <a:spcPts val="1368"/>
              </a:lnSpc>
            </a:pPr>
            <a:r>
              <a:rPr lang="en-US" sz="1330" b="1" spc="-47" dirty="0">
                <a:solidFill>
                  <a:srgbClr val="000000"/>
                </a:solidFill>
                <a:latin typeface="TT Chocolates Bold"/>
                <a:ea typeface="TT Chocolates Bold"/>
                <a:cs typeface="TT Chocolates Bold"/>
                <a:sym typeface="TT Chocolates Bold"/>
              </a:rPr>
              <a:t>GRILLED KEILBASA</a:t>
            </a:r>
          </a:p>
          <a:p>
            <a:pPr>
              <a:lnSpc>
                <a:spcPts val="1368"/>
              </a:lnSpc>
            </a:pPr>
            <a:r>
              <a:rPr lang="en-US" sz="1330" b="1" spc="-47" dirty="0">
                <a:solidFill>
                  <a:srgbClr val="000000"/>
                </a:solidFill>
                <a:latin typeface="TT Chocolates Bold"/>
                <a:ea typeface="TT Chocolates Bold"/>
                <a:cs typeface="TT Chocolates Bold"/>
                <a:sym typeface="TT Chocolates Bold"/>
              </a:rPr>
              <a:t>Sautéed Spinach</a:t>
            </a:r>
          </a:p>
          <a:p>
            <a:pPr>
              <a:lnSpc>
                <a:spcPts val="1368"/>
              </a:lnSpc>
            </a:pPr>
            <a:r>
              <a:rPr lang="en-US" sz="1330" b="1" spc="-47" dirty="0">
                <a:solidFill>
                  <a:srgbClr val="000000"/>
                </a:solidFill>
                <a:latin typeface="TT Chocolates Bold"/>
                <a:ea typeface="TT Chocolates Bold"/>
                <a:cs typeface="TT Chocolates Bold"/>
                <a:sym typeface="TT Chocolates Bold"/>
              </a:rPr>
              <a:t>Potato and Cheese Pierogies</a:t>
            </a:r>
          </a:p>
          <a:p>
            <a:pPr>
              <a:lnSpc>
                <a:spcPts val="1368"/>
              </a:lnSpc>
            </a:pPr>
            <a:r>
              <a:rPr lang="en-US" sz="1330" b="1" spc="-47" dirty="0">
                <a:solidFill>
                  <a:srgbClr val="000000"/>
                </a:solidFill>
                <a:latin typeface="TT Chocolates Bold"/>
                <a:ea typeface="TT Chocolates Bold"/>
                <a:cs typeface="TT Chocolates Bold"/>
                <a:sym typeface="TT Chocolates Bold"/>
              </a:rPr>
              <a:t>Cucumber, Tomato, and Green Pepper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FA4C8178-3916-1E49-AD22-FC701AB21EE4}"/>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24</a:t>
            </a:r>
          </a:p>
        </p:txBody>
      </p:sp>
      <p:sp>
        <p:nvSpPr>
          <p:cNvPr id="48" name="TextBox 48">
            <a:extLst>
              <a:ext uri="{FF2B5EF4-FFF2-40B4-BE49-F238E27FC236}">
                <a16:creationId xmlns:a16="http://schemas.microsoft.com/office/drawing/2014/main" id="{1ECC0C85-5C6A-A17E-1783-E86342C65D6B}"/>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2D555F51-1034-3827-BEFF-CCB9D9A9300A}"/>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F1D51298-452D-9400-26D4-08D1AA84961C}"/>
              </a:ext>
            </a:extLst>
          </p:cNvPr>
          <p:cNvSpPr txBox="1"/>
          <p:nvPr/>
        </p:nvSpPr>
        <p:spPr>
          <a:xfrm>
            <a:off x="3928783" y="9190994"/>
            <a:ext cx="6114026"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Egg Drop Soup</a:t>
            </a:r>
          </a:p>
          <a:p>
            <a:pPr>
              <a:lnSpc>
                <a:spcPts val="1368"/>
              </a:lnSpc>
            </a:pPr>
            <a:r>
              <a:rPr lang="en-US" sz="1330" b="1" spc="-47" dirty="0">
                <a:solidFill>
                  <a:srgbClr val="000000"/>
                </a:solidFill>
                <a:latin typeface="TT Chocolates Bold"/>
                <a:ea typeface="TT Chocolates Bold"/>
                <a:cs typeface="TT Chocolates Bold"/>
                <a:sym typeface="TT Chocolates Bold"/>
              </a:rPr>
              <a:t>SWEET AND SOUR CHICKEN – Tender Chunks Of Battered Chicken Tossed With Pineapple and Peppers in Sweet and Sour Sauce, Pork Eggroll, and Steamed Rice</a:t>
            </a:r>
          </a:p>
        </p:txBody>
      </p:sp>
      <p:sp>
        <p:nvSpPr>
          <p:cNvPr id="51" name="TextBox 51">
            <a:extLst>
              <a:ext uri="{FF2B5EF4-FFF2-40B4-BE49-F238E27FC236}">
                <a16:creationId xmlns:a16="http://schemas.microsoft.com/office/drawing/2014/main" id="{58850385-7A79-4F7C-E8E4-5EC8AC17609C}"/>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BRAISED BRISKET POT ROAST WITH GRAVY</a:t>
            </a:r>
          </a:p>
          <a:p>
            <a:pPr>
              <a:lnSpc>
                <a:spcPts val="1368"/>
              </a:lnSpc>
            </a:pPr>
            <a:r>
              <a:rPr lang="en-US" sz="1330" b="1" spc="-47" dirty="0">
                <a:solidFill>
                  <a:srgbClr val="000000"/>
                </a:solidFill>
                <a:latin typeface="TT Chocolates Bold"/>
                <a:ea typeface="TT Chocolates Bold"/>
                <a:cs typeface="TT Chocolates Bold"/>
                <a:sym typeface="TT Chocolates Bold"/>
              </a:rPr>
              <a:t>BAKED TILAPIA FILET</a:t>
            </a:r>
          </a:p>
          <a:p>
            <a:pPr>
              <a:lnSpc>
                <a:spcPts val="1368"/>
              </a:lnSpc>
            </a:pPr>
            <a:r>
              <a:rPr lang="en-US" sz="1330" b="1" spc="-47" dirty="0">
                <a:solidFill>
                  <a:srgbClr val="000000"/>
                </a:solidFill>
                <a:latin typeface="TT Chocolates Bold"/>
                <a:ea typeface="TT Chocolates Bold"/>
                <a:cs typeface="TT Chocolates Bold"/>
                <a:sym typeface="TT Chocolates Bold"/>
              </a:rPr>
              <a:t>Sauteed Summer Squash With Red Pepper</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Pee Wee Potatoes</a:t>
            </a:r>
          </a:p>
          <a:p>
            <a:pPr>
              <a:lnSpc>
                <a:spcPts val="1368"/>
              </a:lnSpc>
            </a:pPr>
            <a:r>
              <a:rPr lang="en-US" sz="1330" b="1" spc="-47" dirty="0">
                <a:solidFill>
                  <a:srgbClr val="000000"/>
                </a:solidFill>
                <a:latin typeface="TT Chocolates Bold"/>
                <a:ea typeface="TT Chocolates Bold"/>
                <a:cs typeface="TT Chocolates Bold"/>
                <a:sym typeface="TT Chocolates Bold"/>
              </a:rPr>
              <a:t>Mozzarella, Tomato, Basil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65C70096-5A60-0732-4719-83B3F3E30ABE}"/>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25</a:t>
            </a:r>
          </a:p>
        </p:txBody>
      </p:sp>
      <p:sp>
        <p:nvSpPr>
          <p:cNvPr id="53" name="TextBox 53">
            <a:extLst>
              <a:ext uri="{FF2B5EF4-FFF2-40B4-BE49-F238E27FC236}">
                <a16:creationId xmlns:a16="http://schemas.microsoft.com/office/drawing/2014/main" id="{9E180C41-D194-A416-4C11-865FB6C9B960}"/>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B09B2020-A0DD-95EC-0652-A33A243EE538}"/>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54858AB4-78BB-95F3-8313-1D3851AF6A05}"/>
              </a:ext>
            </a:extLst>
          </p:cNvPr>
          <p:cNvSpPr txBox="1"/>
          <p:nvPr/>
        </p:nvSpPr>
        <p:spPr>
          <a:xfrm>
            <a:off x="3944818" y="11181664"/>
            <a:ext cx="5491210"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Italian Wedding Soup</a:t>
            </a:r>
          </a:p>
          <a:p>
            <a:pPr>
              <a:lnSpc>
                <a:spcPts val="1368"/>
              </a:lnSpc>
            </a:pPr>
            <a:r>
              <a:rPr lang="en-US" sz="1330" b="1" spc="-47" dirty="0">
                <a:solidFill>
                  <a:srgbClr val="000000"/>
                </a:solidFill>
                <a:latin typeface="TT Chocolates Bold"/>
                <a:ea typeface="TT Chocolates Bold"/>
                <a:cs typeface="TT Chocolates Bold"/>
                <a:sym typeface="TT Chocolates Bold"/>
              </a:rPr>
              <a:t>NEW YORK DELI – Hot Pastrami Brisket on Bakery Rye Bread Served With Kosher Pickle and Cole Slaw</a:t>
            </a: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3C50E563-7853-8C7A-5A3F-0202D690F958}"/>
              </a:ext>
            </a:extLst>
          </p:cNvPr>
          <p:cNvSpPr txBox="1"/>
          <p:nvPr/>
        </p:nvSpPr>
        <p:spPr>
          <a:xfrm>
            <a:off x="3939093" y="11881764"/>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PORK SHOULDER AU JUS</a:t>
            </a:r>
          </a:p>
          <a:p>
            <a:pPr>
              <a:lnSpc>
                <a:spcPts val="1368"/>
              </a:lnSpc>
            </a:pPr>
            <a:r>
              <a:rPr lang="en-US" sz="1330" b="1" spc="-47" dirty="0">
                <a:solidFill>
                  <a:srgbClr val="000000"/>
                </a:solidFill>
                <a:latin typeface="TT Chocolates Bold"/>
                <a:ea typeface="TT Chocolates Bold"/>
                <a:cs typeface="TT Chocolates Bold"/>
                <a:sym typeface="TT Chocolates Bold"/>
              </a:rPr>
              <a:t>STEWED CURRY CHICKEN</a:t>
            </a:r>
          </a:p>
          <a:p>
            <a:pPr>
              <a:lnSpc>
                <a:spcPts val="1368"/>
              </a:lnSpc>
            </a:pPr>
            <a:r>
              <a:rPr lang="en-US" sz="1330" b="1" spc="-47" dirty="0">
                <a:solidFill>
                  <a:srgbClr val="000000"/>
                </a:solidFill>
                <a:latin typeface="TT Chocolates Bold"/>
                <a:ea typeface="TT Chocolates Bold"/>
                <a:cs typeface="TT Chocolates Bold"/>
                <a:sym typeface="TT Chocolates Bold"/>
              </a:rPr>
              <a:t>Rice Pilaf</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Italian Pasta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DEE13FFC-7901-B83B-54FE-25A389E61AB9}"/>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26</a:t>
            </a:r>
          </a:p>
        </p:txBody>
      </p:sp>
      <p:sp>
        <p:nvSpPr>
          <p:cNvPr id="58" name="TextBox 58">
            <a:extLst>
              <a:ext uri="{FF2B5EF4-FFF2-40B4-BE49-F238E27FC236}">
                <a16:creationId xmlns:a16="http://schemas.microsoft.com/office/drawing/2014/main" id="{3A2E3B25-9975-31EB-D871-05E4AA356D8C}"/>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D38921B1-7A7F-EB73-C6C7-3AC008C50931}"/>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0FFD53D7-86BD-F71C-FA0B-8BB447DF1BC2}"/>
              </a:ext>
            </a:extLst>
          </p:cNvPr>
          <p:cNvSpPr txBox="1"/>
          <p:nvPr/>
        </p:nvSpPr>
        <p:spPr>
          <a:xfrm>
            <a:off x="3936935" y="13231263"/>
            <a:ext cx="5643610" cy="1078500"/>
          </a:xfrm>
          <a:prstGeom prst="rect">
            <a:avLst/>
          </a:prstGeom>
        </p:spPr>
        <p:txBody>
          <a:bodyPr wrap="square" lIns="0" tIns="0" rIns="0" bIns="0" rtlCol="0" anchor="t">
            <a:spAutoFit/>
          </a:bodyPr>
          <a:lstStyle/>
          <a:p>
            <a:pPr>
              <a:lnSpc>
                <a:spcPts val="1368"/>
              </a:lnSpc>
            </a:pPr>
            <a:r>
              <a:rPr lang="en-US" sz="1400" b="1" u="sng" spc="-47" dirty="0">
                <a:solidFill>
                  <a:srgbClr val="000000"/>
                </a:solidFill>
                <a:latin typeface="TT Chocolates Bold"/>
                <a:ea typeface="TT Chocolates Bold"/>
                <a:cs typeface="TT Chocolates Bold"/>
                <a:sym typeface="TT Chocolates Bold"/>
              </a:rPr>
              <a:t>LUNCH</a:t>
            </a:r>
          </a:p>
          <a:p>
            <a:pPr>
              <a:lnSpc>
                <a:spcPts val="1368"/>
              </a:lnSpc>
            </a:pPr>
            <a:r>
              <a:rPr lang="en-US" sz="1400" b="1" spc="-47" dirty="0">
                <a:solidFill>
                  <a:srgbClr val="000000"/>
                </a:solidFill>
                <a:latin typeface="TT Chocolates Bold"/>
                <a:ea typeface="TT Chocolates Bold"/>
                <a:cs typeface="TT Chocolates Bold"/>
                <a:sym typeface="TT Chocolates Bold"/>
              </a:rPr>
              <a:t>New England Monkfish Chowder</a:t>
            </a:r>
          </a:p>
          <a:p>
            <a:pPr>
              <a:lnSpc>
                <a:spcPts val="1368"/>
              </a:lnSpc>
            </a:pPr>
            <a:r>
              <a:rPr lang="en-US" sz="1400" b="1" spc="-47" dirty="0">
                <a:solidFill>
                  <a:srgbClr val="000000"/>
                </a:solidFill>
                <a:latin typeface="TT Chocolates Bold"/>
                <a:ea typeface="TT Chocolates Bold"/>
                <a:cs typeface="TT Chocolates Bold"/>
                <a:sym typeface="TT Chocolates Bold"/>
              </a:rPr>
              <a:t>MARYLAND CRAB SANDWICH -  Baked Crab Cake With Lettuce, Tomato, Tartar Sauce on A Roll, Served With Potato Wedges and Cole Slaw</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FA4B01D9-2C34-6CF9-BDEE-CEF594BB7E2D}"/>
              </a:ext>
            </a:extLst>
          </p:cNvPr>
          <p:cNvSpPr txBox="1"/>
          <p:nvPr/>
        </p:nvSpPr>
        <p:spPr>
          <a:xfrm>
            <a:off x="3936935" y="13947649"/>
            <a:ext cx="4754798" cy="1972335"/>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SHRIMP AND LOBSTER LASAGNA , WHITE SAUCE</a:t>
            </a:r>
          </a:p>
          <a:p>
            <a:pPr>
              <a:lnSpc>
                <a:spcPts val="1368"/>
              </a:lnSpc>
            </a:pPr>
            <a:r>
              <a:rPr lang="en-US" sz="1330" b="1" spc="-47" dirty="0">
                <a:solidFill>
                  <a:srgbClr val="000000"/>
                </a:solidFill>
                <a:latin typeface="TT Chocolates Bold"/>
                <a:ea typeface="TT Chocolates Bold"/>
                <a:cs typeface="TT Chocolates Bold"/>
                <a:sym typeface="TT Chocolates Bold"/>
              </a:rPr>
              <a:t>BRAISED VEAL AND PEPPERS</a:t>
            </a:r>
          </a:p>
          <a:p>
            <a:pPr>
              <a:lnSpc>
                <a:spcPts val="1368"/>
              </a:lnSpc>
            </a:pPr>
            <a:r>
              <a:rPr lang="en-US" sz="1330" b="1" spc="-47" dirty="0">
                <a:solidFill>
                  <a:srgbClr val="000000"/>
                </a:solidFill>
                <a:latin typeface="TT Chocolates Bold"/>
                <a:ea typeface="TT Chocolates Bold"/>
                <a:cs typeface="TT Chocolates Bold"/>
                <a:sym typeface="TT Chocolates Bold"/>
              </a:rPr>
              <a:t>Pasta Marinara</a:t>
            </a:r>
          </a:p>
          <a:p>
            <a:pPr>
              <a:lnSpc>
                <a:spcPts val="1368"/>
              </a:lnSpc>
            </a:pPr>
            <a:r>
              <a:rPr lang="en-US" sz="1330" b="1" spc="-47" dirty="0">
                <a:solidFill>
                  <a:srgbClr val="000000"/>
                </a:solidFill>
                <a:latin typeface="TT Chocolates Bold"/>
                <a:ea typeface="TT Chocolates Bold"/>
                <a:cs typeface="TT Chocolates Bold"/>
                <a:sym typeface="TT Chocolates Bold"/>
              </a:rPr>
              <a:t>Sauteed Carrots</a:t>
            </a:r>
          </a:p>
          <a:p>
            <a:pPr>
              <a:lnSpc>
                <a:spcPts val="1368"/>
              </a:lnSpc>
            </a:pPr>
            <a:r>
              <a:rPr lang="en-US" sz="1330" b="1" spc="-47" dirty="0">
                <a:solidFill>
                  <a:srgbClr val="000000"/>
                </a:solidFill>
                <a:latin typeface="TT Chocolates Bold"/>
                <a:ea typeface="TT Chocolates Bold"/>
                <a:cs typeface="TT Chocolates Bold"/>
                <a:sym typeface="TT Chocolates Bold"/>
              </a:rPr>
              <a:t>Marinated Beet Salad With Red Onion on Butter Lettuce</a:t>
            </a:r>
          </a:p>
          <a:p>
            <a:pPr>
              <a:lnSpc>
                <a:spcPts val="1368"/>
              </a:lnSpc>
            </a:pPr>
            <a:r>
              <a:rPr lang="en-US" sz="1330" b="1" spc="-47" dirty="0">
                <a:solidFill>
                  <a:srgbClr val="000000"/>
                </a:solidFill>
                <a:latin typeface="TT Chocolates Bold"/>
                <a:ea typeface="TT Chocolates Bold"/>
                <a:cs typeface="TT Chocolates Bold"/>
                <a:sym typeface="TT Chocolates Bold"/>
              </a:rPr>
              <a:t>Lemon Merengue Pie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B065339F-7CB0-C81D-78DC-4A67EF868075}"/>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27</a:t>
            </a:r>
          </a:p>
        </p:txBody>
      </p:sp>
      <p:sp>
        <p:nvSpPr>
          <p:cNvPr id="63" name="TextBox 63">
            <a:extLst>
              <a:ext uri="{FF2B5EF4-FFF2-40B4-BE49-F238E27FC236}">
                <a16:creationId xmlns:a16="http://schemas.microsoft.com/office/drawing/2014/main" id="{30659D89-DD75-9AC3-E1A6-26BE7FEFFF76}"/>
              </a:ext>
            </a:extLst>
          </p:cNvPr>
          <p:cNvSpPr txBox="1"/>
          <p:nvPr/>
        </p:nvSpPr>
        <p:spPr>
          <a:xfrm>
            <a:off x="104397" y="15072395"/>
            <a:ext cx="2245890"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A1D02FD1-2486-5F2D-86BD-97418DF5C86F}"/>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D17B65DD-132C-E616-691C-4B78358AA3F9}"/>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7AEA89B5-69C5-E6EE-331A-A6B68760DBFA}"/>
              </a:ext>
            </a:extLst>
          </p:cNvPr>
          <p:cNvSpPr/>
          <p:nvPr/>
        </p:nvSpPr>
        <p:spPr>
          <a:xfrm>
            <a:off x="3871568"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D95B96D3-E884-D426-64EF-91751A84912E}"/>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31458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C3A5DD-6424-E22E-4E5D-102B5789CF9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39C51B-3E99-FFE7-B296-3E3086FACE4A}"/>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7DD27EE5-D69B-43FB-ED97-FB3B524078A5}"/>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A12BDF77-1255-67BB-B240-D3F104BCBB99}"/>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7367B1AD-109C-7303-1835-A47F880F5D41}"/>
              </a:ext>
            </a:extLst>
          </p:cNvPr>
          <p:cNvGrpSpPr/>
          <p:nvPr/>
        </p:nvGrpSpPr>
        <p:grpSpPr>
          <a:xfrm>
            <a:off x="199406" y="2410119"/>
            <a:ext cx="2486832" cy="6591892"/>
            <a:chOff x="0" y="0"/>
            <a:chExt cx="31823267" cy="95299281"/>
          </a:xfrm>
        </p:grpSpPr>
        <p:sp>
          <p:nvSpPr>
            <p:cNvPr id="6" name="Freeform 6">
              <a:extLst>
                <a:ext uri="{FF2B5EF4-FFF2-40B4-BE49-F238E27FC236}">
                  <a16:creationId xmlns:a16="http://schemas.microsoft.com/office/drawing/2014/main" id="{1C474FF3-A988-2BFA-0C7E-76A36BEB2D3B}"/>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dirty="0"/>
            </a:p>
          </p:txBody>
        </p:sp>
        <p:sp>
          <p:nvSpPr>
            <p:cNvPr id="7" name="Freeform 7">
              <a:extLst>
                <a:ext uri="{FF2B5EF4-FFF2-40B4-BE49-F238E27FC236}">
                  <a16:creationId xmlns:a16="http://schemas.microsoft.com/office/drawing/2014/main" id="{EEFD9402-FC49-957E-A987-E0873CF4745E}"/>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1FCADE0C-DECD-A0E3-3935-74797763BC8C}"/>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27E299E2-093C-32F0-F523-496888A1B6A1}"/>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DE604901-1835-B29A-A853-C8D127F869E5}"/>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A8FBFED3-6BC1-4385-F1B3-243C337AB7BB}"/>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884661A5-9B2C-4B6F-C8E2-621AA880D4FE}"/>
              </a:ext>
            </a:extLst>
          </p:cNvPr>
          <p:cNvSpPr/>
          <p:nvPr/>
        </p:nvSpPr>
        <p:spPr>
          <a:xfrm>
            <a:off x="2503962" y="15034108"/>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886B940F-77F2-D231-1C73-CBF29688AEE3}"/>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F8F0AB1B-7958-6407-20B9-EF54CF147EEB}"/>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dirty="0">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814A01EE-44D1-55AD-EDA8-733C1A4985E5}"/>
              </a:ext>
            </a:extLst>
          </p:cNvPr>
          <p:cNvSpPr txBox="1"/>
          <p:nvPr/>
        </p:nvSpPr>
        <p:spPr>
          <a:xfrm>
            <a:off x="200258" y="1592381"/>
            <a:ext cx="3212291" cy="833562"/>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Anthony Barker – Executive Chef</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3E149EF8-1152-08EA-D5C8-F1925AFDCE13}"/>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564AECAF-9E36-E27E-818A-E4C12E3C144F}"/>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C2DFC111-D6B6-85F5-DCFB-1DF663BDCD94}"/>
              </a:ext>
            </a:extLst>
          </p:cNvPr>
          <p:cNvSpPr txBox="1"/>
          <p:nvPr/>
        </p:nvSpPr>
        <p:spPr>
          <a:xfrm>
            <a:off x="3925849" y="1200086"/>
            <a:ext cx="6361151"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Bean Soup</a:t>
            </a:r>
          </a:p>
          <a:p>
            <a:pPr>
              <a:lnSpc>
                <a:spcPts val="1368"/>
              </a:lnSpc>
            </a:pPr>
            <a:r>
              <a:rPr lang="en-US" sz="1330" b="1" spc="-47" dirty="0">
                <a:solidFill>
                  <a:srgbClr val="000000"/>
                </a:solidFill>
                <a:latin typeface="TT Chocolates Bold"/>
                <a:ea typeface="TT Chocolates Bold"/>
                <a:cs typeface="TT Chocolates Bold"/>
                <a:sym typeface="TT Chocolates Bold"/>
              </a:rPr>
              <a:t>CHOICE OF BAKED QUICHE –  Choice of Maryland Blue Crab &amp; Asparagus OR </a:t>
            </a:r>
          </a:p>
          <a:p>
            <a:pPr>
              <a:lnSpc>
                <a:spcPts val="1368"/>
              </a:lnSpc>
            </a:pPr>
            <a:r>
              <a:rPr lang="en-US" sz="1330" b="1" spc="-47" dirty="0">
                <a:solidFill>
                  <a:srgbClr val="000000"/>
                </a:solidFill>
                <a:latin typeface="TT Chocolates Bold"/>
                <a:ea typeface="TT Chocolates Bold"/>
                <a:cs typeface="TT Chocolates Bold"/>
                <a:sym typeface="TT Chocolates Bold"/>
              </a:rPr>
              <a:t>Artichoke, Roasted Pepper &amp;  Gruyere Cheese, Garden Salad, Seedless Grapes</a:t>
            </a:r>
          </a:p>
        </p:txBody>
      </p:sp>
      <p:sp>
        <p:nvSpPr>
          <p:cNvPr id="19" name="TextBox 19">
            <a:extLst>
              <a:ext uri="{FF2B5EF4-FFF2-40B4-BE49-F238E27FC236}">
                <a16:creationId xmlns:a16="http://schemas.microsoft.com/office/drawing/2014/main" id="{3365607A-707A-5FF9-D898-B31B608D00ED}"/>
              </a:ext>
            </a:extLst>
          </p:cNvPr>
          <p:cNvSpPr txBox="1"/>
          <p:nvPr/>
        </p:nvSpPr>
        <p:spPr>
          <a:xfrm>
            <a:off x="3916983" y="1891743"/>
            <a:ext cx="5787859"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HERB ROASTED CHICKEN QUARTER WITH HERBED STUFFING</a:t>
            </a:r>
          </a:p>
          <a:p>
            <a:pPr>
              <a:lnSpc>
                <a:spcPts val="1368"/>
              </a:lnSpc>
            </a:pPr>
            <a:r>
              <a:rPr lang="en-US" sz="1330" b="1" spc="-47" dirty="0">
                <a:solidFill>
                  <a:srgbClr val="000000"/>
                </a:solidFill>
                <a:latin typeface="TT Chocolates Bold"/>
                <a:ea typeface="TT Chocolates Bold"/>
                <a:cs typeface="TT Chocolates Bold"/>
                <a:sym typeface="TT Chocolates Bold"/>
              </a:rPr>
              <a:t>LINGUINE WITH RED CLAM SAUCE</a:t>
            </a:r>
          </a:p>
          <a:p>
            <a:pPr>
              <a:lnSpc>
                <a:spcPts val="1368"/>
              </a:lnSpc>
            </a:pPr>
            <a:r>
              <a:rPr lang="en-US" sz="1330" b="1" spc="-47" dirty="0">
                <a:solidFill>
                  <a:srgbClr val="000000"/>
                </a:solidFill>
                <a:latin typeface="TT Chocolates Bold"/>
                <a:ea typeface="TT Chocolates Bold"/>
                <a:cs typeface="TT Chocolates Bold"/>
                <a:sym typeface="TT Chocolates Bold"/>
              </a:rPr>
              <a:t>Mashed Potatoes</a:t>
            </a:r>
          </a:p>
          <a:p>
            <a:pPr>
              <a:lnSpc>
                <a:spcPts val="1368"/>
              </a:lnSpc>
            </a:pPr>
            <a:r>
              <a:rPr lang="en-US" sz="1330" b="1" spc="-47" dirty="0">
                <a:solidFill>
                  <a:srgbClr val="000000"/>
                </a:solidFill>
                <a:latin typeface="TT Chocolates Bold"/>
                <a:ea typeface="TT Chocolates Bold"/>
                <a:cs typeface="TT Chocolates Bold"/>
                <a:sym typeface="TT Chocolates Bold"/>
              </a:rPr>
              <a:t>Buttered Corn</a:t>
            </a:r>
          </a:p>
          <a:p>
            <a:pPr>
              <a:lnSpc>
                <a:spcPts val="1368"/>
              </a:lnSpc>
            </a:pPr>
            <a:r>
              <a:rPr lang="en-US" sz="1330" b="1" spc="-47" dirty="0">
                <a:solidFill>
                  <a:srgbClr val="000000"/>
                </a:solidFill>
                <a:latin typeface="TT Chocolates Bold"/>
                <a:ea typeface="TT Chocolates Bold"/>
                <a:cs typeface="TT Chocolates Bold"/>
                <a:sym typeface="TT Chocolates Bold"/>
              </a:rPr>
              <a:t>Italian Vegetable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a:extLst>
              <a:ext uri="{FF2B5EF4-FFF2-40B4-BE49-F238E27FC236}">
                <a16:creationId xmlns:a16="http://schemas.microsoft.com/office/drawing/2014/main" id="{A574B7DA-8D63-F84C-E0E3-4169D4E59003}"/>
              </a:ext>
            </a:extLst>
          </p:cNvPr>
          <p:cNvSpPr txBox="1"/>
          <p:nvPr/>
        </p:nvSpPr>
        <p:spPr>
          <a:xfrm>
            <a:off x="273159" y="3497636"/>
            <a:ext cx="2265020" cy="3334887"/>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r>
              <a:rPr lang="en-US" sz="1100" b="1" spc="-46" dirty="0">
                <a:solidFill>
                  <a:srgbClr val="000000"/>
                </a:solidFill>
                <a:latin typeface="TT Chocolates Bold"/>
                <a:ea typeface="TT Chocolates Bold"/>
                <a:cs typeface="TT Chocolates Bold"/>
                <a:sym typeface="TT Chocolates Bold"/>
              </a:rPr>
              <a:t>VEGETABLE LO MEIN</a:t>
            </a:r>
          </a:p>
          <a:p>
            <a:pPr>
              <a:lnSpc>
                <a:spcPts val="1338"/>
              </a:lnSpc>
            </a:pPr>
            <a:endParaRPr lang="en-US" sz="8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a:extLst>
              <a:ext uri="{FF2B5EF4-FFF2-40B4-BE49-F238E27FC236}">
                <a16:creationId xmlns:a16="http://schemas.microsoft.com/office/drawing/2014/main" id="{10BB6303-1359-0F14-2488-85ABEEB24033}"/>
              </a:ext>
            </a:extLst>
          </p:cNvPr>
          <p:cNvSpPr txBox="1"/>
          <p:nvPr/>
        </p:nvSpPr>
        <p:spPr>
          <a:xfrm>
            <a:off x="271939" y="6837530"/>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ONLY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4BA3D07F-8212-BA9E-41E4-1B7B111ACBCB}"/>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FC9C4463-21C2-1F0E-4FC2-DFAC01F1C51B}"/>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36519F83-5B2C-9700-CE24-372810836463}"/>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60E1DD3A-1DDB-EA2C-0B86-6ADE4568A7BD}"/>
              </a:ext>
            </a:extLst>
          </p:cNvPr>
          <p:cNvSpPr txBox="1"/>
          <p:nvPr/>
        </p:nvSpPr>
        <p:spPr>
          <a:xfrm>
            <a:off x="316709" y="9086544"/>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DCB8928A-EC6E-F0C0-1A45-A44E6A70122D}"/>
              </a:ext>
            </a:extLst>
          </p:cNvPr>
          <p:cNvSpPr txBox="1"/>
          <p:nvPr/>
        </p:nvSpPr>
        <p:spPr>
          <a:xfrm>
            <a:off x="316709" y="9405539"/>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E2B0A8B5-B538-09D4-164E-64959FBBCBC3}"/>
              </a:ext>
            </a:extLst>
          </p:cNvPr>
          <p:cNvSpPr txBox="1"/>
          <p:nvPr/>
        </p:nvSpPr>
        <p:spPr>
          <a:xfrm>
            <a:off x="5135251" y="764012"/>
            <a:ext cx="3459242" cy="385234"/>
          </a:xfrm>
          <a:prstGeom prst="rect">
            <a:avLst/>
          </a:prstGeom>
        </p:spPr>
        <p:txBody>
          <a:bodyPr wrap="square"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October 18</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  October 20</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B205F8B2-9781-4EB7-E9E2-DAF9D9AD0DB2}"/>
              </a:ext>
            </a:extLst>
          </p:cNvPr>
          <p:cNvSpPr txBox="1"/>
          <p:nvPr/>
        </p:nvSpPr>
        <p:spPr>
          <a:xfrm>
            <a:off x="506882" y="2574345"/>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6327C554-6808-E01D-2BB2-735526AB3491}"/>
              </a:ext>
            </a:extLst>
          </p:cNvPr>
          <p:cNvSpPr txBox="1"/>
          <p:nvPr/>
        </p:nvSpPr>
        <p:spPr>
          <a:xfrm>
            <a:off x="1043879" y="2431926"/>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a:extLst>
              <a:ext uri="{FF2B5EF4-FFF2-40B4-BE49-F238E27FC236}">
                <a16:creationId xmlns:a16="http://schemas.microsoft.com/office/drawing/2014/main" id="{398BD1A6-6CB5-7C7A-0ED2-7A5A0F668E97}"/>
              </a:ext>
            </a:extLst>
          </p:cNvPr>
          <p:cNvSpPr txBox="1"/>
          <p:nvPr/>
        </p:nvSpPr>
        <p:spPr>
          <a:xfrm>
            <a:off x="316709" y="10958193"/>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6EBAD2F7-5F53-FBE5-425E-F20FB81D8CCF}"/>
              </a:ext>
            </a:extLst>
          </p:cNvPr>
          <p:cNvSpPr txBox="1"/>
          <p:nvPr/>
        </p:nvSpPr>
        <p:spPr>
          <a:xfrm>
            <a:off x="271939" y="2638664"/>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CECFB8EF-F8B1-8471-917F-EF26F45773E5}"/>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18</a:t>
            </a:r>
          </a:p>
        </p:txBody>
      </p:sp>
      <p:sp>
        <p:nvSpPr>
          <p:cNvPr id="33" name="TextBox 33">
            <a:extLst>
              <a:ext uri="{FF2B5EF4-FFF2-40B4-BE49-F238E27FC236}">
                <a16:creationId xmlns:a16="http://schemas.microsoft.com/office/drawing/2014/main" id="{24BF6B5F-DFC4-F019-1135-993787C2A297}"/>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37705DE9-049C-4B7E-8D43-4AF9A05E7C47}"/>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61909E91-E660-888A-0A9E-07B13A4A317A}"/>
              </a:ext>
            </a:extLst>
          </p:cNvPr>
          <p:cNvSpPr txBox="1"/>
          <p:nvPr/>
        </p:nvSpPr>
        <p:spPr>
          <a:xfrm>
            <a:off x="3910223" y="3202126"/>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Wheat with Dried Cranberries</a:t>
            </a:r>
          </a:p>
          <a:p>
            <a:pPr>
              <a:lnSpc>
                <a:spcPts val="1368"/>
              </a:lnSpc>
            </a:pPr>
            <a:r>
              <a:rPr lang="en-US" sz="1330" b="1" spc="-47" dirty="0">
                <a:solidFill>
                  <a:srgbClr val="000000"/>
                </a:solidFill>
                <a:latin typeface="TT Chocolates Bold"/>
                <a:ea typeface="TT Chocolates Bold"/>
                <a:cs typeface="TT Chocolates Bold"/>
                <a:sym typeface="TT Chocolates Bold"/>
              </a:rPr>
              <a:t>SUNDAY MORNING DINER BREAKFAST –  Cage Free Scrambled Eggs, Sausage Links, Home Fried Potatoes, Toasted English Muffin, Cantaloupe, Raspberry Crumb Cake</a:t>
            </a:r>
          </a:p>
        </p:txBody>
      </p:sp>
      <p:sp>
        <p:nvSpPr>
          <p:cNvPr id="36" name="TextBox 36">
            <a:extLst>
              <a:ext uri="{FF2B5EF4-FFF2-40B4-BE49-F238E27FC236}">
                <a16:creationId xmlns:a16="http://schemas.microsoft.com/office/drawing/2014/main" id="{E5A1C7D8-74D1-553A-9F64-978ACA144971}"/>
              </a:ext>
            </a:extLst>
          </p:cNvPr>
          <p:cNvSpPr txBox="1"/>
          <p:nvPr/>
        </p:nvSpPr>
        <p:spPr>
          <a:xfrm>
            <a:off x="3910223" y="3909159"/>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LOCAL FLOUNDER FILET</a:t>
            </a:r>
          </a:p>
          <a:p>
            <a:pPr>
              <a:lnSpc>
                <a:spcPts val="1368"/>
              </a:lnSpc>
            </a:pPr>
            <a:r>
              <a:rPr lang="en-US" sz="1330" b="1" spc="-47" dirty="0">
                <a:solidFill>
                  <a:srgbClr val="000000"/>
                </a:solidFill>
                <a:latin typeface="TT Chocolates Bold"/>
                <a:ea typeface="TT Chocolates Bold"/>
                <a:cs typeface="TT Chocolates Bold"/>
                <a:sym typeface="TT Chocolates Bold"/>
              </a:rPr>
              <a:t>SLICED TENDERLOIN OF BEEF, MUSHROOM COGNAC AU JUS</a:t>
            </a:r>
          </a:p>
          <a:p>
            <a:pPr>
              <a:lnSpc>
                <a:spcPts val="1368"/>
              </a:lnSpc>
            </a:pPr>
            <a:r>
              <a:rPr lang="en-US" sz="1330" b="1" spc="-47" dirty="0">
                <a:solidFill>
                  <a:srgbClr val="000000"/>
                </a:solidFill>
                <a:latin typeface="TT Chocolates Bold"/>
                <a:ea typeface="TT Chocolates Bold"/>
                <a:cs typeface="TT Chocolates Bold"/>
                <a:sym typeface="TT Chocolates Bold"/>
              </a:rPr>
              <a:t>Baked Potato with Sour Cream</a:t>
            </a:r>
          </a:p>
          <a:p>
            <a:pPr>
              <a:lnSpc>
                <a:spcPts val="1368"/>
              </a:lnSpc>
            </a:pPr>
            <a:r>
              <a:rPr lang="en-US" sz="1330" b="1" spc="-47" dirty="0">
                <a:solidFill>
                  <a:srgbClr val="000000"/>
                </a:solidFill>
                <a:latin typeface="TT Chocolates Bold"/>
                <a:ea typeface="TT Chocolates Bold"/>
                <a:cs typeface="TT Chocolates Bold"/>
                <a:sym typeface="TT Chocolates Bold"/>
              </a:rPr>
              <a:t>Steamed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Hand Piped </a:t>
            </a:r>
            <a:r>
              <a:rPr lang="en-US" sz="1330" b="1" spc="-47" dirty="0" err="1">
                <a:solidFill>
                  <a:srgbClr val="000000"/>
                </a:solidFill>
                <a:latin typeface="TT Chocolates Bold"/>
                <a:ea typeface="TT Chocolates Bold"/>
                <a:cs typeface="TT Chocolates Bold"/>
                <a:sym typeface="TT Chocolates Bold"/>
              </a:rPr>
              <a:t>Cannolis</a:t>
            </a: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9E97A72D-F727-2500-384F-4D211AB46915}"/>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19</a:t>
            </a:r>
          </a:p>
        </p:txBody>
      </p:sp>
      <p:sp>
        <p:nvSpPr>
          <p:cNvPr id="38" name="TextBox 38">
            <a:extLst>
              <a:ext uri="{FF2B5EF4-FFF2-40B4-BE49-F238E27FC236}">
                <a16:creationId xmlns:a16="http://schemas.microsoft.com/office/drawing/2014/main" id="{05A8D2AC-DCFE-120E-C6B4-BCC61A60DA9B}"/>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7BC6FC1D-FD76-7B67-2B73-1C43CFD9E683}"/>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083143CD-7EA4-4D74-BB24-3144786D80F2}"/>
              </a:ext>
            </a:extLst>
          </p:cNvPr>
          <p:cNvSpPr txBox="1"/>
          <p:nvPr/>
        </p:nvSpPr>
        <p:spPr>
          <a:xfrm>
            <a:off x="3916983" y="5221658"/>
            <a:ext cx="617024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Ditalini Soup</a:t>
            </a:r>
          </a:p>
          <a:p>
            <a:pPr>
              <a:lnSpc>
                <a:spcPts val="1368"/>
              </a:lnSpc>
            </a:pPr>
            <a:r>
              <a:rPr lang="en-US" sz="1330" b="1" spc="-47" dirty="0">
                <a:solidFill>
                  <a:srgbClr val="000000"/>
                </a:solidFill>
                <a:latin typeface="TT Chocolates Bold"/>
                <a:ea typeface="TT Chocolates Bold"/>
                <a:cs typeface="TT Chocolates Bold"/>
                <a:sym typeface="TT Chocolates Bold"/>
              </a:rPr>
              <a:t>CALIFORNIA IMPOSSIBLE BURGER – Impossible Burger with Mashed Avocado, </a:t>
            </a:r>
          </a:p>
          <a:p>
            <a:pPr>
              <a:lnSpc>
                <a:spcPts val="1368"/>
              </a:lnSpc>
            </a:pPr>
            <a:r>
              <a:rPr lang="en-US" sz="1330" b="1" spc="-47" dirty="0">
                <a:solidFill>
                  <a:srgbClr val="000000"/>
                </a:solidFill>
                <a:latin typeface="TT Chocolates Bold"/>
                <a:ea typeface="TT Chocolates Bold"/>
                <a:cs typeface="TT Chocolates Bold"/>
                <a:sym typeface="TT Chocolates Bold"/>
              </a:rPr>
              <a:t>Jack Cheese, Lettuce, &amp; Tomato on Burger Roll, Seasoned Potato Wedges.   </a:t>
            </a:r>
            <a:r>
              <a:rPr lang="en-US" sz="1330" b="1" i="1" spc="-47" dirty="0">
                <a:solidFill>
                  <a:srgbClr val="000000"/>
                </a:solidFill>
                <a:latin typeface="TT Chocolates Bold"/>
                <a:ea typeface="TT Chocolates Bold"/>
                <a:cs typeface="TT Chocolates Bold"/>
                <a:sym typeface="TT Chocolates Bold"/>
              </a:rPr>
              <a:t>IMPOSSIBLE!</a:t>
            </a:r>
          </a:p>
        </p:txBody>
      </p:sp>
      <p:sp>
        <p:nvSpPr>
          <p:cNvPr id="41" name="TextBox 41">
            <a:extLst>
              <a:ext uri="{FF2B5EF4-FFF2-40B4-BE49-F238E27FC236}">
                <a16:creationId xmlns:a16="http://schemas.microsoft.com/office/drawing/2014/main" id="{C1E4C92A-98EB-BB17-935B-2F49D9CB35FB}"/>
              </a:ext>
            </a:extLst>
          </p:cNvPr>
          <p:cNvSpPr txBox="1"/>
          <p:nvPr/>
        </p:nvSpPr>
        <p:spPr>
          <a:xfrm>
            <a:off x="3925272" y="5915590"/>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CHEDDAR BRATWURST</a:t>
            </a:r>
          </a:p>
          <a:p>
            <a:pPr>
              <a:lnSpc>
                <a:spcPts val="1368"/>
              </a:lnSpc>
            </a:pPr>
            <a:r>
              <a:rPr lang="en-US" sz="1330" b="1" spc="-47" dirty="0">
                <a:solidFill>
                  <a:srgbClr val="000000"/>
                </a:solidFill>
                <a:latin typeface="TT Chocolates Bold"/>
                <a:ea typeface="TT Chocolates Bold"/>
                <a:cs typeface="TT Chocolates Bold"/>
                <a:sym typeface="TT Chocolates Bold"/>
              </a:rPr>
              <a:t>BREAST OF CHICKEN FRANCHESE</a:t>
            </a:r>
          </a:p>
          <a:p>
            <a:pPr>
              <a:lnSpc>
                <a:spcPts val="1368"/>
              </a:lnSpc>
            </a:pPr>
            <a:r>
              <a:rPr lang="en-US" sz="1330" b="1" spc="-47" dirty="0">
                <a:solidFill>
                  <a:srgbClr val="000000"/>
                </a:solidFill>
                <a:latin typeface="TT Chocolates Bold"/>
                <a:ea typeface="TT Chocolates Bold"/>
                <a:cs typeface="TT Chocolates Bold"/>
                <a:sym typeface="TT Chocolates Bold"/>
              </a:rPr>
              <a:t>Potato Pancakes</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Butter</a:t>
            </a:r>
          </a:p>
          <a:p>
            <a:pPr>
              <a:lnSpc>
                <a:spcPts val="1368"/>
              </a:lnSpc>
            </a:pPr>
            <a:r>
              <a:rPr lang="en-US" sz="1330" b="1" spc="-47" dirty="0">
                <a:solidFill>
                  <a:srgbClr val="000000"/>
                </a:solidFill>
                <a:latin typeface="TT Chocolates Bold"/>
                <a:ea typeface="TT Chocolates Bold"/>
                <a:cs typeface="TT Chocolates Bold"/>
                <a:sym typeface="TT Chocolates Bold"/>
              </a:rPr>
              <a:t>Cucumber Salad with Sour Cream</a:t>
            </a:r>
          </a:p>
          <a:p>
            <a:pPr>
              <a:lnSpc>
                <a:spcPts val="1368"/>
              </a:lnSpc>
            </a:pPr>
            <a:r>
              <a:rPr lang="en-US" sz="1330" b="1" spc="-47" dirty="0">
                <a:solidFill>
                  <a:srgbClr val="000000"/>
                </a:solidFill>
                <a:latin typeface="TT Chocolates Bold"/>
                <a:ea typeface="TT Chocolates Bold"/>
                <a:cs typeface="TT Chocolates Bold"/>
                <a:sym typeface="TT Chocolates Bold"/>
              </a:rPr>
              <a:t>Bavarian Pretzels</a:t>
            </a:r>
          </a:p>
        </p:txBody>
      </p:sp>
      <p:sp>
        <p:nvSpPr>
          <p:cNvPr id="42" name="TextBox 42">
            <a:extLst>
              <a:ext uri="{FF2B5EF4-FFF2-40B4-BE49-F238E27FC236}">
                <a16:creationId xmlns:a16="http://schemas.microsoft.com/office/drawing/2014/main" id="{00BC6065-E22A-9F5A-2A9B-918EF04E1DEE}"/>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20</a:t>
            </a:r>
          </a:p>
        </p:txBody>
      </p:sp>
      <p:sp>
        <p:nvSpPr>
          <p:cNvPr id="43" name="TextBox 43">
            <a:extLst>
              <a:ext uri="{FF2B5EF4-FFF2-40B4-BE49-F238E27FC236}">
                <a16:creationId xmlns:a16="http://schemas.microsoft.com/office/drawing/2014/main" id="{77DEF456-07BE-0097-88F2-3FB58823C8BF}"/>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FAADC4F0-2F17-DB88-628A-93407757B16F}"/>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B65F8DF3-5D68-5671-6FFC-385648EC198D}"/>
              </a:ext>
            </a:extLst>
          </p:cNvPr>
          <p:cNvSpPr txBox="1"/>
          <p:nvPr/>
        </p:nvSpPr>
        <p:spPr>
          <a:xfrm>
            <a:off x="3910223" y="7202905"/>
            <a:ext cx="6177009" cy="90396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Egg Drop Soup</a:t>
            </a:r>
          </a:p>
          <a:p>
            <a:pPr>
              <a:lnSpc>
                <a:spcPts val="1368"/>
              </a:lnSpc>
            </a:pPr>
            <a:r>
              <a:rPr lang="en-US" sz="1330" b="1" spc="-47" dirty="0">
                <a:solidFill>
                  <a:srgbClr val="000000"/>
                </a:solidFill>
                <a:latin typeface="TT Chocolates Bold"/>
                <a:ea typeface="TT Chocolates Bold"/>
                <a:cs typeface="TT Chocolates Bold"/>
                <a:sym typeface="TT Chocolates Bold"/>
              </a:rPr>
              <a:t>BAO BUN PLATTER – Choice of Shredded Pork or Chicken Bao Bun with Pickled Vegetables, Egg Roll, Stir Fried Baby Bok Choy</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6" name="TextBox 46">
            <a:extLst>
              <a:ext uri="{FF2B5EF4-FFF2-40B4-BE49-F238E27FC236}">
                <a16:creationId xmlns:a16="http://schemas.microsoft.com/office/drawing/2014/main" id="{6AE8DF9F-B928-9DCD-DA71-C61BE31CED9C}"/>
              </a:ext>
            </a:extLst>
          </p:cNvPr>
          <p:cNvSpPr txBox="1"/>
          <p:nvPr/>
        </p:nvSpPr>
        <p:spPr>
          <a:xfrm>
            <a:off x="3916983" y="7902967"/>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RIGATONI WITH NONA’S BEEF, PORK AND VEAL BOLOGNESE SAUCE</a:t>
            </a:r>
          </a:p>
          <a:p>
            <a:pPr>
              <a:lnSpc>
                <a:spcPts val="1368"/>
              </a:lnSpc>
            </a:pPr>
            <a:r>
              <a:rPr lang="en-US" sz="1330" b="1" spc="-47" dirty="0">
                <a:solidFill>
                  <a:srgbClr val="000000"/>
                </a:solidFill>
                <a:latin typeface="TT Chocolates Bold"/>
                <a:ea typeface="TT Chocolates Bold"/>
                <a:cs typeface="TT Chocolates Bold"/>
                <a:sym typeface="TT Chocolates Bold"/>
              </a:rPr>
              <a:t>VEAL CUTLET MARSALA</a:t>
            </a:r>
          </a:p>
          <a:p>
            <a:pPr>
              <a:lnSpc>
                <a:spcPts val="1368"/>
              </a:lnSpc>
            </a:pPr>
            <a:r>
              <a:rPr lang="en-US" sz="1330" b="1" spc="-47" dirty="0">
                <a:solidFill>
                  <a:srgbClr val="000000"/>
                </a:solidFill>
                <a:latin typeface="TT Chocolates Bold"/>
                <a:ea typeface="TT Chocolates Bold"/>
                <a:cs typeface="TT Chocolates Bold"/>
                <a:sym typeface="TT Chocolates Bold"/>
              </a:rPr>
              <a:t>Braised Swiss Chard</a:t>
            </a:r>
          </a:p>
          <a:p>
            <a:pPr>
              <a:lnSpc>
                <a:spcPts val="1368"/>
              </a:lnSpc>
            </a:pPr>
            <a:r>
              <a:rPr lang="en-US" sz="1330" b="1" spc="-47" dirty="0">
                <a:solidFill>
                  <a:srgbClr val="000000"/>
                </a:solidFill>
                <a:latin typeface="TT Chocolates Bold"/>
                <a:ea typeface="TT Chocolates Bold"/>
                <a:cs typeface="TT Chocolates Bold"/>
                <a:sym typeface="TT Chocolates Bold"/>
              </a:rPr>
              <a:t>Pasta Marinara</a:t>
            </a:r>
          </a:p>
          <a:p>
            <a:pPr>
              <a:lnSpc>
                <a:spcPts val="1368"/>
              </a:lnSpc>
            </a:pPr>
            <a:r>
              <a:rPr lang="en-US" sz="1330" b="1" spc="-47" dirty="0">
                <a:solidFill>
                  <a:srgbClr val="000000"/>
                </a:solidFill>
                <a:latin typeface="TT Chocolates Bold"/>
                <a:ea typeface="TT Chocolates Bold"/>
                <a:cs typeface="TT Chocolates Bold"/>
                <a:sym typeface="TT Chocolates Bold"/>
              </a:rPr>
              <a:t>Cucumber Sour Cream &amp; Chive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3D0D965C-321A-6479-52D6-D2F4042B20D0}"/>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21</a:t>
            </a:r>
          </a:p>
        </p:txBody>
      </p:sp>
      <p:sp>
        <p:nvSpPr>
          <p:cNvPr id="48" name="TextBox 48">
            <a:extLst>
              <a:ext uri="{FF2B5EF4-FFF2-40B4-BE49-F238E27FC236}">
                <a16:creationId xmlns:a16="http://schemas.microsoft.com/office/drawing/2014/main" id="{60F528D7-32C0-192C-47D5-B99A7A36F2D1}"/>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2BEF341A-1448-80F2-7735-422AFC7433FB}"/>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D81E767F-0E6E-F54C-B582-E0B2C30C1411}"/>
              </a:ext>
            </a:extLst>
          </p:cNvPr>
          <p:cNvSpPr txBox="1"/>
          <p:nvPr/>
        </p:nvSpPr>
        <p:spPr>
          <a:xfrm>
            <a:off x="3912882" y="9192180"/>
            <a:ext cx="6114026"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Tomato Soup</a:t>
            </a:r>
          </a:p>
          <a:p>
            <a:pPr>
              <a:lnSpc>
                <a:spcPts val="1368"/>
              </a:lnSpc>
            </a:pPr>
            <a:r>
              <a:rPr lang="en-US" sz="1330" b="1" spc="-47" dirty="0">
                <a:solidFill>
                  <a:srgbClr val="000000"/>
                </a:solidFill>
                <a:latin typeface="TT Chocolates Bold"/>
                <a:ea typeface="TT Chocolates Bold"/>
                <a:cs typeface="TT Chocolates Bold"/>
                <a:sym typeface="TT Chocolates Bold"/>
              </a:rPr>
              <a:t>FARMERS MARKET SALAD –  Grilled Chicken, Chopped Egg, Golden Beets, Tomato, Cucumber, &amp; Grilled Haloumi Cheese over Crisp Greens, Dinner Roll </a:t>
            </a:r>
          </a:p>
        </p:txBody>
      </p:sp>
      <p:sp>
        <p:nvSpPr>
          <p:cNvPr id="51" name="TextBox 51">
            <a:extLst>
              <a:ext uri="{FF2B5EF4-FFF2-40B4-BE49-F238E27FC236}">
                <a16:creationId xmlns:a16="http://schemas.microsoft.com/office/drawing/2014/main" id="{FFE721AC-02EE-FE22-7003-E0862FE5174D}"/>
              </a:ext>
            </a:extLst>
          </p:cNvPr>
          <p:cNvSpPr txBox="1"/>
          <p:nvPr/>
        </p:nvSpPr>
        <p:spPr>
          <a:xfrm>
            <a:off x="3916983" y="9874906"/>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BRAISED LAMB STEW WITH IRISH SODA BREAD</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COD FILET</a:t>
            </a:r>
          </a:p>
          <a:p>
            <a:pPr>
              <a:lnSpc>
                <a:spcPts val="1368"/>
              </a:lnSpc>
            </a:pPr>
            <a:r>
              <a:rPr lang="en-US" sz="1330" b="1" spc="-47" dirty="0">
                <a:solidFill>
                  <a:srgbClr val="000000"/>
                </a:solidFill>
                <a:latin typeface="TT Chocolates Bold"/>
                <a:ea typeface="TT Chocolates Bold"/>
                <a:cs typeface="TT Chocolates Bold"/>
                <a:sym typeface="TT Chocolates Bold"/>
              </a:rPr>
              <a:t>Orange Glazed Harvard Beets</a:t>
            </a:r>
          </a:p>
          <a:p>
            <a:pPr>
              <a:lnSpc>
                <a:spcPts val="1368"/>
              </a:lnSpc>
            </a:pPr>
            <a:r>
              <a:rPr lang="en-US" sz="1330" b="1" spc="-47" dirty="0">
                <a:solidFill>
                  <a:srgbClr val="000000"/>
                </a:solidFill>
                <a:latin typeface="TT Chocolates Bold"/>
                <a:ea typeface="TT Chocolates Bold"/>
                <a:cs typeface="TT Chocolates Bold"/>
                <a:sym typeface="TT Chocolates Bold"/>
              </a:rPr>
              <a:t>Boiled Parslied Potatoes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Assorted Cubed Cheese</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5B953218-85A5-F75F-AF37-02B911607645}"/>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22</a:t>
            </a:r>
          </a:p>
        </p:txBody>
      </p:sp>
      <p:sp>
        <p:nvSpPr>
          <p:cNvPr id="53" name="TextBox 53">
            <a:extLst>
              <a:ext uri="{FF2B5EF4-FFF2-40B4-BE49-F238E27FC236}">
                <a16:creationId xmlns:a16="http://schemas.microsoft.com/office/drawing/2014/main" id="{35A6456D-1C17-BE5A-C0F6-974DC91A5DE7}"/>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7C0ACF6A-434F-B0DD-E415-84BB89226C9F}"/>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0DFE01D5-5B3A-9AC3-3896-80C4DF6CD4A4}"/>
              </a:ext>
            </a:extLst>
          </p:cNvPr>
          <p:cNvSpPr txBox="1"/>
          <p:nvPr/>
        </p:nvSpPr>
        <p:spPr>
          <a:xfrm>
            <a:off x="3925272" y="11181070"/>
            <a:ext cx="6177009"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Pasta Fagioli </a:t>
            </a:r>
          </a:p>
          <a:p>
            <a:pPr>
              <a:lnSpc>
                <a:spcPts val="1368"/>
              </a:lnSpc>
            </a:pPr>
            <a:r>
              <a:rPr lang="en-US" sz="1330" b="1" spc="-47" dirty="0">
                <a:solidFill>
                  <a:srgbClr val="000000"/>
                </a:solidFill>
                <a:latin typeface="TT Chocolates Bold"/>
                <a:ea typeface="TT Chocolates Bold"/>
                <a:cs typeface="TT Chocolates Bold"/>
                <a:sym typeface="TT Chocolates Bold"/>
              </a:rPr>
              <a:t>SOUTHERN FRIED CHICKEN PLATE – Savory Fried Chicken, Stewed Red Beans over Rice, </a:t>
            </a:r>
          </a:p>
          <a:p>
            <a:pPr>
              <a:lnSpc>
                <a:spcPts val="1368"/>
              </a:lnSpc>
            </a:pPr>
            <a:r>
              <a:rPr lang="en-US" sz="1330" b="1" spc="-47" dirty="0">
                <a:solidFill>
                  <a:srgbClr val="000000"/>
                </a:solidFill>
                <a:latin typeface="TT Chocolates Bold"/>
                <a:ea typeface="TT Chocolates Bold"/>
                <a:cs typeface="TT Chocolates Bold"/>
                <a:sym typeface="TT Chocolates Bold"/>
              </a:rPr>
              <a:t>Stewed Okra, Corn Bread</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A42F7CE5-C29E-C320-F9E7-BC58801D9BA9}"/>
              </a:ext>
            </a:extLst>
          </p:cNvPr>
          <p:cNvSpPr txBox="1"/>
          <p:nvPr/>
        </p:nvSpPr>
        <p:spPr>
          <a:xfrm>
            <a:off x="3921264" y="11898185"/>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GRILLED BEEF LIVER WITH ONIONS</a:t>
            </a:r>
          </a:p>
          <a:p>
            <a:pPr>
              <a:lnSpc>
                <a:spcPts val="1368"/>
              </a:lnSpc>
            </a:pPr>
            <a:r>
              <a:rPr lang="en-US" sz="1330" b="1" spc="-47" dirty="0">
                <a:solidFill>
                  <a:srgbClr val="000000"/>
                </a:solidFill>
                <a:latin typeface="TT Chocolates Bold"/>
                <a:ea typeface="TT Chocolates Bold"/>
                <a:cs typeface="TT Chocolates Bold"/>
                <a:sym typeface="TT Chocolates Bold"/>
              </a:rPr>
              <a:t>ROAST PORK LOIN WITH APPLE STUFFING</a:t>
            </a:r>
          </a:p>
          <a:p>
            <a:pPr>
              <a:lnSpc>
                <a:spcPts val="1368"/>
              </a:lnSpc>
            </a:pPr>
            <a:r>
              <a:rPr lang="en-US" sz="1330" b="1" spc="-47" dirty="0">
                <a:solidFill>
                  <a:srgbClr val="000000"/>
                </a:solidFill>
                <a:latin typeface="TT Chocolates Bold"/>
                <a:ea typeface="TT Chocolates Bold"/>
                <a:cs typeface="TT Chocolates Bold"/>
                <a:sym typeface="TT Chocolates Bold"/>
              </a:rPr>
              <a:t>Potato Cheese Pierogies</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Tomato &amp; Cucumber</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AC450D34-A373-932A-7AAB-776097D0625F}"/>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23</a:t>
            </a:r>
          </a:p>
        </p:txBody>
      </p:sp>
      <p:sp>
        <p:nvSpPr>
          <p:cNvPr id="58" name="TextBox 58">
            <a:extLst>
              <a:ext uri="{FF2B5EF4-FFF2-40B4-BE49-F238E27FC236}">
                <a16:creationId xmlns:a16="http://schemas.microsoft.com/office/drawing/2014/main" id="{06423250-F817-8AE2-C1A3-37DE47D5D443}"/>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DCEAD889-0122-96E5-79DD-40B067D61B7C}"/>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4ACC9859-5BF8-6029-F28D-91A6321BFD71}"/>
              </a:ext>
            </a:extLst>
          </p:cNvPr>
          <p:cNvSpPr txBox="1"/>
          <p:nvPr/>
        </p:nvSpPr>
        <p:spPr>
          <a:xfrm>
            <a:off x="3925272" y="13242341"/>
            <a:ext cx="5957873" cy="1258037"/>
          </a:xfrm>
          <a:prstGeom prst="rect">
            <a:avLst/>
          </a:prstGeom>
        </p:spPr>
        <p:txBody>
          <a:bodyPr wrap="square" lIns="0" tIns="0" rIns="0" bIns="0" rtlCol="0" anchor="t">
            <a:spAutoFit/>
          </a:bodyPr>
          <a:lstStyle/>
          <a:p>
            <a:pPr>
              <a:lnSpc>
                <a:spcPts val="1368"/>
              </a:lnSpc>
            </a:pPr>
            <a:r>
              <a:rPr lang="en-US" sz="1330" u="sng" spc="-47" dirty="0">
                <a:solidFill>
                  <a:srgbClr val="000000"/>
                </a:solidFill>
                <a:latin typeface="TT Chocolates Bold"/>
                <a:ea typeface="TT Chocolates Bold"/>
                <a:cs typeface="TT Chocolates Bold"/>
                <a:sym typeface="TT Chocolates Bold"/>
              </a:rPr>
              <a:t>LUNCH</a:t>
            </a:r>
          </a:p>
          <a:p>
            <a:pPr>
              <a:lnSpc>
                <a:spcPts val="1368"/>
              </a:lnSpc>
            </a:pPr>
            <a:r>
              <a:rPr lang="en-US" sz="1330" spc="-47" dirty="0">
                <a:solidFill>
                  <a:srgbClr val="000000"/>
                </a:solidFill>
                <a:latin typeface="TT Chocolates Bold"/>
                <a:ea typeface="TT Chocolates Bold"/>
                <a:cs typeface="TT Chocolates Bold"/>
                <a:sym typeface="TT Chocolates Bold"/>
              </a:rPr>
              <a:t>Minestrone Soup</a:t>
            </a:r>
          </a:p>
          <a:p>
            <a:pPr>
              <a:lnSpc>
                <a:spcPts val="1368"/>
              </a:lnSpc>
            </a:pPr>
            <a:r>
              <a:rPr lang="en-US" sz="1330" spc="-47" dirty="0">
                <a:solidFill>
                  <a:srgbClr val="000000"/>
                </a:solidFill>
                <a:latin typeface="TT Chocolates Bold"/>
                <a:ea typeface="TT Chocolates Bold"/>
                <a:cs typeface="TT Chocolates Bold"/>
                <a:sym typeface="TT Chocolates Bold"/>
              </a:rPr>
              <a:t>FLUSHING HOUSE PIZZERIA! -  Meatball with Peppers OR Plain Cheese Pizza</a:t>
            </a:r>
          </a:p>
          <a:p>
            <a:pPr>
              <a:lnSpc>
                <a:spcPts val="1368"/>
              </a:lnSpc>
            </a:pPr>
            <a:r>
              <a:rPr lang="en-US" sz="1330" spc="-47" dirty="0">
                <a:solidFill>
                  <a:srgbClr val="000000"/>
                </a:solidFill>
                <a:latin typeface="TT Chocolates Bold"/>
                <a:ea typeface="TT Chocolates Bold"/>
                <a:cs typeface="TT Chocolates Bold"/>
                <a:sym typeface="TT Chocolates Bold"/>
              </a:rPr>
              <a:t>Caesar Salad, Seedless Grapes</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F3A7BD4C-4BB1-222B-F9D8-9E80A30B0D48}"/>
              </a:ext>
            </a:extLst>
          </p:cNvPr>
          <p:cNvSpPr txBox="1"/>
          <p:nvPr/>
        </p:nvSpPr>
        <p:spPr>
          <a:xfrm>
            <a:off x="3925272" y="13964314"/>
            <a:ext cx="4754798" cy="179279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BARRAMUNDI FILET </a:t>
            </a:r>
          </a:p>
          <a:p>
            <a:pPr>
              <a:lnSpc>
                <a:spcPts val="1368"/>
              </a:lnSpc>
            </a:pPr>
            <a:r>
              <a:rPr lang="en-US" sz="1330" b="1" spc="-47" dirty="0">
                <a:solidFill>
                  <a:srgbClr val="000000"/>
                </a:solidFill>
                <a:latin typeface="TT Chocolates Bold"/>
                <a:ea typeface="TT Chocolates Bold"/>
                <a:cs typeface="TT Chocolates Bold"/>
                <a:sym typeface="TT Chocolates Bold"/>
              </a:rPr>
              <a:t>EGGPLANT LASAGNA (PASTA EGGPLANT) MARINARA</a:t>
            </a:r>
          </a:p>
          <a:p>
            <a:pPr>
              <a:lnSpc>
                <a:spcPts val="1368"/>
              </a:lnSpc>
            </a:pPr>
            <a:r>
              <a:rPr lang="en-US" sz="1330" b="1" spc="-47" dirty="0">
                <a:solidFill>
                  <a:srgbClr val="000000"/>
                </a:solidFill>
                <a:latin typeface="TT Chocolates Bold"/>
                <a:ea typeface="TT Chocolates Bold"/>
                <a:cs typeface="TT Chocolates Bold"/>
                <a:sym typeface="TT Chocolates Bold"/>
              </a:rPr>
              <a:t>Herbed Jasmine Rice</a:t>
            </a:r>
          </a:p>
          <a:p>
            <a:pPr>
              <a:lnSpc>
                <a:spcPts val="1368"/>
              </a:lnSpc>
            </a:pPr>
            <a:r>
              <a:rPr lang="en-US" sz="1330" b="1" spc="-47" dirty="0">
                <a:solidFill>
                  <a:srgbClr val="000000"/>
                </a:solidFill>
                <a:latin typeface="TT Chocolates Bold"/>
                <a:ea typeface="TT Chocolates Bold"/>
                <a:cs typeface="TT Chocolates Bold"/>
                <a:sym typeface="TT Chocolates Bold"/>
              </a:rPr>
              <a:t>Stewed  Plum Tomatoes</a:t>
            </a:r>
          </a:p>
          <a:p>
            <a:pPr>
              <a:lnSpc>
                <a:spcPts val="1368"/>
              </a:lnSpc>
            </a:pPr>
            <a:r>
              <a:rPr lang="en-US" sz="1330" b="1" spc="-47" dirty="0">
                <a:solidFill>
                  <a:srgbClr val="000000"/>
                </a:solidFill>
                <a:latin typeface="TT Chocolates Bold"/>
                <a:ea typeface="TT Chocolates Bold"/>
                <a:cs typeface="TT Chocolates Bold"/>
                <a:sym typeface="TT Chocolates Bold"/>
              </a:rPr>
              <a:t>Spinach Salad with Egg &amp; Red Onion</a:t>
            </a:r>
          </a:p>
          <a:p>
            <a:pPr>
              <a:lnSpc>
                <a:spcPts val="1368"/>
              </a:lnSpc>
            </a:pPr>
            <a:r>
              <a:rPr lang="en-US" sz="1330" b="1" spc="-47" dirty="0">
                <a:solidFill>
                  <a:srgbClr val="000000"/>
                </a:solidFill>
                <a:latin typeface="TT Chocolates Bold"/>
                <a:ea typeface="TT Chocolates Bold"/>
                <a:cs typeface="TT Chocolates Bold"/>
                <a:sym typeface="TT Chocolates Bold"/>
              </a:rPr>
              <a:t>Caramel Brandied Bread Pudding</a:t>
            </a: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34EEB061-F8C9-B955-F12B-52F346A8AECF}"/>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24</a:t>
            </a:r>
          </a:p>
        </p:txBody>
      </p:sp>
      <p:sp>
        <p:nvSpPr>
          <p:cNvPr id="63" name="TextBox 63">
            <a:extLst>
              <a:ext uri="{FF2B5EF4-FFF2-40B4-BE49-F238E27FC236}">
                <a16:creationId xmlns:a16="http://schemas.microsoft.com/office/drawing/2014/main" id="{524BA3AB-6008-D808-3E8A-CF72BBCD6D7C}"/>
              </a:ext>
            </a:extLst>
          </p:cNvPr>
          <p:cNvSpPr txBox="1"/>
          <p:nvPr/>
        </p:nvSpPr>
        <p:spPr>
          <a:xfrm>
            <a:off x="-51412" y="15120692"/>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960A344B-2DC8-FA26-3B9D-5BF4ECB432F6}"/>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6E7E7891-FFFA-5E75-02B5-3E6459B5D1E4}"/>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41676C11-90F6-CA6B-4EE9-F44E2B33A428}"/>
              </a:ext>
            </a:extLst>
          </p:cNvPr>
          <p:cNvSpPr/>
          <p:nvPr/>
        </p:nvSpPr>
        <p:spPr>
          <a:xfrm>
            <a:off x="3848924"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D904C1CB-A6EE-FBCC-FDB9-D4BC513EB8CD}"/>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pic>
        <p:nvPicPr>
          <p:cNvPr id="68" name="Picture 67">
            <a:extLst>
              <a:ext uri="{FF2B5EF4-FFF2-40B4-BE49-F238E27FC236}">
                <a16:creationId xmlns:a16="http://schemas.microsoft.com/office/drawing/2014/main" id="{DA5049F9-4F4D-DDE5-D41C-0130B37F5213}"/>
              </a:ext>
            </a:extLst>
          </p:cNvPr>
          <p:cNvPicPr>
            <a:picLocks noChangeAspect="1"/>
          </p:cNvPicPr>
          <p:nvPr/>
        </p:nvPicPr>
        <p:blipFill>
          <a:blip r:embed="rId6"/>
          <a:stretch>
            <a:fillRect/>
          </a:stretch>
        </p:blipFill>
        <p:spPr>
          <a:xfrm>
            <a:off x="7662690" y="14032943"/>
            <a:ext cx="2054530" cy="969348"/>
          </a:xfrm>
          <a:prstGeom prst="rect">
            <a:avLst/>
          </a:prstGeom>
        </p:spPr>
      </p:pic>
      <p:sp>
        <p:nvSpPr>
          <p:cNvPr id="69" name="TextBox 68">
            <a:extLst>
              <a:ext uri="{FF2B5EF4-FFF2-40B4-BE49-F238E27FC236}">
                <a16:creationId xmlns:a16="http://schemas.microsoft.com/office/drawing/2014/main" id="{964DB791-10DD-A1F0-54D0-D543DC932A7F}"/>
              </a:ext>
            </a:extLst>
          </p:cNvPr>
          <p:cNvSpPr txBox="1"/>
          <p:nvPr/>
        </p:nvSpPr>
        <p:spPr>
          <a:xfrm>
            <a:off x="417978" y="12800198"/>
            <a:ext cx="2434775" cy="1890005"/>
          </a:xfrm>
          <a:prstGeom prst="rect">
            <a:avLst/>
          </a:prstGeom>
          <a:noFill/>
          <a:ln>
            <a:solidFill>
              <a:srgbClr val="000000"/>
            </a:solidFill>
          </a:ln>
        </p:spPr>
        <p:txBody>
          <a:bodyPr wrap="square">
            <a:spAutoFit/>
          </a:bodyPr>
          <a:lstStyle/>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sng" strike="noStrike" kern="1200" cap="none" spc="0" normalizeH="0" baseline="0" noProof="0" dirty="0">
                <a:ln>
                  <a:noFill/>
                </a:ln>
                <a:solidFill>
                  <a:prstClr val="black"/>
                </a:solidFill>
                <a:effectLst/>
                <a:uLnTx/>
                <a:uFillTx/>
                <a:latin typeface="Times New Roman Condensed" panose="020B0604020202020204" charset="0"/>
                <a:ea typeface="+mn-ea"/>
                <a:cs typeface="+mn-cs"/>
              </a:rPr>
              <a:t>FISHERMAN’S CORNER</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The Barramundi, Asian Sea Bass, or Giant Sea Perch, is widely </a:t>
            </a:r>
            <a:r>
              <a:rPr lang="en-US" sz="1300" b="1" dirty="0">
                <a:solidFill>
                  <a:prstClr val="black"/>
                </a:solidFill>
                <a:latin typeface="Times New Roman Condensed" panose="020B0604020202020204" charset="0"/>
              </a:rPr>
              <a:t>d</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istributed</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in the Indo-West Pacific, spanning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he </a:t>
            </a:r>
            <a:r>
              <a:rPr lang="en-US" sz="1300" b="1" dirty="0">
                <a:solidFill>
                  <a:prstClr val="black"/>
                </a:solidFill>
                <a:latin typeface="Times New Roman Condensed" panose="020B0604020202020204" charset="0"/>
              </a:rPr>
              <a:t>w</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aters</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of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he Middle East, South Asia, Southeast Asia, and Oceania.</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Prized for its </a:t>
            </a:r>
            <a:r>
              <a:rPr lang="en-US" sz="1300" b="1" dirty="0">
                <a:solidFill>
                  <a:prstClr val="black"/>
                </a:solidFill>
                <a:latin typeface="Times New Roman Condensed" panose="020B0604020202020204" charset="0"/>
              </a:rPr>
              <a:t>m</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ild</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buttery </a:t>
            </a: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lavor</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and moist, succulent texture, Barramundi is considered one of the world</a:t>
            </a:r>
            <a:r>
              <a:rPr lang="en-US" sz="1300" b="1" dirty="0">
                <a:solidFill>
                  <a:prstClr val="black"/>
                </a:solidFill>
                <a:latin typeface="Times New Roman Condensed" panose="020B0604020202020204" charset="0"/>
              </a:rPr>
              <a: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s </a:t>
            </a:r>
          </a:p>
          <a:p>
            <a:pPr marL="0" marR="0" lvl="0" indent="0" algn="ctr" defTabSz="914400" rtl="0" eaLnBrk="1" fontAlgn="auto" latinLnBrk="0" hangingPunct="1">
              <a:lnSpc>
                <a:spcPts val="1423"/>
              </a:lnSpc>
              <a:spcBef>
                <a:spcPts val="0"/>
              </a:spcBef>
              <a:spcAft>
                <a:spcPts val="0"/>
              </a:spcAft>
              <a:buClrTx/>
              <a:buSzTx/>
              <a:buFontTx/>
              <a:buNone/>
              <a:tabLst/>
              <a:defRPr/>
            </a:pP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inest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asting</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t>
            </a: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ish</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a:t>
            </a:r>
          </a:p>
        </p:txBody>
      </p:sp>
    </p:spTree>
    <p:extLst>
      <p:ext uri="{BB962C8B-B14F-4D97-AF65-F5344CB8AC3E}">
        <p14:creationId xmlns:p14="http://schemas.microsoft.com/office/powerpoint/2010/main" val="4248315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A0E2B-F50B-E74D-74FD-A7BE862B51E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B929553-2A4B-5B5D-ED6A-2DA3FCFCEFE9}"/>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4796C4DA-BFB7-9371-BA93-0AACB6FB2A21}"/>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C6E83424-0A7A-0BA0-0548-0520BF8B7F2C}"/>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E0F7DC73-9831-3339-7A53-12883050E76F}"/>
              </a:ext>
            </a:extLst>
          </p:cNvPr>
          <p:cNvGrpSpPr/>
          <p:nvPr/>
        </p:nvGrpSpPr>
        <p:grpSpPr>
          <a:xfrm>
            <a:off x="198459" y="2279751"/>
            <a:ext cx="2486832" cy="6591892"/>
            <a:chOff x="0" y="0"/>
            <a:chExt cx="31823267" cy="95299281"/>
          </a:xfrm>
          <a:solidFill>
            <a:schemeClr val="bg1"/>
          </a:solidFill>
        </p:grpSpPr>
        <p:sp>
          <p:nvSpPr>
            <p:cNvPr id="6" name="Freeform 6">
              <a:extLst>
                <a:ext uri="{FF2B5EF4-FFF2-40B4-BE49-F238E27FC236}">
                  <a16:creationId xmlns:a16="http://schemas.microsoft.com/office/drawing/2014/main" id="{7DF59B3F-A1DA-6A12-811B-1844ABA2A94B}"/>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grpFill/>
            <a:ln w="3175">
              <a:solidFill>
                <a:srgbClr val="1F4562"/>
              </a:solidFill>
            </a:ln>
          </p:spPr>
          <p:txBody>
            <a:bodyPr/>
            <a:lstStyle/>
            <a:p>
              <a:endParaRPr lang="en-US"/>
            </a:p>
          </p:txBody>
        </p:sp>
        <p:sp>
          <p:nvSpPr>
            <p:cNvPr id="7" name="Freeform 7">
              <a:extLst>
                <a:ext uri="{FF2B5EF4-FFF2-40B4-BE49-F238E27FC236}">
                  <a16:creationId xmlns:a16="http://schemas.microsoft.com/office/drawing/2014/main" id="{69B86327-BAEA-C11A-FFEE-B30AE2C214C2}"/>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grpFill/>
            <a:ln w="3175">
              <a:solidFill>
                <a:srgbClr val="1F4562"/>
              </a:solidFill>
            </a:ln>
          </p:spPr>
          <p:txBody>
            <a:bodyPr/>
            <a:lstStyle/>
            <a:p>
              <a:endParaRPr lang="en-US"/>
            </a:p>
          </p:txBody>
        </p:sp>
      </p:grpSp>
      <p:sp>
        <p:nvSpPr>
          <p:cNvPr id="8" name="AutoShape 8">
            <a:extLst>
              <a:ext uri="{FF2B5EF4-FFF2-40B4-BE49-F238E27FC236}">
                <a16:creationId xmlns:a16="http://schemas.microsoft.com/office/drawing/2014/main" id="{535A5C4E-2120-611C-D25A-EC47A210188F}"/>
              </a:ext>
            </a:extLst>
          </p:cNvPr>
          <p:cNvSpPr/>
          <p:nvPr/>
        </p:nvSpPr>
        <p:spPr>
          <a:xfrm>
            <a:off x="3881390" y="3178065"/>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B97E920D-A2C3-93B2-6C20-130B73215A6C}"/>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37A220A8-67CC-B82F-8540-8038F1A31F77}"/>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C9BC2163-D0F0-0015-CB1A-BDAA3100EFB9}"/>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00B2B285-4DB2-83FC-93EF-27000216A71F}"/>
              </a:ext>
            </a:extLst>
          </p:cNvPr>
          <p:cNvSpPr/>
          <p:nvPr/>
        </p:nvSpPr>
        <p:spPr>
          <a:xfrm>
            <a:off x="2187969" y="14979035"/>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B38FD830-C247-D736-8CC1-323DE27DCC4B}"/>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12D61FB3-4645-C180-47DE-89D19A506F3E}"/>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865EDC31-FED6-B606-5634-ED0E8004B08E}"/>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BA92299F-63F1-EC43-BFDC-947D6AF74409}"/>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FCE6AC00-E692-6760-D0F4-6C6C416BCC26}"/>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291F5161-AEE2-FC5B-FDF9-1CA491DEDDD7}"/>
              </a:ext>
            </a:extLst>
          </p:cNvPr>
          <p:cNvSpPr txBox="1"/>
          <p:nvPr/>
        </p:nvSpPr>
        <p:spPr>
          <a:xfrm>
            <a:off x="3944374" y="1200615"/>
            <a:ext cx="4754798" cy="724429"/>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Pasta Fagioli</a:t>
            </a:r>
          </a:p>
          <a:p>
            <a:pPr>
              <a:lnSpc>
                <a:spcPts val="1368"/>
              </a:lnSpc>
            </a:pPr>
            <a:r>
              <a:rPr lang="en-US" sz="1330" b="1" spc="-47" dirty="0">
                <a:solidFill>
                  <a:srgbClr val="000000"/>
                </a:solidFill>
                <a:latin typeface="TT Chocolates Bold"/>
                <a:ea typeface="TT Chocolates Bold"/>
                <a:cs typeface="TT Chocolates Bold"/>
                <a:sym typeface="TT Chocolates Bold"/>
              </a:rPr>
              <a:t>NONA’S ZITI WITH PORK, VEAL AND BEEF MEAT SAUCE – One of Our Best Sauces over Ziti Served With Italian Vegetables and Focaccia Roll</a:t>
            </a:r>
          </a:p>
        </p:txBody>
      </p:sp>
      <p:sp>
        <p:nvSpPr>
          <p:cNvPr id="19" name="TextBox 19">
            <a:extLst>
              <a:ext uri="{FF2B5EF4-FFF2-40B4-BE49-F238E27FC236}">
                <a16:creationId xmlns:a16="http://schemas.microsoft.com/office/drawing/2014/main" id="{1F900290-A87B-6C8B-2FFF-0008031514B2}"/>
              </a:ext>
            </a:extLst>
          </p:cNvPr>
          <p:cNvSpPr txBox="1"/>
          <p:nvPr/>
        </p:nvSpPr>
        <p:spPr>
          <a:xfrm>
            <a:off x="3928783" y="1914990"/>
            <a:ext cx="4754798" cy="1263038"/>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BBONE IN CHICKEN CACCIATORE</a:t>
            </a:r>
          </a:p>
          <a:p>
            <a:pPr>
              <a:lnSpc>
                <a:spcPts val="1368"/>
              </a:lnSpc>
            </a:pPr>
            <a:r>
              <a:rPr lang="en-US" sz="1330" b="1" spc="-47" dirty="0">
                <a:solidFill>
                  <a:srgbClr val="000000"/>
                </a:solidFill>
                <a:latin typeface="TT Chocolates Bold"/>
                <a:ea typeface="TT Chocolates Bold"/>
                <a:cs typeface="TT Chocolates Bold"/>
                <a:sym typeface="TT Chocolates Bold"/>
              </a:rPr>
              <a:t>ROAST PORK SHOULDER WITH GRAVY</a:t>
            </a:r>
          </a:p>
          <a:p>
            <a:pPr>
              <a:lnSpc>
                <a:spcPts val="1368"/>
              </a:lnSpc>
            </a:pPr>
            <a:r>
              <a:rPr lang="en-US" sz="1330" b="1" spc="-47" dirty="0">
                <a:solidFill>
                  <a:srgbClr val="000000"/>
                </a:solidFill>
                <a:latin typeface="TT Chocolates Bold"/>
                <a:ea typeface="TT Chocolates Bold"/>
                <a:cs typeface="TT Chocolates Bold"/>
                <a:sym typeface="TT Chocolates Bold"/>
              </a:rPr>
              <a:t>Orzo Pilaf</a:t>
            </a:r>
          </a:p>
          <a:p>
            <a:pPr>
              <a:lnSpc>
                <a:spcPts val="1368"/>
              </a:lnSpc>
            </a:pPr>
            <a:r>
              <a:rPr lang="en-US" sz="1330" b="1" spc="-47" dirty="0">
                <a:solidFill>
                  <a:srgbClr val="000000"/>
                </a:solidFill>
                <a:latin typeface="TT Chocolates Bold"/>
                <a:ea typeface="TT Chocolates Bold"/>
                <a:cs typeface="TT Chocolates Bold"/>
                <a:sym typeface="TT Chocolates Bold"/>
              </a:rPr>
              <a:t>Steamed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Garden Vegetable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a:extLst>
              <a:ext uri="{FF2B5EF4-FFF2-40B4-BE49-F238E27FC236}">
                <a16:creationId xmlns:a16="http://schemas.microsoft.com/office/drawing/2014/main" id="{81196677-DF93-56BD-68C7-F22EA5047FE4}"/>
              </a:ext>
            </a:extLst>
          </p:cNvPr>
          <p:cNvSpPr txBox="1"/>
          <p:nvPr/>
        </p:nvSpPr>
        <p:spPr>
          <a:xfrm>
            <a:off x="271939" y="3486314"/>
            <a:ext cx="2265020" cy="3168175"/>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W/O CHICKEN</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OR FRUIT)</a:t>
            </a:r>
          </a:p>
        </p:txBody>
      </p:sp>
      <p:sp>
        <p:nvSpPr>
          <p:cNvPr id="21" name="TextBox 21">
            <a:extLst>
              <a:ext uri="{FF2B5EF4-FFF2-40B4-BE49-F238E27FC236}">
                <a16:creationId xmlns:a16="http://schemas.microsoft.com/office/drawing/2014/main" id="{3EA7BF1D-7822-2892-F75A-D1EB56D6C47E}"/>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BF30B562-B5EE-D78B-7049-A0396CD2A9AD}"/>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2768903D-4FE0-ED18-3E9F-F26A7D0554D0}"/>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D3B89699-59EC-47C0-9A14-53526049D43A}"/>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31C4B0AE-846D-2F23-BE30-69495E0C53A6}"/>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5844B179-A3B2-7659-5FD6-AED36B549262}"/>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46BEB808-763E-1554-EC7A-78F62935FEB2}"/>
              </a:ext>
            </a:extLst>
          </p:cNvPr>
          <p:cNvSpPr txBox="1"/>
          <p:nvPr/>
        </p:nvSpPr>
        <p:spPr>
          <a:xfrm>
            <a:off x="5660511" y="764012"/>
            <a:ext cx="2933981" cy="397545"/>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June 14</a:t>
            </a:r>
            <a:r>
              <a:rPr lang="en-US" sz="2400" spc="-176" baseline="30000" dirty="0">
                <a:solidFill>
                  <a:srgbClr val="000000"/>
                </a:solidFill>
                <a:latin typeface="Times New Roman Condensed"/>
                <a:ea typeface="Times New Roman Condensed"/>
                <a:cs typeface="Times New Roman Condensed"/>
                <a:sym typeface="Times New Roman Condensed"/>
              </a:rPr>
              <a:t>th  </a:t>
            </a:r>
            <a:r>
              <a:rPr lang="en-US" sz="2400" spc="-176" dirty="0">
                <a:solidFill>
                  <a:srgbClr val="000000"/>
                </a:solidFill>
                <a:latin typeface="Times New Roman Condensed"/>
                <a:ea typeface="Times New Roman Condensed"/>
                <a:cs typeface="Times New Roman Condensed"/>
                <a:sym typeface="Times New Roman Condensed"/>
              </a:rPr>
              <a:t>-  June 20</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A013415F-C868-8251-22FA-95FD4829FA2E}"/>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15945714-696E-5A82-1FA8-1A378F02706D}"/>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a:solidFill>
                  <a:srgbClr val="1F4562"/>
                </a:solidFill>
                <a:latin typeface="Times New Roman Condensed"/>
                <a:ea typeface="Times New Roman Condensed"/>
                <a:cs typeface="Times New Roman Condensed"/>
                <a:sym typeface="Times New Roman Condensed"/>
              </a:rPr>
              <a:t>lternatives</a:t>
            </a:r>
          </a:p>
        </p:txBody>
      </p:sp>
      <p:sp>
        <p:nvSpPr>
          <p:cNvPr id="30" name="TextBox 30">
            <a:extLst>
              <a:ext uri="{FF2B5EF4-FFF2-40B4-BE49-F238E27FC236}">
                <a16:creationId xmlns:a16="http://schemas.microsoft.com/office/drawing/2014/main" id="{093E903C-4EC6-09CD-DF2D-0070DFE57AAF}"/>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26835C68-D349-1340-2845-10D152E58B9A}"/>
              </a:ext>
            </a:extLst>
          </p:cNvPr>
          <p:cNvSpPr txBox="1"/>
          <p:nvPr/>
        </p:nvSpPr>
        <p:spPr>
          <a:xfrm>
            <a:off x="271939" y="260218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9BD3C9B2-0ABE-5232-30BB-D3B55D6F03FC}"/>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14</a:t>
            </a:r>
          </a:p>
        </p:txBody>
      </p:sp>
      <p:sp>
        <p:nvSpPr>
          <p:cNvPr id="33" name="TextBox 33">
            <a:extLst>
              <a:ext uri="{FF2B5EF4-FFF2-40B4-BE49-F238E27FC236}">
                <a16:creationId xmlns:a16="http://schemas.microsoft.com/office/drawing/2014/main" id="{BCF490E5-1503-C0EA-C393-F751A896936A}"/>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D7C8E6FF-5E82-47B0-63D2-B38A7CA5F1B8}"/>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31424A49-A583-7735-7CE2-987A1EE0C8FA}"/>
              </a:ext>
            </a:extLst>
          </p:cNvPr>
          <p:cNvSpPr txBox="1"/>
          <p:nvPr/>
        </p:nvSpPr>
        <p:spPr>
          <a:xfrm>
            <a:off x="3944301" y="3234717"/>
            <a:ext cx="5161161"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Rice Cereal</a:t>
            </a:r>
          </a:p>
          <a:p>
            <a:pPr>
              <a:lnSpc>
                <a:spcPts val="1368"/>
              </a:lnSpc>
            </a:pPr>
            <a:r>
              <a:rPr lang="en-US" sz="1330" b="1" spc="-47" dirty="0">
                <a:solidFill>
                  <a:srgbClr val="000000"/>
                </a:solidFill>
                <a:latin typeface="TT Chocolates Bold"/>
                <a:ea typeface="TT Chocolates Bold"/>
                <a:cs typeface="TT Chocolates Bold"/>
                <a:sym typeface="TT Chocolates Bold"/>
              </a:rPr>
              <a:t>SUNDAY DINER BREAKFAST – Scrambled Cage Free Eggs, Canadian Bacon, Shredded Hash Browned Potatoes, Cantaloupe, Mini Donuts</a:t>
            </a:r>
          </a:p>
        </p:txBody>
      </p:sp>
      <p:sp>
        <p:nvSpPr>
          <p:cNvPr id="36" name="TextBox 36">
            <a:extLst>
              <a:ext uri="{FF2B5EF4-FFF2-40B4-BE49-F238E27FC236}">
                <a16:creationId xmlns:a16="http://schemas.microsoft.com/office/drawing/2014/main" id="{CD860F8E-B610-1CA6-79AE-02C5037295D5}"/>
              </a:ext>
            </a:extLst>
          </p:cNvPr>
          <p:cNvSpPr txBox="1"/>
          <p:nvPr/>
        </p:nvSpPr>
        <p:spPr>
          <a:xfrm>
            <a:off x="3944374" y="3930984"/>
            <a:ext cx="4754798" cy="1801647"/>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FATHER’S DAY DINNER</a:t>
            </a:r>
          </a:p>
          <a:p>
            <a:pPr>
              <a:lnSpc>
                <a:spcPts val="1368"/>
              </a:lnSpc>
            </a:pPr>
            <a:r>
              <a:rPr lang="en-US" sz="1330" b="1" spc="-47" dirty="0">
                <a:solidFill>
                  <a:srgbClr val="000000"/>
                </a:solidFill>
                <a:latin typeface="TT Chocolates Bold"/>
                <a:ea typeface="TT Chocolates Bold"/>
                <a:cs typeface="TT Chocolates Bold"/>
                <a:sym typeface="TT Chocolates Bold"/>
              </a:rPr>
              <a:t>KING OR QUEEN CUT OF PRIME RIB AU JUS</a:t>
            </a:r>
          </a:p>
          <a:p>
            <a:pPr>
              <a:lnSpc>
                <a:spcPts val="1368"/>
              </a:lnSpc>
            </a:pPr>
            <a:r>
              <a:rPr lang="en-US" sz="1330" b="1" spc="-47" dirty="0">
                <a:solidFill>
                  <a:srgbClr val="000000"/>
                </a:solidFill>
                <a:latin typeface="TT Chocolates Bold"/>
                <a:ea typeface="TT Chocolates Bold"/>
                <a:cs typeface="TT Chocolates Bold"/>
                <a:sym typeface="TT Chocolates Bold"/>
              </a:rPr>
              <a:t>ROCK SHRIMP AND BAY SCALLOP SCAMPI</a:t>
            </a:r>
          </a:p>
          <a:p>
            <a:pPr>
              <a:lnSpc>
                <a:spcPts val="1368"/>
              </a:lnSpc>
            </a:pPr>
            <a:r>
              <a:rPr lang="en-US" sz="1330" b="1" spc="-47" dirty="0">
                <a:solidFill>
                  <a:srgbClr val="000000"/>
                </a:solidFill>
                <a:latin typeface="TT Chocolates Bold"/>
                <a:ea typeface="TT Chocolates Bold"/>
                <a:cs typeface="TT Chocolates Bold"/>
                <a:sym typeface="TT Chocolates Bold"/>
              </a:rPr>
              <a:t>Twice Baked Potatoes</a:t>
            </a:r>
          </a:p>
          <a:p>
            <a:pPr>
              <a:lnSpc>
                <a:spcPts val="1368"/>
              </a:lnSpc>
            </a:pPr>
            <a:r>
              <a:rPr lang="en-US" sz="1330" b="1" spc="-47" dirty="0">
                <a:solidFill>
                  <a:srgbClr val="000000"/>
                </a:solidFill>
                <a:latin typeface="TT Chocolates Bold"/>
                <a:ea typeface="TT Chocolates Bold"/>
                <a:cs typeface="TT Chocolates Bold"/>
                <a:sym typeface="TT Chocolates Bold"/>
              </a:rPr>
              <a:t>Steamed Lemon Asparagus</a:t>
            </a:r>
          </a:p>
          <a:p>
            <a:pPr>
              <a:lnSpc>
                <a:spcPts val="1368"/>
              </a:lnSpc>
            </a:pPr>
            <a:r>
              <a:rPr lang="en-US" sz="1330" b="1" spc="-47" dirty="0">
                <a:solidFill>
                  <a:srgbClr val="000000"/>
                </a:solidFill>
                <a:latin typeface="TT Chocolates Bold"/>
                <a:ea typeface="TT Chocolates Bold"/>
                <a:cs typeface="TT Chocolates Bold"/>
                <a:sym typeface="TT Chocolates Bold"/>
              </a:rPr>
              <a:t>Mustard Vinaigrette Potato Salad</a:t>
            </a:r>
          </a:p>
          <a:p>
            <a:pPr>
              <a:lnSpc>
                <a:spcPts val="1368"/>
              </a:lnSpc>
            </a:pPr>
            <a:r>
              <a:rPr lang="en-US" sz="1330" b="1" spc="-47" dirty="0">
                <a:solidFill>
                  <a:srgbClr val="000000"/>
                </a:solidFill>
                <a:latin typeface="TT Chocolates Bold"/>
                <a:ea typeface="TT Chocolates Bold"/>
                <a:cs typeface="TT Chocolates Bold"/>
                <a:sym typeface="TT Chocolates Bold"/>
              </a:rPr>
              <a:t>Dulce De Leche Layer Cake                 	ICE COLD BEER!!!</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CF027291-4BA0-F431-A379-F611FF41A656}"/>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15</a:t>
            </a:r>
          </a:p>
        </p:txBody>
      </p:sp>
      <p:sp>
        <p:nvSpPr>
          <p:cNvPr id="38" name="TextBox 38">
            <a:extLst>
              <a:ext uri="{FF2B5EF4-FFF2-40B4-BE49-F238E27FC236}">
                <a16:creationId xmlns:a16="http://schemas.microsoft.com/office/drawing/2014/main" id="{301A3D14-0D39-614D-A0FD-B96188A1E7ED}"/>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C82B6C8D-6B8A-00DA-AC00-8351CF8DA113}"/>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5FD9019A-5312-E42F-06A1-0B2FD6812CBD}"/>
              </a:ext>
            </a:extLst>
          </p:cNvPr>
          <p:cNvSpPr txBox="1"/>
          <p:nvPr/>
        </p:nvSpPr>
        <p:spPr>
          <a:xfrm>
            <a:off x="3928783" y="5221801"/>
            <a:ext cx="5905071"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Turkey Noodle Soup</a:t>
            </a:r>
          </a:p>
          <a:p>
            <a:pPr>
              <a:lnSpc>
                <a:spcPts val="1368"/>
              </a:lnSpc>
            </a:pPr>
            <a:r>
              <a:rPr lang="en-US" sz="1330" b="1" spc="-47" dirty="0">
                <a:solidFill>
                  <a:srgbClr val="000000"/>
                </a:solidFill>
                <a:latin typeface="TT Chocolates Bold"/>
                <a:ea typeface="TT Chocolates Bold"/>
                <a:cs typeface="TT Chocolates Bold"/>
                <a:sym typeface="TT Chocolates Bold"/>
              </a:rPr>
              <a:t>WHO WANTS DELI?  Hot Corned Beed Brisket Sandwich On Bakery Marble Rye Bread Served With Cucumber Sour Cream Salad and Pickle</a:t>
            </a:r>
          </a:p>
        </p:txBody>
      </p:sp>
      <p:sp>
        <p:nvSpPr>
          <p:cNvPr id="41" name="TextBox 41">
            <a:extLst>
              <a:ext uri="{FF2B5EF4-FFF2-40B4-BE49-F238E27FC236}">
                <a16:creationId xmlns:a16="http://schemas.microsoft.com/office/drawing/2014/main" id="{CD684758-0030-A4ED-E7D3-4B7C6048FC40}"/>
              </a:ext>
            </a:extLst>
          </p:cNvPr>
          <p:cNvSpPr txBox="1"/>
          <p:nvPr/>
        </p:nvSpPr>
        <p:spPr>
          <a:xfrm>
            <a:off x="3936935" y="5914741"/>
            <a:ext cx="5338810" cy="1442574"/>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PESTO ROASTED BONE IN CHICKEN</a:t>
            </a:r>
          </a:p>
          <a:p>
            <a:pPr>
              <a:lnSpc>
                <a:spcPts val="1368"/>
              </a:lnSpc>
            </a:pPr>
            <a:r>
              <a:rPr lang="en-US" sz="1330" b="1" spc="-47" dirty="0">
                <a:solidFill>
                  <a:srgbClr val="000000"/>
                </a:solidFill>
                <a:latin typeface="TT Chocolates Bold"/>
                <a:ea typeface="TT Chocolates Bold"/>
                <a:cs typeface="TT Chocolates Bold"/>
                <a:sym typeface="TT Chocolates Bold"/>
              </a:rPr>
              <a:t>PAN SEARED TILAPIA FILET, LEMON, WINE</a:t>
            </a:r>
          </a:p>
          <a:p>
            <a:pPr>
              <a:lnSpc>
                <a:spcPts val="1368"/>
              </a:lnSpc>
            </a:pPr>
            <a:r>
              <a:rPr lang="en-US" sz="1330" b="1" spc="-47" dirty="0">
                <a:solidFill>
                  <a:srgbClr val="000000"/>
                </a:solidFill>
                <a:latin typeface="TT Chocolates Bold"/>
                <a:ea typeface="TT Chocolates Bold"/>
                <a:cs typeface="TT Chocolates Bold"/>
                <a:sym typeface="TT Chocolates Bold"/>
              </a:rPr>
              <a:t>Herbed Moroccan Couscous</a:t>
            </a:r>
          </a:p>
          <a:p>
            <a:pPr>
              <a:lnSpc>
                <a:spcPts val="1368"/>
              </a:lnSpc>
            </a:pPr>
            <a:r>
              <a:rPr lang="en-US" sz="1330" b="1" spc="-47" dirty="0">
                <a:solidFill>
                  <a:srgbClr val="000000"/>
                </a:solidFill>
                <a:latin typeface="TT Chocolates Bold"/>
                <a:ea typeface="TT Chocolates Bold"/>
                <a:cs typeface="TT Chocolates Bold"/>
                <a:sym typeface="TT Chocolates Bold"/>
              </a:rPr>
              <a:t>Steamed Zucchini and Summer Squash</a:t>
            </a:r>
          </a:p>
          <a:p>
            <a:pPr>
              <a:lnSpc>
                <a:spcPts val="1368"/>
              </a:lnSpc>
            </a:pPr>
            <a:r>
              <a:rPr lang="en-US" sz="1330" b="1" spc="-47" dirty="0">
                <a:solidFill>
                  <a:srgbClr val="000000"/>
                </a:solidFill>
                <a:latin typeface="TT Chocolates Bold"/>
                <a:ea typeface="TT Chocolates Bold"/>
                <a:cs typeface="TT Chocolates Bold"/>
                <a:sym typeface="TT Chocolates Bold"/>
              </a:rPr>
              <a:t>Carrot Raisin Salad With Low Fat Yogurt</a:t>
            </a:r>
          </a:p>
          <a:p>
            <a:pPr>
              <a:lnSpc>
                <a:spcPts val="1368"/>
              </a:lnSpc>
            </a:pPr>
            <a:r>
              <a:rPr lang="en-US" sz="1330" b="1" spc="-47" dirty="0">
                <a:solidFill>
                  <a:srgbClr val="000000"/>
                </a:solidFill>
                <a:latin typeface="TT Chocolates Bold"/>
                <a:ea typeface="TT Chocolates Bold"/>
                <a:cs typeface="TT Chocolates Bold"/>
                <a:sym typeface="TT Chocolates Bold"/>
              </a:rPr>
              <a:t>Fresh Fruit of The Day</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2" name="TextBox 42">
            <a:extLst>
              <a:ext uri="{FF2B5EF4-FFF2-40B4-BE49-F238E27FC236}">
                <a16:creationId xmlns:a16="http://schemas.microsoft.com/office/drawing/2014/main" id="{0386D081-C573-ED01-5339-0D2B5582DD37}"/>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16</a:t>
            </a:r>
          </a:p>
        </p:txBody>
      </p:sp>
      <p:sp>
        <p:nvSpPr>
          <p:cNvPr id="43" name="TextBox 43">
            <a:extLst>
              <a:ext uri="{FF2B5EF4-FFF2-40B4-BE49-F238E27FC236}">
                <a16:creationId xmlns:a16="http://schemas.microsoft.com/office/drawing/2014/main" id="{A7606C84-9390-EBBE-A762-ABF53FFA634F}"/>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06290FDA-7635-01FA-E985-672198ED6E0C}"/>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48DED685-1A11-87E0-9D74-834D4C6DAB21}"/>
              </a:ext>
            </a:extLst>
          </p:cNvPr>
          <p:cNvSpPr txBox="1"/>
          <p:nvPr/>
        </p:nvSpPr>
        <p:spPr>
          <a:xfrm>
            <a:off x="3928783" y="7203000"/>
            <a:ext cx="5972894"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Minestrone Soup</a:t>
            </a:r>
          </a:p>
          <a:p>
            <a:pPr>
              <a:lnSpc>
                <a:spcPts val="1368"/>
              </a:lnSpc>
            </a:pPr>
            <a:r>
              <a:rPr lang="en-US" sz="1330" b="1" spc="-47" dirty="0">
                <a:solidFill>
                  <a:srgbClr val="000000"/>
                </a:solidFill>
                <a:latin typeface="TT Chocolates Bold"/>
                <a:ea typeface="TT Chocolates Bold"/>
                <a:cs typeface="TT Chocolates Bold"/>
                <a:sym typeface="TT Chocolates Bold"/>
              </a:rPr>
              <a:t>LITTLE ITALY ITALIAN HERO – Deli Ham, Salami, Mozzarella Cheese, Roasted Pepper, Baby Arugula, Italian Dressing Served With Spinach Salad</a:t>
            </a:r>
          </a:p>
        </p:txBody>
      </p:sp>
      <p:sp>
        <p:nvSpPr>
          <p:cNvPr id="46" name="TextBox 46">
            <a:extLst>
              <a:ext uri="{FF2B5EF4-FFF2-40B4-BE49-F238E27FC236}">
                <a16:creationId xmlns:a16="http://schemas.microsoft.com/office/drawing/2014/main" id="{EE00F8A1-F9F2-6382-C95E-1ED4A7B2A550}"/>
              </a:ext>
            </a:extLst>
          </p:cNvPr>
          <p:cNvSpPr txBox="1"/>
          <p:nvPr/>
        </p:nvSpPr>
        <p:spPr>
          <a:xfrm>
            <a:off x="3928783" y="7917313"/>
            <a:ext cx="5796010" cy="1442574"/>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PENNSYLVANIA DUTCH CHICKEN STEW OVER BISCUIT</a:t>
            </a:r>
          </a:p>
          <a:p>
            <a:pPr>
              <a:lnSpc>
                <a:spcPts val="1368"/>
              </a:lnSpc>
            </a:pPr>
            <a:r>
              <a:rPr lang="en-US" sz="1330" b="1" spc="-47" dirty="0">
                <a:solidFill>
                  <a:srgbClr val="000000"/>
                </a:solidFill>
                <a:latin typeface="TT Chocolates Bold"/>
                <a:ea typeface="TT Chocolates Bold"/>
                <a:cs typeface="TT Chocolates Bold"/>
                <a:sym typeface="TT Chocolates Bold"/>
              </a:rPr>
              <a:t>CHEESE RAVIOLI MARINARA</a:t>
            </a:r>
          </a:p>
          <a:p>
            <a:pPr>
              <a:lnSpc>
                <a:spcPts val="1368"/>
              </a:lnSpc>
            </a:pPr>
            <a:r>
              <a:rPr lang="en-US" sz="1330" b="1" spc="-47" dirty="0">
                <a:solidFill>
                  <a:srgbClr val="000000"/>
                </a:solidFill>
                <a:latin typeface="TT Chocolates Bold"/>
                <a:ea typeface="TT Chocolates Bold"/>
                <a:cs typeface="TT Chocolates Bold"/>
                <a:sym typeface="TT Chocolates Bold"/>
              </a:rPr>
              <a:t>Basmati Rice Pilaf</a:t>
            </a:r>
          </a:p>
          <a:p>
            <a:pPr>
              <a:lnSpc>
                <a:spcPts val="1368"/>
              </a:lnSpc>
            </a:pPr>
            <a:r>
              <a:rPr lang="en-US" sz="1330" b="1" spc="-47" dirty="0">
                <a:solidFill>
                  <a:srgbClr val="000000"/>
                </a:solidFill>
                <a:latin typeface="TT Chocolates Bold"/>
                <a:ea typeface="TT Chocolates Bold"/>
                <a:cs typeface="TT Chocolates Bold"/>
                <a:sym typeface="TT Chocolates Bold"/>
              </a:rPr>
              <a:t>Italian Mixed Vegetables</a:t>
            </a:r>
          </a:p>
          <a:p>
            <a:pPr>
              <a:lnSpc>
                <a:spcPts val="1368"/>
              </a:lnSpc>
            </a:pPr>
            <a:r>
              <a:rPr lang="en-US" sz="1330" b="1" spc="-47" dirty="0">
                <a:solidFill>
                  <a:srgbClr val="000000"/>
                </a:solidFill>
                <a:latin typeface="TT Chocolates Bold"/>
                <a:ea typeface="TT Chocolates Bold"/>
                <a:cs typeface="TT Chocolates Bold"/>
                <a:sym typeface="TT Chocolates Bold"/>
              </a:rPr>
              <a:t>Mediterranean Fresh Chickpea Salad (Olive and Feta Cheese)</a:t>
            </a:r>
          </a:p>
          <a:p>
            <a:pPr>
              <a:lnSpc>
                <a:spcPts val="1368"/>
              </a:lnSpc>
            </a:pPr>
            <a:r>
              <a:rPr lang="en-US" sz="1330" b="1" spc="-47" dirty="0">
                <a:solidFill>
                  <a:srgbClr val="000000"/>
                </a:solidFill>
                <a:latin typeface="TT Chocolates Bold"/>
                <a:ea typeface="TT Chocolates Bold"/>
                <a:cs typeface="TT Chocolates Bold"/>
                <a:sym typeface="TT Chocolates Bold"/>
              </a:rPr>
              <a:t>As Requested by you! </a:t>
            </a:r>
            <a:r>
              <a:rPr lang="en-US" sz="1330" b="1" spc="-47" dirty="0">
                <a:solidFill>
                  <a:srgbClr val="000000"/>
                </a:solidFill>
                <a:latin typeface="TT Chocolates Bold"/>
                <a:ea typeface="TT Chocolates Bold"/>
                <a:cs typeface="TT Chocolates Bold"/>
                <a:sym typeface="Wingdings" panose="05000000000000000000" pitchFamily="2" charset="2"/>
              </a:rPr>
              <a:t> </a:t>
            </a:r>
            <a:r>
              <a:rPr lang="en-US" sz="1330" b="1" spc="-47" dirty="0">
                <a:solidFill>
                  <a:srgbClr val="000000"/>
                </a:solidFill>
                <a:latin typeface="TT Chocolates Bold"/>
                <a:ea typeface="TT Chocolates Bold"/>
                <a:cs typeface="TT Chocolates Bold"/>
                <a:sym typeface="TT Chocolates Bold"/>
              </a:rPr>
              <a:t>Boston Crème Pie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7" name="TextBox 47">
            <a:extLst>
              <a:ext uri="{FF2B5EF4-FFF2-40B4-BE49-F238E27FC236}">
                <a16:creationId xmlns:a16="http://schemas.microsoft.com/office/drawing/2014/main" id="{27030856-2088-7992-3367-C6766D17FB33}"/>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17</a:t>
            </a:r>
          </a:p>
        </p:txBody>
      </p:sp>
      <p:sp>
        <p:nvSpPr>
          <p:cNvPr id="48" name="TextBox 48">
            <a:extLst>
              <a:ext uri="{FF2B5EF4-FFF2-40B4-BE49-F238E27FC236}">
                <a16:creationId xmlns:a16="http://schemas.microsoft.com/office/drawing/2014/main" id="{448081BC-F84A-B05C-BB58-9CDEF3D5CD5F}"/>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F7106BC2-2BE5-7484-24B9-A1D99156CC8C}"/>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9A51046B-214E-4FC7-8522-ED8C7C8A1F9B}"/>
              </a:ext>
            </a:extLst>
          </p:cNvPr>
          <p:cNvSpPr txBox="1"/>
          <p:nvPr/>
        </p:nvSpPr>
        <p:spPr>
          <a:xfrm>
            <a:off x="3928783" y="9259179"/>
            <a:ext cx="6114026" cy="90396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Corn Tortilla Soup</a:t>
            </a:r>
          </a:p>
          <a:p>
            <a:pPr>
              <a:lnSpc>
                <a:spcPts val="1368"/>
              </a:lnSpc>
            </a:pPr>
            <a:r>
              <a:rPr lang="en-US" sz="1330" b="1" spc="-47" dirty="0">
                <a:solidFill>
                  <a:srgbClr val="000000"/>
                </a:solidFill>
                <a:latin typeface="TT Chocolates Bold"/>
                <a:ea typeface="TT Chocolates Bold"/>
                <a:cs typeface="TT Chocolates Bold"/>
                <a:sym typeface="TT Chocolates Bold"/>
              </a:rPr>
              <a:t>NASHVILLE SMOKED PORK PLATTER – Tender Smoked Pork Butt, Macaroni and Cheese, Corn Bread, Cole Slaw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51" name="TextBox 51">
            <a:extLst>
              <a:ext uri="{FF2B5EF4-FFF2-40B4-BE49-F238E27FC236}">
                <a16:creationId xmlns:a16="http://schemas.microsoft.com/office/drawing/2014/main" id="{221C2AF7-3726-88B3-469E-9ABBE67F9196}"/>
              </a:ext>
            </a:extLst>
          </p:cNvPr>
          <p:cNvSpPr txBox="1"/>
          <p:nvPr/>
        </p:nvSpPr>
        <p:spPr>
          <a:xfrm>
            <a:off x="3928783" y="9942810"/>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MARINATED TOP ROUND OF BEEF WITH GRAVY</a:t>
            </a:r>
          </a:p>
          <a:p>
            <a:pPr>
              <a:lnSpc>
                <a:spcPts val="1368"/>
              </a:lnSpc>
            </a:pPr>
            <a:r>
              <a:rPr lang="en-US" sz="1330" b="1" spc="-47" dirty="0">
                <a:solidFill>
                  <a:srgbClr val="000000"/>
                </a:solidFill>
                <a:latin typeface="TT Chocolates Bold"/>
                <a:ea typeface="TT Chocolates Bold"/>
                <a:cs typeface="TT Chocolates Bold"/>
                <a:sym typeface="TT Chocolates Bold"/>
              </a:rPr>
              <a:t>TURKEY SALISBURY STEAK WITH GRAVY</a:t>
            </a:r>
          </a:p>
          <a:p>
            <a:pPr>
              <a:lnSpc>
                <a:spcPts val="1368"/>
              </a:lnSpc>
            </a:pPr>
            <a:r>
              <a:rPr lang="en-US" sz="1330" b="1" spc="-47" dirty="0">
                <a:solidFill>
                  <a:srgbClr val="000000"/>
                </a:solidFill>
                <a:latin typeface="TT Chocolates Bold"/>
                <a:ea typeface="TT Chocolates Bold"/>
                <a:cs typeface="TT Chocolates Bold"/>
                <a:sym typeface="TT Chocolates Bold"/>
              </a:rPr>
              <a:t>Herb Buttered Noodles</a:t>
            </a:r>
          </a:p>
          <a:p>
            <a:pPr>
              <a:lnSpc>
                <a:spcPts val="1368"/>
              </a:lnSpc>
            </a:pPr>
            <a:r>
              <a:rPr lang="en-US" sz="1330" b="1" spc="-47" dirty="0">
                <a:solidFill>
                  <a:srgbClr val="000000"/>
                </a:solidFill>
                <a:latin typeface="TT Chocolates Bold"/>
                <a:ea typeface="TT Chocolates Bold"/>
                <a:cs typeface="TT Chocolates Bold"/>
                <a:sym typeface="TT Chocolates Bold"/>
              </a:rPr>
              <a:t>Shredded Brussel Sprouts</a:t>
            </a:r>
          </a:p>
          <a:p>
            <a:pPr>
              <a:lnSpc>
                <a:spcPts val="1368"/>
              </a:lnSpc>
            </a:pPr>
            <a:r>
              <a:rPr lang="en-US" sz="1330" b="1" spc="-47" dirty="0">
                <a:solidFill>
                  <a:srgbClr val="000000"/>
                </a:solidFill>
                <a:latin typeface="TT Chocolates Bold"/>
                <a:ea typeface="TT Chocolates Bold"/>
                <a:cs typeface="TT Chocolates Bold"/>
                <a:sym typeface="TT Chocolates Bold"/>
              </a:rPr>
              <a:t>Cucumber Salad With Red Onion		</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73452B51-B28D-D2F4-CC5E-5F4F04C2A93B}"/>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18</a:t>
            </a:r>
          </a:p>
        </p:txBody>
      </p:sp>
      <p:sp>
        <p:nvSpPr>
          <p:cNvPr id="53" name="TextBox 53">
            <a:extLst>
              <a:ext uri="{FF2B5EF4-FFF2-40B4-BE49-F238E27FC236}">
                <a16:creationId xmlns:a16="http://schemas.microsoft.com/office/drawing/2014/main" id="{19E0CC78-3144-DA86-FB30-A3673A702865}"/>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FD8D69D1-F0D7-A31B-76BA-72AA669B7E19}"/>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ADCD1B49-37EC-1207-000A-0AB225B37C47}"/>
              </a:ext>
            </a:extLst>
          </p:cNvPr>
          <p:cNvSpPr txBox="1"/>
          <p:nvPr/>
        </p:nvSpPr>
        <p:spPr>
          <a:xfrm>
            <a:off x="3947883" y="11255029"/>
            <a:ext cx="5491210"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Sweet And Sour Soup</a:t>
            </a:r>
          </a:p>
          <a:p>
            <a:pPr>
              <a:lnSpc>
                <a:spcPts val="1368"/>
              </a:lnSpc>
            </a:pPr>
            <a:r>
              <a:rPr lang="en-US" sz="1330" b="1" spc="-47" dirty="0">
                <a:solidFill>
                  <a:srgbClr val="000000"/>
                </a:solidFill>
                <a:latin typeface="TT Chocolates Bold"/>
                <a:ea typeface="TT Chocolates Bold"/>
                <a:cs typeface="TT Chocolates Bold"/>
                <a:sym typeface="TT Chocolates Bold"/>
              </a:rPr>
              <a:t>GENERAL TSO’S CHICKEN – Batter Coated Chicken Tossed With Broccoli and General Tso’s Sauce, Vegetable Lo Mein</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985186E1-9B3D-FAC2-E833-E8FD86384332}"/>
              </a:ext>
            </a:extLst>
          </p:cNvPr>
          <p:cNvSpPr txBox="1"/>
          <p:nvPr/>
        </p:nvSpPr>
        <p:spPr>
          <a:xfrm>
            <a:off x="3939093" y="11938734"/>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GRILLED KNOCKWURST WITH SAUERKRAUT</a:t>
            </a:r>
          </a:p>
          <a:p>
            <a:pPr>
              <a:lnSpc>
                <a:spcPts val="1368"/>
              </a:lnSpc>
            </a:pPr>
            <a:r>
              <a:rPr lang="en-US" sz="1330" b="1" spc="-47" dirty="0">
                <a:solidFill>
                  <a:srgbClr val="000000"/>
                </a:solidFill>
                <a:latin typeface="TT Chocolates Bold"/>
                <a:ea typeface="TT Chocolates Bold"/>
                <a:cs typeface="TT Chocolates Bold"/>
                <a:sym typeface="TT Chocolates Bold"/>
              </a:rPr>
              <a:t>LINGUINI WITH VODKA CLAM SAUCE</a:t>
            </a:r>
          </a:p>
          <a:p>
            <a:pPr>
              <a:lnSpc>
                <a:spcPts val="1368"/>
              </a:lnSpc>
            </a:pPr>
            <a:r>
              <a:rPr lang="en-US" sz="1330" b="1" spc="-47" dirty="0">
                <a:solidFill>
                  <a:srgbClr val="000000"/>
                </a:solidFill>
                <a:latin typeface="TT Chocolates Bold"/>
                <a:ea typeface="TT Chocolates Bold"/>
                <a:cs typeface="TT Chocolates Bold"/>
                <a:sym typeface="TT Chocolates Bold"/>
              </a:rPr>
              <a:t>Mashed Potatoes With Chives</a:t>
            </a:r>
          </a:p>
          <a:p>
            <a:pPr>
              <a:lnSpc>
                <a:spcPts val="1368"/>
              </a:lnSpc>
            </a:pPr>
            <a:r>
              <a:rPr lang="en-US" sz="1330" b="1" spc="-47" dirty="0">
                <a:solidFill>
                  <a:srgbClr val="000000"/>
                </a:solidFill>
                <a:latin typeface="TT Chocolates Bold"/>
                <a:ea typeface="TT Chocolates Bold"/>
                <a:cs typeface="TT Chocolates Bold"/>
                <a:sym typeface="TT Chocolates Bold"/>
              </a:rPr>
              <a:t>Steamed Cauliflower </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Blue Cheese Dressing</a:t>
            </a:r>
          </a:p>
          <a:p>
            <a:pPr>
              <a:lnSpc>
                <a:spcPts val="1368"/>
              </a:lnSpc>
            </a:pPr>
            <a:r>
              <a:rPr lang="en-US" sz="1330" b="1" spc="-47" dirty="0">
                <a:solidFill>
                  <a:srgbClr val="000000"/>
                </a:solidFill>
                <a:latin typeface="TT Chocolates Bold"/>
                <a:ea typeface="TT Chocolates Bold"/>
                <a:cs typeface="TT Chocolates Bold"/>
                <a:sym typeface="TT Chocolates Bold"/>
              </a:rPr>
              <a:t>Fresh 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DE402960-08AB-0538-96C9-845658B9A63A}"/>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19</a:t>
            </a:r>
          </a:p>
        </p:txBody>
      </p:sp>
      <p:sp>
        <p:nvSpPr>
          <p:cNvPr id="58" name="TextBox 58">
            <a:extLst>
              <a:ext uri="{FF2B5EF4-FFF2-40B4-BE49-F238E27FC236}">
                <a16:creationId xmlns:a16="http://schemas.microsoft.com/office/drawing/2014/main" id="{DF6F2107-B2AC-11B9-3B68-38ADD1FACD38}"/>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9F6D5705-D492-20AE-6968-80A1EFF48B7F}"/>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riday</a:t>
            </a:r>
          </a:p>
        </p:txBody>
      </p:sp>
      <p:sp>
        <p:nvSpPr>
          <p:cNvPr id="60" name="TextBox 60">
            <a:extLst>
              <a:ext uri="{FF2B5EF4-FFF2-40B4-BE49-F238E27FC236}">
                <a16:creationId xmlns:a16="http://schemas.microsoft.com/office/drawing/2014/main" id="{394CCF90-BD20-A2E4-204F-2E4EB4F256D1}"/>
              </a:ext>
            </a:extLst>
          </p:cNvPr>
          <p:cNvSpPr txBox="1"/>
          <p:nvPr/>
        </p:nvSpPr>
        <p:spPr>
          <a:xfrm>
            <a:off x="3936935" y="13315490"/>
            <a:ext cx="5643610" cy="1078500"/>
          </a:xfrm>
          <a:prstGeom prst="rect">
            <a:avLst/>
          </a:prstGeom>
        </p:spPr>
        <p:txBody>
          <a:bodyPr wrap="square" lIns="0" tIns="0" rIns="0" bIns="0" rtlCol="0" anchor="t">
            <a:spAutoFit/>
          </a:bodyPr>
          <a:lstStyle/>
          <a:p>
            <a:pPr>
              <a:lnSpc>
                <a:spcPts val="1368"/>
              </a:lnSpc>
            </a:pPr>
            <a:r>
              <a:rPr lang="en-US" sz="1400" b="1" u="sng" spc="-47" dirty="0">
                <a:solidFill>
                  <a:srgbClr val="000000"/>
                </a:solidFill>
                <a:latin typeface="TT Chocolates Bold"/>
                <a:ea typeface="TT Chocolates Bold"/>
                <a:cs typeface="TT Chocolates Bold"/>
                <a:sym typeface="TT Chocolates Bold"/>
              </a:rPr>
              <a:t>LUNCH</a:t>
            </a:r>
          </a:p>
          <a:p>
            <a:pPr>
              <a:lnSpc>
                <a:spcPts val="1368"/>
              </a:lnSpc>
            </a:pPr>
            <a:r>
              <a:rPr lang="en-US" sz="1400" b="1" spc="-47" dirty="0">
                <a:solidFill>
                  <a:srgbClr val="000000"/>
                </a:solidFill>
                <a:latin typeface="TT Chocolates Bold"/>
                <a:ea typeface="TT Chocolates Bold"/>
                <a:cs typeface="TT Chocolates Bold"/>
                <a:sym typeface="TT Chocolates Bold"/>
              </a:rPr>
              <a:t>Manhattan Clam Chowder</a:t>
            </a:r>
          </a:p>
          <a:p>
            <a:pPr>
              <a:lnSpc>
                <a:spcPts val="1368"/>
              </a:lnSpc>
            </a:pPr>
            <a:r>
              <a:rPr lang="en-US" sz="1400" b="1" spc="-47" dirty="0">
                <a:solidFill>
                  <a:srgbClr val="000000"/>
                </a:solidFill>
                <a:latin typeface="TT Chocolates Bold"/>
                <a:ea typeface="TT Chocolates Bold"/>
                <a:cs typeface="TT Chocolates Bold"/>
                <a:sym typeface="TT Chocolates Bold"/>
              </a:rPr>
              <a:t>GUINNESS BEER BATTERED COD FILET – Batter Dipped Atlantic Cod Filet, Seasoned Curly Fries, Cole Slaw, Tartar Sauce</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655DA66E-AC11-BC1F-196D-96632FDB2892}"/>
              </a:ext>
            </a:extLst>
          </p:cNvPr>
          <p:cNvSpPr txBox="1"/>
          <p:nvPr/>
        </p:nvSpPr>
        <p:spPr>
          <a:xfrm>
            <a:off x="3936935" y="14023533"/>
            <a:ext cx="4754798" cy="1792798"/>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RICOTTA STUFFED SHELLS MARINARA</a:t>
            </a:r>
          </a:p>
          <a:p>
            <a:pPr>
              <a:lnSpc>
                <a:spcPts val="1368"/>
              </a:lnSpc>
            </a:pPr>
            <a:r>
              <a:rPr lang="en-US" sz="1330" b="1" spc="-47" dirty="0">
                <a:solidFill>
                  <a:srgbClr val="000000"/>
                </a:solidFill>
                <a:latin typeface="TT Chocolates Bold"/>
                <a:ea typeface="TT Chocolates Bold"/>
                <a:cs typeface="TT Chocolates Bold"/>
                <a:sym typeface="TT Chocolates Bold"/>
              </a:rPr>
              <a:t>SEAFOOD GUMBO OVER RICE (Shrimp, Crawfish, Calamari)</a:t>
            </a:r>
          </a:p>
          <a:p>
            <a:pPr>
              <a:lnSpc>
                <a:spcPts val="1368"/>
              </a:lnSpc>
            </a:pPr>
            <a:r>
              <a:rPr lang="en-US" sz="1330" b="1" spc="-47" dirty="0">
                <a:solidFill>
                  <a:srgbClr val="000000"/>
                </a:solidFill>
                <a:latin typeface="TT Chocolates Bold"/>
                <a:ea typeface="TT Chocolates Bold"/>
                <a:cs typeface="TT Chocolates Bold"/>
                <a:sym typeface="TT Chocolates Bold"/>
              </a:rPr>
              <a:t>Steamed Rice</a:t>
            </a:r>
          </a:p>
          <a:p>
            <a:pPr>
              <a:lnSpc>
                <a:spcPts val="1368"/>
              </a:lnSpc>
            </a:pPr>
            <a:r>
              <a:rPr lang="en-US" sz="1330" b="1" spc="-47" dirty="0">
                <a:solidFill>
                  <a:srgbClr val="000000"/>
                </a:solidFill>
                <a:latin typeface="TT Chocolates Bold"/>
                <a:ea typeface="TT Chocolates Bold"/>
                <a:cs typeface="TT Chocolates Bold"/>
                <a:sym typeface="TT Chocolates Bold"/>
              </a:rPr>
              <a:t>Maple Butter Carrots</a:t>
            </a:r>
          </a:p>
          <a:p>
            <a:pPr>
              <a:lnSpc>
                <a:spcPts val="1368"/>
              </a:lnSpc>
            </a:pPr>
            <a:r>
              <a:rPr lang="en-US" sz="1330" b="1" spc="-47" dirty="0">
                <a:solidFill>
                  <a:srgbClr val="000000"/>
                </a:solidFill>
                <a:latin typeface="TT Chocolates Bold"/>
                <a:ea typeface="TT Chocolates Bold"/>
                <a:cs typeface="TT Chocolates Bold"/>
                <a:sym typeface="TT Chocolates Bold"/>
              </a:rPr>
              <a:t>Pickled Gold Beet Salad</a:t>
            </a:r>
          </a:p>
          <a:p>
            <a:pPr>
              <a:lnSpc>
                <a:spcPts val="1368"/>
              </a:lnSpc>
            </a:pPr>
            <a:r>
              <a:rPr lang="en-US" sz="1330" b="1" spc="-47" dirty="0">
                <a:solidFill>
                  <a:srgbClr val="000000"/>
                </a:solidFill>
                <a:latin typeface="TT Chocolates Bold"/>
                <a:ea typeface="TT Chocolates Bold"/>
                <a:cs typeface="TT Chocolates Bold"/>
                <a:sym typeface="TT Chocolates Bold"/>
              </a:rPr>
              <a:t>Stone Creek Fudge Brownies</a:t>
            </a: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F1DE1BAC-5310-9FAE-B20A-BA0666C577D8}"/>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20</a:t>
            </a:r>
          </a:p>
        </p:txBody>
      </p:sp>
      <p:sp>
        <p:nvSpPr>
          <p:cNvPr id="63" name="TextBox 63">
            <a:extLst>
              <a:ext uri="{FF2B5EF4-FFF2-40B4-BE49-F238E27FC236}">
                <a16:creationId xmlns:a16="http://schemas.microsoft.com/office/drawing/2014/main" id="{330E145B-2806-508D-7FBA-18589FF14489}"/>
              </a:ext>
            </a:extLst>
          </p:cNvPr>
          <p:cNvSpPr txBox="1"/>
          <p:nvPr/>
        </p:nvSpPr>
        <p:spPr>
          <a:xfrm>
            <a:off x="104397" y="15072395"/>
            <a:ext cx="2245890"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C9C0135D-75E2-A2E6-92EE-342D9A247605}"/>
              </a:ext>
            </a:extLst>
          </p:cNvPr>
          <p:cNvSpPr/>
          <p:nvPr/>
        </p:nvSpPr>
        <p:spPr>
          <a:xfrm>
            <a:off x="3881390" y="920203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C21B6A9D-5690-559A-2D7B-EF300145A021}"/>
              </a:ext>
            </a:extLst>
          </p:cNvPr>
          <p:cNvSpPr/>
          <p:nvPr/>
        </p:nvSpPr>
        <p:spPr>
          <a:xfrm>
            <a:off x="3835548" y="112014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43BBBBF1-7D15-414A-3C9E-8E6A6C7F600E}"/>
              </a:ext>
            </a:extLst>
          </p:cNvPr>
          <p:cNvSpPr/>
          <p:nvPr/>
        </p:nvSpPr>
        <p:spPr>
          <a:xfrm>
            <a:off x="3873951" y="13258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DFF999BD-295D-F819-CD1E-F517948E7036}"/>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pic>
        <p:nvPicPr>
          <p:cNvPr id="68" name="Picture 67">
            <a:extLst>
              <a:ext uri="{FF2B5EF4-FFF2-40B4-BE49-F238E27FC236}">
                <a16:creationId xmlns:a16="http://schemas.microsoft.com/office/drawing/2014/main" id="{32FAB09B-F7D9-7B2D-5754-B0C70129BE8B}"/>
              </a:ext>
            </a:extLst>
          </p:cNvPr>
          <p:cNvPicPr>
            <a:picLocks noChangeAspect="1"/>
          </p:cNvPicPr>
          <p:nvPr/>
        </p:nvPicPr>
        <p:blipFill>
          <a:blip r:embed="rId6"/>
          <a:stretch>
            <a:fillRect/>
          </a:stretch>
        </p:blipFill>
        <p:spPr>
          <a:xfrm>
            <a:off x="316709" y="12733877"/>
            <a:ext cx="2153818" cy="1250059"/>
          </a:xfrm>
          <a:prstGeom prst="rect">
            <a:avLst/>
          </a:prstGeom>
        </p:spPr>
      </p:pic>
      <p:sp>
        <p:nvSpPr>
          <p:cNvPr id="70" name="TextBox 69">
            <a:extLst>
              <a:ext uri="{FF2B5EF4-FFF2-40B4-BE49-F238E27FC236}">
                <a16:creationId xmlns:a16="http://schemas.microsoft.com/office/drawing/2014/main" id="{8D18F8BB-3096-F23E-6C50-A4C30472EAA8}"/>
              </a:ext>
            </a:extLst>
          </p:cNvPr>
          <p:cNvSpPr txBox="1"/>
          <p:nvPr/>
        </p:nvSpPr>
        <p:spPr>
          <a:xfrm>
            <a:off x="218373" y="14052703"/>
            <a:ext cx="2223209" cy="810478"/>
          </a:xfrm>
          <a:prstGeom prst="rect">
            <a:avLst/>
          </a:prstGeom>
          <a:noFill/>
        </p:spPr>
        <p:txBody>
          <a:bodyPr wrap="square">
            <a:spAutoFit/>
          </a:bodyPr>
          <a:lstStyle/>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200" b="1" i="0" u="none" strike="noStrike" kern="1200" cap="none" spc="-53" normalizeH="0" baseline="0" noProof="0" dirty="0">
                <a:ln>
                  <a:noFill/>
                </a:ln>
                <a:solidFill>
                  <a:prstClr val="black"/>
                </a:solidFill>
                <a:effectLst/>
                <a:uLnTx/>
                <a:uFillTx/>
                <a:latin typeface="Times New Roman Condensed" panose="020B0604020202020204" charset="0"/>
                <a:ea typeface="Times New Roman Condensed Bold"/>
                <a:cs typeface="Times New Roman Condensed Bold"/>
                <a:sym typeface="Times New Roman Condensed Bold"/>
              </a:rPr>
              <a:t>WISHING ALL OF OUR </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200" b="1" i="0" u="none" strike="noStrike" kern="1200" cap="none" spc="-53" normalizeH="0" baseline="0" noProof="0" dirty="0">
                <a:ln>
                  <a:noFill/>
                </a:ln>
                <a:solidFill>
                  <a:prstClr val="black"/>
                </a:solidFill>
                <a:effectLst/>
                <a:uLnTx/>
                <a:uFillTx/>
                <a:latin typeface="Times New Roman Condensed" panose="020B0604020202020204" charset="0"/>
                <a:ea typeface="Times New Roman Condensed Bold"/>
                <a:cs typeface="Times New Roman Condensed Bold"/>
                <a:sym typeface="Times New Roman Condensed Bold"/>
              </a:rPr>
              <a:t>FLUSHING HOUSE FATHERS </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200" b="1" i="0" u="none" strike="noStrike" kern="1200" cap="none" spc="-53" normalizeH="0" baseline="0" noProof="0" dirty="0">
                <a:ln>
                  <a:noFill/>
                </a:ln>
                <a:solidFill>
                  <a:prstClr val="black"/>
                </a:solidFill>
                <a:effectLst/>
                <a:uLnTx/>
                <a:uFillTx/>
                <a:latin typeface="Times New Roman Condensed" panose="020B0604020202020204" charset="0"/>
                <a:ea typeface="Times New Roman Condensed Bold"/>
                <a:cs typeface="Times New Roman Condensed Bold"/>
                <a:sym typeface="Times New Roman Condensed Bold"/>
              </a:rPr>
              <a:t>A BEAUTIFUL FATHER’S DAY!  </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200" b="1" i="0" u="none" strike="noStrike" kern="1200" cap="none" spc="-53" normalizeH="0" baseline="0" noProof="0" dirty="0">
                <a:ln>
                  <a:noFill/>
                </a:ln>
                <a:solidFill>
                  <a:prstClr val="black"/>
                </a:solidFill>
                <a:effectLst/>
                <a:uLnTx/>
                <a:uFillTx/>
                <a:latin typeface="Times New Roman Condensed" panose="020B0604020202020204" charset="0"/>
                <a:ea typeface="Times New Roman Condensed Bold"/>
                <a:cs typeface="Times New Roman Condensed Bold"/>
                <a:sym typeface="Times New Roman Condensed Bold"/>
              </a:rPr>
              <a:t>WE’VE GOT A COLD ONE FOR YOU!</a:t>
            </a:r>
          </a:p>
        </p:txBody>
      </p:sp>
      <p:pic>
        <p:nvPicPr>
          <p:cNvPr id="75" name="Picture 74">
            <a:extLst>
              <a:ext uri="{FF2B5EF4-FFF2-40B4-BE49-F238E27FC236}">
                <a16:creationId xmlns:a16="http://schemas.microsoft.com/office/drawing/2014/main" id="{651E1775-C55B-35FA-EC41-5CD71566B5EF}"/>
              </a:ext>
            </a:extLst>
          </p:cNvPr>
          <p:cNvPicPr>
            <a:picLocks noChangeAspect="1"/>
          </p:cNvPicPr>
          <p:nvPr/>
        </p:nvPicPr>
        <p:blipFill>
          <a:blip r:embed="rId7"/>
          <a:stretch>
            <a:fillRect/>
          </a:stretch>
        </p:blipFill>
        <p:spPr>
          <a:xfrm>
            <a:off x="2063180" y="14155112"/>
            <a:ext cx="1055391" cy="702301"/>
          </a:xfrm>
          <a:prstGeom prst="rect">
            <a:avLst/>
          </a:prstGeom>
        </p:spPr>
      </p:pic>
      <p:pic>
        <p:nvPicPr>
          <p:cNvPr id="76" name="Picture 75">
            <a:extLst>
              <a:ext uri="{FF2B5EF4-FFF2-40B4-BE49-F238E27FC236}">
                <a16:creationId xmlns:a16="http://schemas.microsoft.com/office/drawing/2014/main" id="{290CB998-40C7-A061-519A-E379A9DB0986}"/>
              </a:ext>
            </a:extLst>
          </p:cNvPr>
          <p:cNvPicPr>
            <a:picLocks noChangeAspect="1"/>
          </p:cNvPicPr>
          <p:nvPr/>
        </p:nvPicPr>
        <p:blipFill>
          <a:blip r:embed="rId7"/>
          <a:stretch>
            <a:fillRect/>
          </a:stretch>
        </p:blipFill>
        <p:spPr>
          <a:xfrm flipH="1">
            <a:off x="6630828" y="4037761"/>
            <a:ext cx="1648121" cy="1050077"/>
          </a:xfrm>
          <a:prstGeom prst="rect">
            <a:avLst/>
          </a:prstGeom>
        </p:spPr>
      </p:pic>
      <p:pic>
        <p:nvPicPr>
          <p:cNvPr id="78" name="Picture 77">
            <a:extLst>
              <a:ext uri="{FF2B5EF4-FFF2-40B4-BE49-F238E27FC236}">
                <a16:creationId xmlns:a16="http://schemas.microsoft.com/office/drawing/2014/main" id="{1724F1EF-5FF1-2276-FF8D-6BC9394F9DA1}"/>
              </a:ext>
            </a:extLst>
          </p:cNvPr>
          <p:cNvPicPr>
            <a:picLocks noChangeAspect="1"/>
          </p:cNvPicPr>
          <p:nvPr/>
        </p:nvPicPr>
        <p:blipFill>
          <a:blip r:embed="rId8"/>
          <a:stretch>
            <a:fillRect/>
          </a:stretch>
        </p:blipFill>
        <p:spPr>
          <a:xfrm>
            <a:off x="8252980" y="3996750"/>
            <a:ext cx="1533482" cy="1026347"/>
          </a:xfrm>
          <a:prstGeom prst="rect">
            <a:avLst/>
          </a:prstGeom>
        </p:spPr>
      </p:pic>
    </p:spTree>
    <p:extLst>
      <p:ext uri="{BB962C8B-B14F-4D97-AF65-F5344CB8AC3E}">
        <p14:creationId xmlns:p14="http://schemas.microsoft.com/office/powerpoint/2010/main" val="4139730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33C83A-DE7B-02D8-4059-9B71C462C71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44189DF-C80D-C706-6CC8-2ED3205CDAF2}"/>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BC964C41-B15F-8EA1-833B-2AF27F2440DD}"/>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B71914E5-1CCF-2216-0254-B5A74EE2F835}"/>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5164F4C8-AE22-C450-83C4-306B8E377D73}"/>
              </a:ext>
            </a:extLst>
          </p:cNvPr>
          <p:cNvGrpSpPr/>
          <p:nvPr/>
        </p:nvGrpSpPr>
        <p:grpSpPr>
          <a:xfrm>
            <a:off x="198459" y="2279751"/>
            <a:ext cx="2486832" cy="6591892"/>
            <a:chOff x="0" y="0"/>
            <a:chExt cx="31823267" cy="95299281"/>
          </a:xfrm>
          <a:solidFill>
            <a:schemeClr val="bg1"/>
          </a:solidFill>
        </p:grpSpPr>
        <p:sp>
          <p:nvSpPr>
            <p:cNvPr id="6" name="Freeform 6">
              <a:extLst>
                <a:ext uri="{FF2B5EF4-FFF2-40B4-BE49-F238E27FC236}">
                  <a16:creationId xmlns:a16="http://schemas.microsoft.com/office/drawing/2014/main" id="{5A216630-0364-C026-E617-1CF6F3AD6063}"/>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grpFill/>
            <a:ln w="3175">
              <a:solidFill>
                <a:srgbClr val="1F4562"/>
              </a:solidFill>
            </a:ln>
          </p:spPr>
          <p:txBody>
            <a:bodyPr/>
            <a:lstStyle/>
            <a:p>
              <a:endParaRPr lang="en-US"/>
            </a:p>
          </p:txBody>
        </p:sp>
        <p:sp>
          <p:nvSpPr>
            <p:cNvPr id="7" name="Freeform 7">
              <a:extLst>
                <a:ext uri="{FF2B5EF4-FFF2-40B4-BE49-F238E27FC236}">
                  <a16:creationId xmlns:a16="http://schemas.microsoft.com/office/drawing/2014/main" id="{28BC497D-11BB-EBE7-07DA-A18C26ADFD8D}"/>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grpFill/>
            <a:ln w="3175">
              <a:solidFill>
                <a:srgbClr val="1F4562"/>
              </a:solidFill>
            </a:ln>
          </p:spPr>
          <p:txBody>
            <a:bodyPr/>
            <a:lstStyle/>
            <a:p>
              <a:endParaRPr lang="en-US"/>
            </a:p>
          </p:txBody>
        </p:sp>
      </p:grpSp>
      <p:sp>
        <p:nvSpPr>
          <p:cNvPr id="8" name="AutoShape 8">
            <a:extLst>
              <a:ext uri="{FF2B5EF4-FFF2-40B4-BE49-F238E27FC236}">
                <a16:creationId xmlns:a16="http://schemas.microsoft.com/office/drawing/2014/main" id="{307A9813-9929-28B2-A5E7-B01641D0956A}"/>
              </a:ext>
            </a:extLst>
          </p:cNvPr>
          <p:cNvSpPr/>
          <p:nvPr/>
        </p:nvSpPr>
        <p:spPr>
          <a:xfrm>
            <a:off x="3881390" y="33231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F6BCF422-D258-8DBB-A44E-98B812334B05}"/>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12A05A1B-6CE4-3608-921D-2FEA42732319}"/>
              </a:ext>
            </a:extLst>
          </p:cNvPr>
          <p:cNvSpPr/>
          <p:nvPr/>
        </p:nvSpPr>
        <p:spPr>
          <a:xfrm>
            <a:off x="3835548" y="5304991"/>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AE68C346-F6CD-8788-7731-9EAA60665F85}"/>
              </a:ext>
            </a:extLst>
          </p:cNvPr>
          <p:cNvSpPr/>
          <p:nvPr/>
        </p:nvSpPr>
        <p:spPr>
          <a:xfrm>
            <a:off x="3881390" y="726956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19B1C4F3-4AFC-4059-99F5-E3ECD8442FE3}"/>
              </a:ext>
            </a:extLst>
          </p:cNvPr>
          <p:cNvSpPr/>
          <p:nvPr/>
        </p:nvSpPr>
        <p:spPr>
          <a:xfrm>
            <a:off x="2187969" y="14979035"/>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03E8CDAC-E49C-7174-3091-ADB521D65F26}"/>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473A2177-5E01-444D-24ED-F3CE1F83D2E2}"/>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27199DE4-E02D-D652-4CF9-98A90C23EE1F}"/>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DEBA3B03-69DC-BABE-B55E-7FDCD6091D49}"/>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AFF4BAB3-18A7-CD0B-C6FE-8020DE923967}"/>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F48512E4-7D27-571B-8A88-50BB29007280}"/>
              </a:ext>
            </a:extLst>
          </p:cNvPr>
          <p:cNvSpPr txBox="1"/>
          <p:nvPr/>
        </p:nvSpPr>
        <p:spPr>
          <a:xfrm>
            <a:off x="3944374" y="1200615"/>
            <a:ext cx="4754798" cy="903965"/>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Three Bean Soup</a:t>
            </a:r>
          </a:p>
          <a:p>
            <a:pPr>
              <a:lnSpc>
                <a:spcPts val="1368"/>
              </a:lnSpc>
            </a:pPr>
            <a:r>
              <a:rPr lang="en-US" sz="1330" b="1" spc="-47" dirty="0">
                <a:solidFill>
                  <a:srgbClr val="000000"/>
                </a:solidFill>
                <a:latin typeface="TT Chocolates Bold"/>
                <a:ea typeface="TT Chocolates Bold"/>
                <a:cs typeface="TT Chocolates Bold"/>
                <a:sym typeface="TT Chocolates Bold"/>
              </a:rPr>
              <a:t>FARMER’S MARKET SALAD – Breaded Chicken Tenderloins,  Beets, Green Beans, Chopped Egg, Tomato, Cucumber, Mixed Greens, Pumpernickel Dinner Roll</a:t>
            </a:r>
          </a:p>
        </p:txBody>
      </p:sp>
      <p:sp>
        <p:nvSpPr>
          <p:cNvPr id="19" name="TextBox 19">
            <a:extLst>
              <a:ext uri="{FF2B5EF4-FFF2-40B4-BE49-F238E27FC236}">
                <a16:creationId xmlns:a16="http://schemas.microsoft.com/office/drawing/2014/main" id="{D969C70E-3EC0-A6B4-ECAB-F1ABAE740720}"/>
              </a:ext>
            </a:extLst>
          </p:cNvPr>
          <p:cNvSpPr txBox="1"/>
          <p:nvPr/>
        </p:nvSpPr>
        <p:spPr>
          <a:xfrm>
            <a:off x="3936935" y="2060062"/>
            <a:ext cx="4754798" cy="1263038"/>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CHICKEN SWEDISH MEATBALLS</a:t>
            </a:r>
          </a:p>
          <a:p>
            <a:pPr>
              <a:lnSpc>
                <a:spcPts val="1368"/>
              </a:lnSpc>
            </a:pPr>
            <a:r>
              <a:rPr lang="en-US" sz="1330" b="1" spc="-47" dirty="0">
                <a:solidFill>
                  <a:srgbClr val="000000"/>
                </a:solidFill>
                <a:latin typeface="TT Chocolates Bold"/>
                <a:ea typeface="TT Chocolates Bold"/>
                <a:cs typeface="TT Chocolates Bold"/>
                <a:sym typeface="TT Chocolates Bold"/>
              </a:rPr>
              <a:t>BREADED PORK CHOP WITH GRAVY</a:t>
            </a:r>
          </a:p>
          <a:p>
            <a:pPr>
              <a:lnSpc>
                <a:spcPts val="1368"/>
              </a:lnSpc>
            </a:pPr>
            <a:r>
              <a:rPr lang="en-US" sz="1330" b="1" spc="-47" dirty="0">
                <a:solidFill>
                  <a:srgbClr val="000000"/>
                </a:solidFill>
                <a:latin typeface="TT Chocolates Bold"/>
                <a:ea typeface="TT Chocolates Bold"/>
                <a:cs typeface="TT Chocolates Bold"/>
                <a:sym typeface="TT Chocolates Bold"/>
              </a:rPr>
              <a:t>Broccoli Cheddar Rice Casserole</a:t>
            </a:r>
          </a:p>
          <a:p>
            <a:pPr>
              <a:lnSpc>
                <a:spcPts val="1368"/>
              </a:lnSpc>
            </a:pPr>
            <a:r>
              <a:rPr lang="en-US" sz="1330" b="1" spc="-47" dirty="0">
                <a:solidFill>
                  <a:srgbClr val="000000"/>
                </a:solidFill>
                <a:latin typeface="TT Chocolates Bold"/>
                <a:ea typeface="TT Chocolates Bold"/>
                <a:cs typeface="TT Chocolates Bold"/>
                <a:sym typeface="TT Chocolates Bold"/>
              </a:rPr>
              <a:t>Steamed Lemon Butter Peas</a:t>
            </a:r>
          </a:p>
          <a:p>
            <a:pPr>
              <a:lnSpc>
                <a:spcPts val="1368"/>
              </a:lnSpc>
            </a:pPr>
            <a:r>
              <a:rPr lang="en-US" sz="1330" b="1" spc="-47" dirty="0">
                <a:solidFill>
                  <a:srgbClr val="000000"/>
                </a:solidFill>
                <a:latin typeface="TT Chocolates Bold"/>
                <a:ea typeface="TT Chocolates Bold"/>
                <a:cs typeface="TT Chocolates Bold"/>
                <a:sym typeface="TT Chocolates Bold"/>
              </a:rPr>
              <a:t>Italian Potato Salad With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a:extLst>
              <a:ext uri="{FF2B5EF4-FFF2-40B4-BE49-F238E27FC236}">
                <a16:creationId xmlns:a16="http://schemas.microsoft.com/office/drawing/2014/main" id="{BC72BEFB-31C8-899A-600F-15031795566E}"/>
              </a:ext>
            </a:extLst>
          </p:cNvPr>
          <p:cNvSpPr txBox="1"/>
          <p:nvPr/>
        </p:nvSpPr>
        <p:spPr>
          <a:xfrm>
            <a:off x="271939" y="3486314"/>
            <a:ext cx="2265020" cy="3168175"/>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W/O CHICKEN</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OR FRUIT)</a:t>
            </a:r>
          </a:p>
        </p:txBody>
      </p:sp>
      <p:sp>
        <p:nvSpPr>
          <p:cNvPr id="21" name="TextBox 21">
            <a:extLst>
              <a:ext uri="{FF2B5EF4-FFF2-40B4-BE49-F238E27FC236}">
                <a16:creationId xmlns:a16="http://schemas.microsoft.com/office/drawing/2014/main" id="{43DFE0C1-74C6-1381-A6E0-EE37C3D73E11}"/>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2CBD1AB8-9A41-1E68-550E-43F0BBFE3643}"/>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F11957AB-EB5E-370C-B378-9691740B9A42}"/>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63C3A0F9-32B7-56FD-9269-D836BBC87D63}"/>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4E1D52BD-7DA1-7C23-48B0-6C187AC1D801}"/>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C5E4C616-6F67-5C42-424D-F7AC45863EBD}"/>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75655E71-7373-73E0-DED0-70A9DCCEF138}"/>
              </a:ext>
            </a:extLst>
          </p:cNvPr>
          <p:cNvSpPr txBox="1"/>
          <p:nvPr/>
        </p:nvSpPr>
        <p:spPr>
          <a:xfrm>
            <a:off x="5660511" y="764012"/>
            <a:ext cx="2933981" cy="397545"/>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June 7</a:t>
            </a:r>
            <a:r>
              <a:rPr lang="en-US" sz="2400" spc="-176" baseline="30000" dirty="0">
                <a:solidFill>
                  <a:srgbClr val="000000"/>
                </a:solidFill>
                <a:latin typeface="Times New Roman Condensed"/>
                <a:ea typeface="Times New Roman Condensed"/>
                <a:cs typeface="Times New Roman Condensed"/>
                <a:sym typeface="Times New Roman Condensed"/>
              </a:rPr>
              <a:t>th  </a:t>
            </a:r>
            <a:r>
              <a:rPr lang="en-US" sz="2400" spc="-176" dirty="0">
                <a:solidFill>
                  <a:srgbClr val="000000"/>
                </a:solidFill>
                <a:latin typeface="Times New Roman Condensed"/>
                <a:ea typeface="Times New Roman Condensed"/>
                <a:cs typeface="Times New Roman Condensed"/>
                <a:sym typeface="Times New Roman Condensed"/>
              </a:rPr>
              <a:t>-  June 13</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412486B1-76F5-90C6-8556-42E9CC5A7BAE}"/>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372AE895-7542-7916-DA8C-2FA621AAE75E}"/>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a:extLst>
              <a:ext uri="{FF2B5EF4-FFF2-40B4-BE49-F238E27FC236}">
                <a16:creationId xmlns:a16="http://schemas.microsoft.com/office/drawing/2014/main" id="{E6E85121-A975-FB85-8120-40D001633A15}"/>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45963847-AC2E-0462-56D2-35D8C4336709}"/>
              </a:ext>
            </a:extLst>
          </p:cNvPr>
          <p:cNvSpPr txBox="1"/>
          <p:nvPr/>
        </p:nvSpPr>
        <p:spPr>
          <a:xfrm>
            <a:off x="271939" y="260218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B0BC374D-5B97-A827-0480-A55B571B96A5}"/>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7</a:t>
            </a:r>
          </a:p>
        </p:txBody>
      </p:sp>
      <p:sp>
        <p:nvSpPr>
          <p:cNvPr id="33" name="TextBox 33">
            <a:extLst>
              <a:ext uri="{FF2B5EF4-FFF2-40B4-BE49-F238E27FC236}">
                <a16:creationId xmlns:a16="http://schemas.microsoft.com/office/drawing/2014/main" id="{EC4EAAA4-B491-A76B-2C39-B183E5F7F3D9}"/>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005C3965-B162-C6C6-797E-9508BBC961A1}"/>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32887FD5-86E4-6360-A26B-660D5D758688}"/>
              </a:ext>
            </a:extLst>
          </p:cNvPr>
          <p:cNvSpPr txBox="1"/>
          <p:nvPr/>
        </p:nvSpPr>
        <p:spPr>
          <a:xfrm>
            <a:off x="3944301" y="3379636"/>
            <a:ext cx="5161161"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Hot Cinnamon Oatmeal</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BREAKFAST SANDWICH PLATE – BAKED HAM AND SWISS CROISSANT, SCRAMBLED EGGS, Fruit Salad, Apple Turnover</a:t>
            </a:r>
          </a:p>
        </p:txBody>
      </p:sp>
      <p:sp>
        <p:nvSpPr>
          <p:cNvPr id="36" name="TextBox 36">
            <a:extLst>
              <a:ext uri="{FF2B5EF4-FFF2-40B4-BE49-F238E27FC236}">
                <a16:creationId xmlns:a16="http://schemas.microsoft.com/office/drawing/2014/main" id="{F29A84B9-F166-CBAE-65F1-F5B1C9C97C1D}"/>
              </a:ext>
            </a:extLst>
          </p:cNvPr>
          <p:cNvSpPr txBox="1"/>
          <p:nvPr/>
        </p:nvSpPr>
        <p:spPr>
          <a:xfrm>
            <a:off x="3944882" y="4054835"/>
            <a:ext cx="4754798" cy="1801647"/>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GRILLED SALMON WITH WHITE WINE DILL SAUCE</a:t>
            </a:r>
          </a:p>
          <a:p>
            <a:pPr>
              <a:lnSpc>
                <a:spcPts val="1368"/>
              </a:lnSpc>
            </a:pPr>
            <a:r>
              <a:rPr lang="en-US" sz="1330" b="1" spc="-47" dirty="0">
                <a:solidFill>
                  <a:srgbClr val="000000"/>
                </a:solidFill>
                <a:latin typeface="TT Chocolates Bold"/>
                <a:ea typeface="TT Chocolates Bold"/>
                <a:cs typeface="TT Chocolates Bold"/>
                <a:sym typeface="TT Chocolates Bold"/>
              </a:rPr>
              <a:t>STEAK TIPS WITH MUSHROOMS AND ONION</a:t>
            </a:r>
          </a:p>
          <a:p>
            <a:pPr>
              <a:lnSpc>
                <a:spcPts val="1368"/>
              </a:lnSpc>
            </a:pPr>
            <a:r>
              <a:rPr lang="en-US" sz="1330" b="1" spc="-47" dirty="0">
                <a:solidFill>
                  <a:srgbClr val="000000"/>
                </a:solidFill>
                <a:latin typeface="TT Chocolates Bold"/>
                <a:ea typeface="TT Chocolates Bold"/>
                <a:cs typeface="TT Chocolates Bold"/>
                <a:sym typeface="TT Chocolates Bold"/>
              </a:rPr>
              <a:t>Baked Potato With Herb Butter</a:t>
            </a:r>
          </a:p>
          <a:p>
            <a:pPr>
              <a:lnSpc>
                <a:spcPts val="1368"/>
              </a:lnSpc>
            </a:pPr>
            <a:r>
              <a:rPr lang="en-US" sz="1330" b="1" spc="-47" dirty="0">
                <a:solidFill>
                  <a:srgbClr val="000000"/>
                </a:solidFill>
                <a:latin typeface="TT Chocolates Bold"/>
                <a:ea typeface="TT Chocolates Bold"/>
                <a:cs typeface="TT Chocolates Bold"/>
                <a:sym typeface="TT Chocolates Bold"/>
              </a:rPr>
              <a:t>Sauteed Zucchini With Onion</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Apple Pie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C142A47B-B235-8B42-0F81-3F73F3BE6C64}"/>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8</a:t>
            </a:r>
          </a:p>
        </p:txBody>
      </p:sp>
      <p:sp>
        <p:nvSpPr>
          <p:cNvPr id="38" name="TextBox 38">
            <a:extLst>
              <a:ext uri="{FF2B5EF4-FFF2-40B4-BE49-F238E27FC236}">
                <a16:creationId xmlns:a16="http://schemas.microsoft.com/office/drawing/2014/main" id="{E4B56345-A711-67A6-0816-2806DC60DD33}"/>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29F46C7E-0F8B-E36A-4909-BFCA66A2075F}"/>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72640454-CEAC-1E4C-A0EF-2AA9D918DA0A}"/>
              </a:ext>
            </a:extLst>
          </p:cNvPr>
          <p:cNvSpPr txBox="1"/>
          <p:nvPr/>
        </p:nvSpPr>
        <p:spPr>
          <a:xfrm>
            <a:off x="3928783" y="5334245"/>
            <a:ext cx="5905071"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Tortilla Soup</a:t>
            </a:r>
          </a:p>
          <a:p>
            <a:pPr>
              <a:lnSpc>
                <a:spcPts val="1368"/>
              </a:lnSpc>
            </a:pPr>
            <a:r>
              <a:rPr lang="en-US" sz="1330" b="1" spc="-47" dirty="0">
                <a:solidFill>
                  <a:srgbClr val="000000"/>
                </a:solidFill>
                <a:latin typeface="TT Chocolates Bold"/>
                <a:ea typeface="TT Chocolates Bold"/>
                <a:cs typeface="TT Chocolates Bold"/>
                <a:sym typeface="TT Chocolates Bold"/>
              </a:rPr>
              <a:t>TEXMEX IMPOSSIBLE VEGETABLE TACOS – Impossible Burger With Avocado, Sour Cream, Cotija Cheese Lettuce, Flour Tortilla, Tomato Chips With Salsa</a:t>
            </a:r>
          </a:p>
        </p:txBody>
      </p:sp>
      <p:sp>
        <p:nvSpPr>
          <p:cNvPr id="41" name="TextBox 41">
            <a:extLst>
              <a:ext uri="{FF2B5EF4-FFF2-40B4-BE49-F238E27FC236}">
                <a16:creationId xmlns:a16="http://schemas.microsoft.com/office/drawing/2014/main" id="{9569201A-9E12-8058-0738-ACD7954446E5}"/>
              </a:ext>
            </a:extLst>
          </p:cNvPr>
          <p:cNvSpPr txBox="1"/>
          <p:nvPr/>
        </p:nvSpPr>
        <p:spPr>
          <a:xfrm>
            <a:off x="3936935" y="6026193"/>
            <a:ext cx="5338810" cy="1262910"/>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LAMB STEW WITH VEGETABLES</a:t>
            </a:r>
          </a:p>
          <a:p>
            <a:pPr>
              <a:lnSpc>
                <a:spcPts val="1368"/>
              </a:lnSpc>
            </a:pPr>
            <a:r>
              <a:rPr lang="en-US" sz="1330" b="1" spc="-47" dirty="0">
                <a:solidFill>
                  <a:srgbClr val="000000"/>
                </a:solidFill>
                <a:latin typeface="TT Chocolates Bold"/>
                <a:ea typeface="TT Chocolates Bold"/>
                <a:cs typeface="TT Chocolates Bold"/>
                <a:sym typeface="TT Chocolates Bold"/>
              </a:rPr>
              <a:t>ROAST TURKEY BREAST WITH STUFFING</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Sweet Potato</a:t>
            </a:r>
          </a:p>
          <a:p>
            <a:pPr>
              <a:lnSpc>
                <a:spcPts val="1368"/>
              </a:lnSpc>
            </a:pPr>
            <a:r>
              <a:rPr lang="en-US" sz="1330" b="1" spc="-47" dirty="0">
                <a:solidFill>
                  <a:srgbClr val="000000"/>
                </a:solidFill>
                <a:latin typeface="TT Chocolates Bold"/>
                <a:ea typeface="TT Chocolates Bold"/>
                <a:cs typeface="TT Chocolates Bold"/>
                <a:sym typeface="TT Chocolates Bold"/>
              </a:rPr>
              <a:t>Sauteed Tri Color Cauliflower</a:t>
            </a:r>
          </a:p>
          <a:p>
            <a:pPr>
              <a:lnSpc>
                <a:spcPts val="1368"/>
              </a:lnSpc>
            </a:pPr>
            <a:r>
              <a:rPr lang="en-US" sz="1330" b="1" spc="-47" dirty="0">
                <a:solidFill>
                  <a:srgbClr val="000000"/>
                </a:solidFill>
                <a:latin typeface="TT Chocolates Bold"/>
                <a:ea typeface="TT Chocolates Bold"/>
                <a:cs typeface="TT Chocolates Bold"/>
                <a:sym typeface="TT Chocolates Bold"/>
              </a:rPr>
              <a:t>Tomato Mozzarella and Basil Salad</a:t>
            </a:r>
          </a:p>
          <a:p>
            <a:pPr>
              <a:lnSpc>
                <a:spcPts val="1368"/>
              </a:lnSpc>
            </a:pPr>
            <a:r>
              <a:rPr lang="en-US" sz="1330" b="1" spc="-47" dirty="0">
                <a:solidFill>
                  <a:srgbClr val="000000"/>
                </a:solidFill>
                <a:latin typeface="TT Chocolates Bold"/>
                <a:ea typeface="TT Chocolates Bold"/>
                <a:cs typeface="TT Chocolates Bold"/>
                <a:sym typeface="TT Chocolates Bold"/>
              </a:rPr>
              <a:t>Jello With Whipped Cream</a:t>
            </a:r>
          </a:p>
        </p:txBody>
      </p:sp>
      <p:sp>
        <p:nvSpPr>
          <p:cNvPr id="42" name="TextBox 42">
            <a:extLst>
              <a:ext uri="{FF2B5EF4-FFF2-40B4-BE49-F238E27FC236}">
                <a16:creationId xmlns:a16="http://schemas.microsoft.com/office/drawing/2014/main" id="{793655E7-5980-9518-0619-7D14E429654F}"/>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9</a:t>
            </a:r>
          </a:p>
        </p:txBody>
      </p:sp>
      <p:sp>
        <p:nvSpPr>
          <p:cNvPr id="43" name="TextBox 43">
            <a:extLst>
              <a:ext uri="{FF2B5EF4-FFF2-40B4-BE49-F238E27FC236}">
                <a16:creationId xmlns:a16="http://schemas.microsoft.com/office/drawing/2014/main" id="{6553349A-F32B-A97C-8310-4A0F3F7A7D03}"/>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19827502-9192-A3F6-B634-162BBF454AF9}"/>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99E8F16A-D389-C056-B5B5-03813028CFEB}"/>
              </a:ext>
            </a:extLst>
          </p:cNvPr>
          <p:cNvSpPr txBox="1"/>
          <p:nvPr/>
        </p:nvSpPr>
        <p:spPr>
          <a:xfrm>
            <a:off x="3928783" y="7280609"/>
            <a:ext cx="5972894"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Lentil Soup</a:t>
            </a:r>
          </a:p>
          <a:p>
            <a:pPr>
              <a:lnSpc>
                <a:spcPts val="1368"/>
              </a:lnSpc>
            </a:pPr>
            <a:r>
              <a:rPr lang="en-US" sz="1330" b="1" spc="-47" dirty="0">
                <a:solidFill>
                  <a:srgbClr val="000000"/>
                </a:solidFill>
                <a:latin typeface="TT Chocolates Bold"/>
                <a:ea typeface="TT Chocolates Bold"/>
                <a:cs typeface="TT Chocolates Bold"/>
                <a:sym typeface="TT Chocolates Bold"/>
              </a:rPr>
              <a:t>BAKED CHICKEN POT PIE – Tender Chunks of White Meat Chicken, Potatoes, Peas, Carrots in Gravy Baked in a Flakey Pie Shell, Seedless Watermelon</a:t>
            </a:r>
          </a:p>
        </p:txBody>
      </p:sp>
      <p:sp>
        <p:nvSpPr>
          <p:cNvPr id="46" name="TextBox 46">
            <a:extLst>
              <a:ext uri="{FF2B5EF4-FFF2-40B4-BE49-F238E27FC236}">
                <a16:creationId xmlns:a16="http://schemas.microsoft.com/office/drawing/2014/main" id="{F96FE173-3CFD-7F3A-6DC0-6F38A7A470CF}"/>
              </a:ext>
            </a:extLst>
          </p:cNvPr>
          <p:cNvSpPr txBox="1"/>
          <p:nvPr/>
        </p:nvSpPr>
        <p:spPr>
          <a:xfrm>
            <a:off x="3928783" y="7975871"/>
            <a:ext cx="5796010" cy="1262910"/>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TORTELLINI ALFREDO</a:t>
            </a:r>
          </a:p>
          <a:p>
            <a:pPr>
              <a:lnSpc>
                <a:spcPts val="1368"/>
              </a:lnSpc>
            </a:pPr>
            <a:r>
              <a:rPr lang="en-US" sz="1330" b="1" spc="-47" dirty="0">
                <a:solidFill>
                  <a:srgbClr val="000000"/>
                </a:solidFill>
                <a:latin typeface="TT Chocolates Bold"/>
                <a:ea typeface="TT Chocolates Bold"/>
                <a:cs typeface="TT Chocolates Bold"/>
                <a:sym typeface="TT Chocolates Bold"/>
              </a:rPr>
              <a:t>ITALIAN SAUSAGE AND PEPPERS</a:t>
            </a:r>
          </a:p>
          <a:p>
            <a:pPr>
              <a:lnSpc>
                <a:spcPts val="1368"/>
              </a:lnSpc>
            </a:pPr>
            <a:r>
              <a:rPr lang="en-US" sz="1330" b="1" spc="-47" dirty="0">
                <a:solidFill>
                  <a:srgbClr val="000000"/>
                </a:solidFill>
                <a:latin typeface="TT Chocolates Bold"/>
                <a:ea typeface="TT Chocolates Bold"/>
                <a:cs typeface="TT Chocolates Bold"/>
                <a:sym typeface="TT Chocolates Bold"/>
              </a:rPr>
              <a:t>Brussel Sprouts With Bacon and Onion</a:t>
            </a:r>
          </a:p>
          <a:p>
            <a:pPr>
              <a:lnSpc>
                <a:spcPts val="1368"/>
              </a:lnSpc>
            </a:pPr>
            <a:r>
              <a:rPr lang="en-US" sz="1330" b="1" spc="-47" dirty="0">
                <a:solidFill>
                  <a:srgbClr val="000000"/>
                </a:solidFill>
                <a:latin typeface="TT Chocolates Bold"/>
                <a:ea typeface="TT Chocolates Bold"/>
                <a:cs typeface="TT Chocolates Bold"/>
                <a:sym typeface="TT Chocolates Bold"/>
              </a:rPr>
              <a:t>Brown Rice With Sweet Peas and Red Pepper</a:t>
            </a:r>
          </a:p>
          <a:p>
            <a:pPr>
              <a:lnSpc>
                <a:spcPts val="1368"/>
              </a:lnSpc>
            </a:pPr>
            <a:r>
              <a:rPr lang="en-US" sz="1330" b="1" spc="-47" dirty="0">
                <a:solidFill>
                  <a:srgbClr val="000000"/>
                </a:solidFill>
                <a:latin typeface="TT Chocolates Bold"/>
                <a:ea typeface="TT Chocolates Bold"/>
                <a:cs typeface="TT Chocolates Bold"/>
                <a:sym typeface="TT Chocolates Bold"/>
              </a:rPr>
              <a:t>Health Slaw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4FB64C47-C417-39CE-E4CA-37560A0C2CAA}"/>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10</a:t>
            </a:r>
          </a:p>
        </p:txBody>
      </p:sp>
      <p:sp>
        <p:nvSpPr>
          <p:cNvPr id="48" name="TextBox 48">
            <a:extLst>
              <a:ext uri="{FF2B5EF4-FFF2-40B4-BE49-F238E27FC236}">
                <a16:creationId xmlns:a16="http://schemas.microsoft.com/office/drawing/2014/main" id="{A6881B8A-DB3F-216D-FDBC-526F88827B27}"/>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920C5ACE-F049-C7C8-290B-8C9FD214921B}"/>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01EF8801-6531-83DF-B342-3330989021C2}"/>
              </a:ext>
            </a:extLst>
          </p:cNvPr>
          <p:cNvSpPr txBox="1"/>
          <p:nvPr/>
        </p:nvSpPr>
        <p:spPr>
          <a:xfrm>
            <a:off x="3928783" y="9280646"/>
            <a:ext cx="6114026" cy="724301"/>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New England Corn Chowder</a:t>
            </a:r>
          </a:p>
          <a:p>
            <a:pPr>
              <a:lnSpc>
                <a:spcPts val="1368"/>
              </a:lnSpc>
            </a:pPr>
            <a:r>
              <a:rPr lang="en-US" sz="1330" b="1" spc="-47" dirty="0">
                <a:solidFill>
                  <a:srgbClr val="000000"/>
                </a:solidFill>
                <a:latin typeface="TT Chocolates Bold"/>
                <a:ea typeface="TT Chocolates Bold"/>
                <a:cs typeface="TT Chocolates Bold"/>
                <a:sym typeface="TT Chocolates Bold"/>
              </a:rPr>
              <a:t>HOT DIGGITY DOG! – Nathan’s Hot Dog, Red Onions, Sauerkraut, Vegetarian Baked Beans, Gabala's Potato Knish </a:t>
            </a:r>
          </a:p>
        </p:txBody>
      </p:sp>
      <p:sp>
        <p:nvSpPr>
          <p:cNvPr id="51" name="TextBox 51">
            <a:extLst>
              <a:ext uri="{FF2B5EF4-FFF2-40B4-BE49-F238E27FC236}">
                <a16:creationId xmlns:a16="http://schemas.microsoft.com/office/drawing/2014/main" id="{2AF8662D-6DCA-024D-E48B-AA607A595186}"/>
              </a:ext>
            </a:extLst>
          </p:cNvPr>
          <p:cNvSpPr txBox="1"/>
          <p:nvPr/>
        </p:nvSpPr>
        <p:spPr>
          <a:xfrm>
            <a:off x="3928783" y="10017917"/>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GRILLED BEEF LIVER WITH BACON AND ONION</a:t>
            </a:r>
          </a:p>
          <a:p>
            <a:pPr>
              <a:lnSpc>
                <a:spcPts val="1368"/>
              </a:lnSpc>
            </a:pPr>
            <a:r>
              <a:rPr lang="en-US" sz="1330" b="1" spc="-47" dirty="0">
                <a:solidFill>
                  <a:srgbClr val="000000"/>
                </a:solidFill>
                <a:latin typeface="TT Chocolates Bold"/>
                <a:ea typeface="TT Chocolates Bold"/>
                <a:cs typeface="TT Chocolates Bold"/>
                <a:sym typeface="TT Chocolates Bold"/>
              </a:rPr>
              <a:t>BROILED TILAPIA FILET</a:t>
            </a:r>
          </a:p>
          <a:p>
            <a:pPr>
              <a:lnSpc>
                <a:spcPts val="1368"/>
              </a:lnSpc>
            </a:pPr>
            <a:r>
              <a:rPr lang="en-US" sz="1330" b="1" spc="-47" dirty="0">
                <a:solidFill>
                  <a:srgbClr val="000000"/>
                </a:solidFill>
                <a:latin typeface="TT Chocolates Bold"/>
                <a:ea typeface="TT Chocolates Bold"/>
                <a:cs typeface="TT Chocolates Bold"/>
                <a:sym typeface="TT Chocolates Bold"/>
              </a:rPr>
              <a:t>Mashed Butternut Squash</a:t>
            </a:r>
          </a:p>
          <a:p>
            <a:pPr>
              <a:lnSpc>
                <a:spcPts val="1368"/>
              </a:lnSpc>
            </a:pPr>
            <a:r>
              <a:rPr lang="en-US" sz="1330" b="1" spc="-47" dirty="0">
                <a:solidFill>
                  <a:srgbClr val="000000"/>
                </a:solidFill>
                <a:latin typeface="TT Chocolates Bold"/>
                <a:ea typeface="TT Chocolates Bold"/>
                <a:cs typeface="TT Chocolates Bold"/>
                <a:sym typeface="TT Chocolates Bold"/>
              </a:rPr>
              <a:t>Buttered Egg Noodles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95818757-CE04-6B7E-2FDE-7CD7DA3B7022}"/>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11</a:t>
            </a:r>
          </a:p>
        </p:txBody>
      </p:sp>
      <p:sp>
        <p:nvSpPr>
          <p:cNvPr id="53" name="TextBox 53">
            <a:extLst>
              <a:ext uri="{FF2B5EF4-FFF2-40B4-BE49-F238E27FC236}">
                <a16:creationId xmlns:a16="http://schemas.microsoft.com/office/drawing/2014/main" id="{D9F1529D-B9B4-F291-0386-95D83277F794}"/>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BB28468F-E46A-1A3D-AC9C-97F05FC58DFF}"/>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FDC64279-368E-7896-5998-86BF32F4A0E2}"/>
              </a:ext>
            </a:extLst>
          </p:cNvPr>
          <p:cNvSpPr txBox="1"/>
          <p:nvPr/>
        </p:nvSpPr>
        <p:spPr>
          <a:xfrm>
            <a:off x="3936935" y="11299732"/>
            <a:ext cx="5491210"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Vegetable Soup</a:t>
            </a:r>
          </a:p>
          <a:p>
            <a:pPr>
              <a:lnSpc>
                <a:spcPts val="1368"/>
              </a:lnSpc>
            </a:pPr>
            <a:r>
              <a:rPr lang="en-US" sz="1330" b="1" spc="-47" dirty="0">
                <a:solidFill>
                  <a:srgbClr val="000000"/>
                </a:solidFill>
                <a:latin typeface="TT Chocolates Bold"/>
                <a:ea typeface="TT Chocolates Bold"/>
                <a:cs typeface="TT Chocolates Bold"/>
                <a:sym typeface="TT Chocolates Bold"/>
              </a:rPr>
              <a:t>BEEF AND LAMB GYRO – Strips of Blended Lamb and Beef, Feta Cheese, Grape Leaves, Olives, Lettuce, Tomato, Cucumber, Grilled Pita Bread, Greek Dressing</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EEF005D5-3A7C-F727-D57C-EDDF85E30284}"/>
              </a:ext>
            </a:extLst>
          </p:cNvPr>
          <p:cNvSpPr txBox="1"/>
          <p:nvPr/>
        </p:nvSpPr>
        <p:spPr>
          <a:xfrm>
            <a:off x="3939093" y="12015919"/>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VEAL STEW WITH OKRA</a:t>
            </a:r>
          </a:p>
          <a:p>
            <a:pPr>
              <a:lnSpc>
                <a:spcPts val="1368"/>
              </a:lnSpc>
            </a:pPr>
            <a:r>
              <a:rPr lang="en-US" sz="1330" b="1" spc="-47" dirty="0">
                <a:solidFill>
                  <a:srgbClr val="000000"/>
                </a:solidFill>
                <a:latin typeface="TT Chocolates Bold"/>
                <a:ea typeface="TT Chocolates Bold"/>
                <a:cs typeface="TT Chocolates Bold"/>
                <a:sym typeface="TT Chocolates Bold"/>
              </a:rPr>
              <a:t>FRENCH BREAST OF CHICKEN FRANCHESE</a:t>
            </a:r>
          </a:p>
          <a:p>
            <a:pPr>
              <a:lnSpc>
                <a:spcPts val="1368"/>
              </a:lnSpc>
            </a:pPr>
            <a:r>
              <a:rPr lang="en-US" sz="1330" b="1" spc="-47" dirty="0">
                <a:solidFill>
                  <a:srgbClr val="000000"/>
                </a:solidFill>
                <a:latin typeface="TT Chocolates Bold"/>
                <a:ea typeface="TT Chocolates Bold"/>
                <a:cs typeface="TT Chocolates Bold"/>
                <a:sym typeface="TT Chocolates Bold"/>
              </a:rPr>
              <a:t>Moroccan Couscous </a:t>
            </a:r>
          </a:p>
          <a:p>
            <a:pPr>
              <a:lnSpc>
                <a:spcPts val="1368"/>
              </a:lnSpc>
            </a:pPr>
            <a:r>
              <a:rPr lang="en-US" sz="1330" b="1" spc="-47" dirty="0">
                <a:solidFill>
                  <a:srgbClr val="000000"/>
                </a:solidFill>
                <a:latin typeface="TT Chocolates Bold"/>
                <a:ea typeface="TT Chocolates Bold"/>
                <a:cs typeface="TT Chocolates Bold"/>
                <a:sym typeface="TT Chocolates Bold"/>
              </a:rPr>
              <a:t>Maple Kissed Baby Carrots</a:t>
            </a:r>
          </a:p>
          <a:p>
            <a:pPr>
              <a:lnSpc>
                <a:spcPts val="1368"/>
              </a:lnSpc>
            </a:pPr>
            <a:r>
              <a:rPr lang="en-US" sz="1330" b="1" spc="-47" dirty="0">
                <a:solidFill>
                  <a:srgbClr val="000000"/>
                </a:solidFill>
                <a:latin typeface="TT Chocolates Bold"/>
                <a:ea typeface="TT Chocolates Bold"/>
                <a:cs typeface="TT Chocolates Bold"/>
                <a:sym typeface="TT Chocolates Bold"/>
              </a:rPr>
              <a:t>Marinated Radish Salad on Butter Lettuce</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F7C89F75-3673-BA5A-440F-9A20DD77458B}"/>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12</a:t>
            </a:r>
          </a:p>
        </p:txBody>
      </p:sp>
      <p:sp>
        <p:nvSpPr>
          <p:cNvPr id="58" name="TextBox 58">
            <a:extLst>
              <a:ext uri="{FF2B5EF4-FFF2-40B4-BE49-F238E27FC236}">
                <a16:creationId xmlns:a16="http://schemas.microsoft.com/office/drawing/2014/main" id="{B61DE4F2-BEE0-0202-CF26-16EDC7329A4E}"/>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3DAAAB4C-10EB-591A-D48F-74443409104F}"/>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riday</a:t>
            </a:r>
          </a:p>
        </p:txBody>
      </p:sp>
      <p:sp>
        <p:nvSpPr>
          <p:cNvPr id="60" name="TextBox 60">
            <a:extLst>
              <a:ext uri="{FF2B5EF4-FFF2-40B4-BE49-F238E27FC236}">
                <a16:creationId xmlns:a16="http://schemas.microsoft.com/office/drawing/2014/main" id="{AC9C42DF-5008-1AFC-B19B-6A5FDB9C5FA4}"/>
              </a:ext>
            </a:extLst>
          </p:cNvPr>
          <p:cNvSpPr txBox="1"/>
          <p:nvPr/>
        </p:nvSpPr>
        <p:spPr>
          <a:xfrm>
            <a:off x="3936935" y="13315490"/>
            <a:ext cx="5643610" cy="1078500"/>
          </a:xfrm>
          <a:prstGeom prst="rect">
            <a:avLst/>
          </a:prstGeom>
        </p:spPr>
        <p:txBody>
          <a:bodyPr wrap="square" lIns="0" tIns="0" rIns="0" bIns="0" rtlCol="0" anchor="t">
            <a:spAutoFit/>
          </a:bodyPr>
          <a:lstStyle/>
          <a:p>
            <a:pPr>
              <a:lnSpc>
                <a:spcPts val="1368"/>
              </a:lnSpc>
            </a:pPr>
            <a:r>
              <a:rPr lang="en-US" sz="1400" b="1" u="sng" spc="-47" dirty="0">
                <a:solidFill>
                  <a:srgbClr val="000000"/>
                </a:solidFill>
                <a:latin typeface="TT Chocolates Bold"/>
                <a:ea typeface="TT Chocolates Bold"/>
                <a:cs typeface="TT Chocolates Bold"/>
                <a:sym typeface="TT Chocolates Bold"/>
              </a:rPr>
              <a:t>LUNCH</a:t>
            </a:r>
          </a:p>
          <a:p>
            <a:pPr>
              <a:lnSpc>
                <a:spcPts val="1368"/>
              </a:lnSpc>
            </a:pPr>
            <a:r>
              <a:rPr lang="en-US" sz="1400" b="1" spc="-47" dirty="0">
                <a:solidFill>
                  <a:srgbClr val="000000"/>
                </a:solidFill>
                <a:latin typeface="TT Chocolates Bold"/>
                <a:ea typeface="TT Chocolates Bold"/>
                <a:cs typeface="TT Chocolates Bold"/>
                <a:sym typeface="TT Chocolates Bold"/>
              </a:rPr>
              <a:t>Shrimp Bisque</a:t>
            </a:r>
          </a:p>
          <a:p>
            <a:pPr>
              <a:lnSpc>
                <a:spcPts val="1368"/>
              </a:lnSpc>
            </a:pPr>
            <a:r>
              <a:rPr lang="en-US" sz="1400" b="1" spc="-47" dirty="0">
                <a:solidFill>
                  <a:srgbClr val="000000"/>
                </a:solidFill>
                <a:latin typeface="TT Chocolates Bold"/>
                <a:ea typeface="TT Chocolates Bold"/>
                <a:cs typeface="TT Chocolates Bold"/>
                <a:sym typeface="TT Chocolates Bold"/>
              </a:rPr>
              <a:t>GRILLED TERIYAKI SHRIMP BOWL – Grilled Shrimp, Asian Vegetables , </a:t>
            </a:r>
          </a:p>
          <a:p>
            <a:pPr>
              <a:lnSpc>
                <a:spcPts val="1368"/>
              </a:lnSpc>
            </a:pPr>
            <a:r>
              <a:rPr lang="en-US" sz="1400" b="1" spc="-47" dirty="0">
                <a:solidFill>
                  <a:srgbClr val="000000"/>
                </a:solidFill>
                <a:latin typeface="TT Chocolates Bold"/>
                <a:ea typeface="TT Chocolates Bold"/>
                <a:cs typeface="TT Chocolates Bold"/>
                <a:sym typeface="TT Chocolates Bold"/>
              </a:rPr>
              <a:t>Vanilla Infused Jasmine Rice, Teriyaki Drizzle, Kimchee Salad</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F6406F0B-13A5-3634-4319-9B70C6180CE6}"/>
              </a:ext>
            </a:extLst>
          </p:cNvPr>
          <p:cNvSpPr txBox="1"/>
          <p:nvPr/>
        </p:nvSpPr>
        <p:spPr>
          <a:xfrm>
            <a:off x="3936935" y="14023533"/>
            <a:ext cx="4754798" cy="1792798"/>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BROILED HADDOCK FILET</a:t>
            </a:r>
          </a:p>
          <a:p>
            <a:pPr>
              <a:lnSpc>
                <a:spcPts val="1368"/>
              </a:lnSpc>
            </a:pPr>
            <a:r>
              <a:rPr lang="en-US" sz="1330" b="1" spc="-47" dirty="0">
                <a:solidFill>
                  <a:srgbClr val="000000"/>
                </a:solidFill>
                <a:latin typeface="TT Chocolates Bold"/>
                <a:ea typeface="TT Chocolates Bold"/>
                <a:cs typeface="TT Chocolates Bold"/>
                <a:sym typeface="TT Chocolates Bold"/>
              </a:rPr>
              <a:t>NONA’S BEEF LASAGNA</a:t>
            </a:r>
          </a:p>
          <a:p>
            <a:pPr>
              <a:lnSpc>
                <a:spcPts val="1368"/>
              </a:lnSpc>
            </a:pPr>
            <a:r>
              <a:rPr lang="en-US" sz="1330" b="1" spc="-47" dirty="0">
                <a:solidFill>
                  <a:srgbClr val="000000"/>
                </a:solidFill>
                <a:latin typeface="TT Chocolates Bold"/>
                <a:ea typeface="TT Chocolates Bold"/>
                <a:cs typeface="TT Chocolates Bold"/>
                <a:sym typeface="TT Chocolates Bold"/>
              </a:rPr>
              <a:t>Home Fried Potatoes</a:t>
            </a:r>
          </a:p>
          <a:p>
            <a:pPr>
              <a:lnSpc>
                <a:spcPts val="1368"/>
              </a:lnSpc>
            </a:pPr>
            <a:r>
              <a:rPr lang="en-US" sz="1330" b="1" spc="-47" dirty="0">
                <a:solidFill>
                  <a:srgbClr val="000000"/>
                </a:solidFill>
                <a:latin typeface="TT Chocolates Bold"/>
                <a:ea typeface="TT Chocolates Bold"/>
                <a:cs typeface="TT Chocolates Bold"/>
                <a:sym typeface="TT Chocolates Bold"/>
              </a:rPr>
              <a:t>Sauteed Broccoli Rabe</a:t>
            </a:r>
          </a:p>
          <a:p>
            <a:pPr>
              <a:lnSpc>
                <a:spcPts val="1368"/>
              </a:lnSpc>
            </a:pPr>
            <a:r>
              <a:rPr lang="en-US" sz="1330" b="1" spc="-47" dirty="0">
                <a:solidFill>
                  <a:srgbClr val="000000"/>
                </a:solidFill>
                <a:latin typeface="TT Chocolates Bold"/>
                <a:ea typeface="TT Chocolates Bold"/>
                <a:cs typeface="TT Chocolates Bold"/>
                <a:sym typeface="TT Chocolates Bold"/>
              </a:rPr>
              <a:t>Spinach Salad With Egg and Red Onion</a:t>
            </a:r>
          </a:p>
          <a:p>
            <a:pPr>
              <a:lnSpc>
                <a:spcPts val="1368"/>
              </a:lnSpc>
            </a:pPr>
            <a:r>
              <a:rPr lang="en-US" sz="1330" b="1" spc="-47" dirty="0">
                <a:solidFill>
                  <a:srgbClr val="000000"/>
                </a:solidFill>
                <a:latin typeface="TT Chocolates Bold"/>
                <a:ea typeface="TT Chocolates Bold"/>
                <a:cs typeface="TT Chocolates Bold"/>
                <a:sym typeface="TT Chocolates Bold"/>
              </a:rPr>
              <a:t>Banana Bread Pudding</a:t>
            </a: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1B71C646-36E2-9748-F87C-D82D788A7F77}"/>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13</a:t>
            </a:r>
          </a:p>
        </p:txBody>
      </p:sp>
      <p:sp>
        <p:nvSpPr>
          <p:cNvPr id="63" name="TextBox 63">
            <a:extLst>
              <a:ext uri="{FF2B5EF4-FFF2-40B4-BE49-F238E27FC236}">
                <a16:creationId xmlns:a16="http://schemas.microsoft.com/office/drawing/2014/main" id="{A0040CBE-511C-BB4E-2021-330E68B961F5}"/>
              </a:ext>
            </a:extLst>
          </p:cNvPr>
          <p:cNvSpPr txBox="1"/>
          <p:nvPr/>
        </p:nvSpPr>
        <p:spPr>
          <a:xfrm>
            <a:off x="104397" y="15072395"/>
            <a:ext cx="2245890"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C96667D8-06DC-789D-99F6-9CEDE36BF0CE}"/>
              </a:ext>
            </a:extLst>
          </p:cNvPr>
          <p:cNvSpPr/>
          <p:nvPr/>
        </p:nvSpPr>
        <p:spPr>
          <a:xfrm>
            <a:off x="3881390" y="9238781"/>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4BF97CE4-2316-955F-476B-747C45AE1F91}"/>
              </a:ext>
            </a:extLst>
          </p:cNvPr>
          <p:cNvSpPr/>
          <p:nvPr/>
        </p:nvSpPr>
        <p:spPr>
          <a:xfrm>
            <a:off x="3826725" y="11277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E31B86BD-B060-70A3-82B4-001AC4D7D76F}"/>
              </a:ext>
            </a:extLst>
          </p:cNvPr>
          <p:cNvSpPr/>
          <p:nvPr/>
        </p:nvSpPr>
        <p:spPr>
          <a:xfrm>
            <a:off x="3873951" y="13258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9F3E238D-C18A-0E21-77A9-90B5E854D9C5}"/>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016340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F9691-1EA5-9D4B-7ECF-11856D8DC9E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165697A-4403-9B0D-865C-D45F5B8447FA}"/>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5EC882A3-9766-B7C5-51BE-2E12F18FC702}"/>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E655D3B0-FB03-03B7-5F5A-3920D27DA1E4}"/>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8F0E3A73-B896-2123-8261-E0949864AECD}"/>
              </a:ext>
            </a:extLst>
          </p:cNvPr>
          <p:cNvGrpSpPr/>
          <p:nvPr/>
        </p:nvGrpSpPr>
        <p:grpSpPr>
          <a:xfrm>
            <a:off x="198459" y="2279751"/>
            <a:ext cx="2486832" cy="6591892"/>
            <a:chOff x="0" y="0"/>
            <a:chExt cx="31823267" cy="95299281"/>
          </a:xfrm>
          <a:solidFill>
            <a:schemeClr val="bg1"/>
          </a:solidFill>
        </p:grpSpPr>
        <p:sp>
          <p:nvSpPr>
            <p:cNvPr id="6" name="Freeform 6">
              <a:extLst>
                <a:ext uri="{FF2B5EF4-FFF2-40B4-BE49-F238E27FC236}">
                  <a16:creationId xmlns:a16="http://schemas.microsoft.com/office/drawing/2014/main" id="{62029639-C2D9-FD65-F2A0-506804056B11}"/>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grpFill/>
            <a:ln>
              <a:solidFill>
                <a:srgbClr val="1F4562"/>
              </a:solidFill>
            </a:ln>
          </p:spPr>
          <p:txBody>
            <a:bodyPr/>
            <a:lstStyle/>
            <a:p>
              <a:endParaRPr lang="en-US"/>
            </a:p>
          </p:txBody>
        </p:sp>
        <p:sp>
          <p:nvSpPr>
            <p:cNvPr id="7" name="Freeform 7">
              <a:extLst>
                <a:ext uri="{FF2B5EF4-FFF2-40B4-BE49-F238E27FC236}">
                  <a16:creationId xmlns:a16="http://schemas.microsoft.com/office/drawing/2014/main" id="{CE0DC8AE-27AB-D958-FCFA-B93B0D517535}"/>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grpFill/>
            <a:ln>
              <a:solidFill>
                <a:srgbClr val="1F4562"/>
              </a:solidFill>
            </a:ln>
          </p:spPr>
          <p:txBody>
            <a:bodyPr/>
            <a:lstStyle/>
            <a:p>
              <a:endParaRPr lang="en-US"/>
            </a:p>
          </p:txBody>
        </p:sp>
      </p:grpSp>
      <p:sp>
        <p:nvSpPr>
          <p:cNvPr id="8" name="AutoShape 8">
            <a:extLst>
              <a:ext uri="{FF2B5EF4-FFF2-40B4-BE49-F238E27FC236}">
                <a16:creationId xmlns:a16="http://schemas.microsoft.com/office/drawing/2014/main" id="{8E270428-2895-BCDF-6041-023D9B0C53AC}"/>
              </a:ext>
            </a:extLst>
          </p:cNvPr>
          <p:cNvSpPr/>
          <p:nvPr/>
        </p:nvSpPr>
        <p:spPr>
          <a:xfrm>
            <a:off x="3881390" y="3154997"/>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469C5325-B7BC-F9B0-C760-9EC48F06B085}"/>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C7BC682C-09F8-5AA7-BA14-CC6B404368E5}"/>
              </a:ext>
            </a:extLst>
          </p:cNvPr>
          <p:cNvSpPr/>
          <p:nvPr/>
        </p:nvSpPr>
        <p:spPr>
          <a:xfrm>
            <a:off x="3848924"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3D5878A7-F48B-07EF-3F55-EC088B32745C}"/>
              </a:ext>
            </a:extLst>
          </p:cNvPr>
          <p:cNvSpPr/>
          <p:nvPr/>
        </p:nvSpPr>
        <p:spPr>
          <a:xfrm>
            <a:off x="3881390" y="721377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C3705757-1ECB-15FE-8E45-03BE3A6D3A2B}"/>
              </a:ext>
            </a:extLst>
          </p:cNvPr>
          <p:cNvSpPr/>
          <p:nvPr/>
        </p:nvSpPr>
        <p:spPr>
          <a:xfrm>
            <a:off x="2188103" y="15022588"/>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32E5AC35-B275-345A-FCC5-002A202FA415}"/>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388798B8-F720-55EA-EBE7-1B05B96D88D4}"/>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7EF16CC8-4353-3AC1-FE3C-F1261D5AF366}"/>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3D27388F-039C-386C-F9B8-EBFBAE417B94}"/>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7717C04A-8F5C-D90D-22B9-C3E956752A31}"/>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DA9B3862-5EC4-516C-16C3-67446A4D27C0}"/>
              </a:ext>
            </a:extLst>
          </p:cNvPr>
          <p:cNvSpPr txBox="1"/>
          <p:nvPr/>
        </p:nvSpPr>
        <p:spPr>
          <a:xfrm>
            <a:off x="3944374" y="1200615"/>
            <a:ext cx="4754798" cy="724429"/>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Puree Of Carrot and Parsnip Soup</a:t>
            </a:r>
          </a:p>
          <a:p>
            <a:pPr>
              <a:lnSpc>
                <a:spcPts val="1368"/>
              </a:lnSpc>
            </a:pPr>
            <a:r>
              <a:rPr lang="en-US" sz="1330" b="1" spc="-47" dirty="0">
                <a:solidFill>
                  <a:srgbClr val="000000"/>
                </a:solidFill>
                <a:latin typeface="TT Chocolates Bold"/>
                <a:ea typeface="TT Chocolates Bold"/>
                <a:cs typeface="TT Chocolates Bold"/>
                <a:sym typeface="TT Chocolates Bold"/>
              </a:rPr>
              <a:t>TRIPLE PLAY PLATTER – Chicken Salad, Egg Salad, Macaroni Salad, Mixed Greens, Tomato, Cucumber, Red Onion, Egg Twist Dinner Roll</a:t>
            </a:r>
          </a:p>
        </p:txBody>
      </p:sp>
      <p:sp>
        <p:nvSpPr>
          <p:cNvPr id="19" name="TextBox 19">
            <a:extLst>
              <a:ext uri="{FF2B5EF4-FFF2-40B4-BE49-F238E27FC236}">
                <a16:creationId xmlns:a16="http://schemas.microsoft.com/office/drawing/2014/main" id="{2D36DE31-C4C3-437D-6228-326286B331AD}"/>
              </a:ext>
            </a:extLst>
          </p:cNvPr>
          <p:cNvSpPr txBox="1"/>
          <p:nvPr/>
        </p:nvSpPr>
        <p:spPr>
          <a:xfrm>
            <a:off x="3936935" y="1916560"/>
            <a:ext cx="4754798" cy="1263038"/>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MEMPHIS BBQ CHICKEN QUARTER</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PORK LOIN WITH APPLESAUCE</a:t>
            </a:r>
          </a:p>
          <a:p>
            <a:pPr>
              <a:lnSpc>
                <a:spcPts val="1368"/>
              </a:lnSpc>
            </a:pPr>
            <a:r>
              <a:rPr lang="en-US" sz="1330" b="1" spc="-47" dirty="0">
                <a:solidFill>
                  <a:srgbClr val="000000"/>
                </a:solidFill>
                <a:latin typeface="TT Chocolates Bold"/>
                <a:ea typeface="TT Chocolates Bold"/>
                <a:cs typeface="TT Chocolates Bold"/>
                <a:sym typeface="TT Chocolates Bold"/>
              </a:rPr>
              <a:t>Dilled Rice Pilaf</a:t>
            </a:r>
          </a:p>
          <a:p>
            <a:pPr>
              <a:lnSpc>
                <a:spcPts val="1368"/>
              </a:lnSpc>
            </a:pPr>
            <a:r>
              <a:rPr lang="en-US" sz="1330" b="1" spc="-47" dirty="0">
                <a:solidFill>
                  <a:srgbClr val="000000"/>
                </a:solidFill>
                <a:latin typeface="TT Chocolates Bold"/>
                <a:ea typeface="TT Chocolates Bold"/>
                <a:cs typeface="TT Chocolates Bold"/>
                <a:sym typeface="TT Chocolates Bold"/>
              </a:rPr>
              <a:t>Steamed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Italian Vegetable Salad</a:t>
            </a:r>
          </a:p>
          <a:p>
            <a:pPr>
              <a:lnSpc>
                <a:spcPts val="1368"/>
              </a:lnSpc>
            </a:pPr>
            <a:r>
              <a:rPr lang="en-US" sz="1330" b="1" spc="-47" dirty="0">
                <a:solidFill>
                  <a:srgbClr val="000000"/>
                </a:solidFill>
                <a:latin typeface="TT Chocolates Bold"/>
                <a:ea typeface="TT Chocolates Bold"/>
                <a:cs typeface="TT Chocolates Bold"/>
                <a:sym typeface="TT Chocolates Bold"/>
              </a:rPr>
              <a:t>Tri Color Cole Slaw, Ice Cream Novelty</a:t>
            </a:r>
          </a:p>
        </p:txBody>
      </p:sp>
      <p:sp>
        <p:nvSpPr>
          <p:cNvPr id="20" name="TextBox 20">
            <a:extLst>
              <a:ext uri="{FF2B5EF4-FFF2-40B4-BE49-F238E27FC236}">
                <a16:creationId xmlns:a16="http://schemas.microsoft.com/office/drawing/2014/main" id="{90EB3891-A822-6EFE-0B5D-CECD048A82CD}"/>
              </a:ext>
            </a:extLst>
          </p:cNvPr>
          <p:cNvSpPr txBox="1"/>
          <p:nvPr/>
        </p:nvSpPr>
        <p:spPr>
          <a:xfrm>
            <a:off x="271939" y="3486314"/>
            <a:ext cx="2265020" cy="3168175"/>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W/O CHICKEN</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OR FRUIT)</a:t>
            </a:r>
          </a:p>
        </p:txBody>
      </p:sp>
      <p:sp>
        <p:nvSpPr>
          <p:cNvPr id="21" name="TextBox 21">
            <a:extLst>
              <a:ext uri="{FF2B5EF4-FFF2-40B4-BE49-F238E27FC236}">
                <a16:creationId xmlns:a16="http://schemas.microsoft.com/office/drawing/2014/main" id="{D2322741-8286-3F0A-5771-016590558EC3}"/>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4150C261-7CF3-F731-7192-9BE7BE19C51A}"/>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83A9489A-04C6-A7D9-FD13-B628E6FE1DB9}"/>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4FC86D5E-1F6F-2F3F-7BEE-8D77907003CC}"/>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2EE66C0D-1C3B-8122-0C27-CB02FAA73A4D}"/>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30ED6FD3-17B3-250D-0F32-DB765825D9C3}"/>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4A5A04A4-F44E-BDE2-9537-D0D8AC656138}"/>
              </a:ext>
            </a:extLst>
          </p:cNvPr>
          <p:cNvSpPr txBox="1"/>
          <p:nvPr/>
        </p:nvSpPr>
        <p:spPr>
          <a:xfrm>
            <a:off x="5660511" y="764012"/>
            <a:ext cx="2933981" cy="397545"/>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May 31</a:t>
            </a:r>
            <a:r>
              <a:rPr lang="en-US" sz="2400" spc="-176" baseline="30000" dirty="0">
                <a:solidFill>
                  <a:srgbClr val="000000"/>
                </a:solidFill>
                <a:latin typeface="Times New Roman Condensed"/>
                <a:ea typeface="Times New Roman Condensed"/>
                <a:cs typeface="Times New Roman Condensed"/>
                <a:sym typeface="Times New Roman Condensed"/>
              </a:rPr>
              <a:t>st</a:t>
            </a:r>
            <a:r>
              <a:rPr lang="en-US" sz="2400" spc="-176" dirty="0">
                <a:solidFill>
                  <a:srgbClr val="000000"/>
                </a:solidFill>
                <a:latin typeface="Times New Roman Condensed"/>
                <a:ea typeface="Times New Roman Condensed"/>
                <a:cs typeface="Times New Roman Condensed"/>
                <a:sym typeface="Times New Roman Condensed"/>
              </a:rPr>
              <a:t> - June 6</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DB6290C9-7596-B266-B071-56534F778C19}"/>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53566310-4F83-1762-5146-63F79014B5E9}"/>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a:extLst>
              <a:ext uri="{FF2B5EF4-FFF2-40B4-BE49-F238E27FC236}">
                <a16:creationId xmlns:a16="http://schemas.microsoft.com/office/drawing/2014/main" id="{B8C183AF-E87C-D5EA-CB45-1B04859AB033}"/>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60BFCF15-8FCC-89C1-22F7-6CAC2893477A}"/>
              </a:ext>
            </a:extLst>
          </p:cNvPr>
          <p:cNvSpPr txBox="1"/>
          <p:nvPr/>
        </p:nvSpPr>
        <p:spPr>
          <a:xfrm>
            <a:off x="271939" y="260218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1E39F07C-AAFB-8B98-B03A-731D0051923D}"/>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31</a:t>
            </a:r>
          </a:p>
        </p:txBody>
      </p:sp>
      <p:sp>
        <p:nvSpPr>
          <p:cNvPr id="33" name="TextBox 33">
            <a:extLst>
              <a:ext uri="{FF2B5EF4-FFF2-40B4-BE49-F238E27FC236}">
                <a16:creationId xmlns:a16="http://schemas.microsoft.com/office/drawing/2014/main" id="{210120BB-6769-5B12-DB3E-C34F6A690FA2}"/>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14ABDED9-BCBA-1575-BDB4-80CE93FFBF38}"/>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FC92C8C4-A118-B4A8-67B5-B51ECCF8C92C}"/>
              </a:ext>
            </a:extLst>
          </p:cNvPr>
          <p:cNvSpPr txBox="1"/>
          <p:nvPr/>
        </p:nvSpPr>
        <p:spPr>
          <a:xfrm>
            <a:off x="3944301" y="3204198"/>
            <a:ext cx="5161161"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Maple Raisin  Cream Of Rice</a:t>
            </a:r>
          </a:p>
          <a:p>
            <a:pPr>
              <a:lnSpc>
                <a:spcPts val="1368"/>
              </a:lnSpc>
            </a:pPr>
            <a:r>
              <a:rPr lang="en-US" sz="1330" b="1" spc="-47" dirty="0">
                <a:solidFill>
                  <a:srgbClr val="000000"/>
                </a:solidFill>
                <a:latin typeface="TT Chocolates Bold"/>
                <a:ea typeface="TT Chocolates Bold"/>
                <a:cs typeface="TT Chocolates Bold"/>
                <a:sym typeface="TT Chocolates Bold"/>
              </a:rPr>
              <a:t>SUNDAY DINER BREAKFAST – CORNED BEEF HASH, SAUSAGE PATTIES, SCRAMBLED EGGS Fresh Melon, Cheese Danish</a:t>
            </a:r>
          </a:p>
        </p:txBody>
      </p:sp>
      <p:sp>
        <p:nvSpPr>
          <p:cNvPr id="36" name="TextBox 36">
            <a:extLst>
              <a:ext uri="{FF2B5EF4-FFF2-40B4-BE49-F238E27FC236}">
                <a16:creationId xmlns:a16="http://schemas.microsoft.com/office/drawing/2014/main" id="{8617DD1F-2F97-9316-BB39-D78DB58D042B}"/>
              </a:ext>
            </a:extLst>
          </p:cNvPr>
          <p:cNvSpPr txBox="1"/>
          <p:nvPr/>
        </p:nvSpPr>
        <p:spPr>
          <a:xfrm>
            <a:off x="3936935" y="3899282"/>
            <a:ext cx="4754798" cy="1801647"/>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PAN SEARED MAHI-MAHI FILET</a:t>
            </a:r>
          </a:p>
          <a:p>
            <a:pPr>
              <a:lnSpc>
                <a:spcPts val="1368"/>
              </a:lnSpc>
            </a:pPr>
            <a:r>
              <a:rPr lang="en-US" sz="1330" b="1" spc="-47" dirty="0">
                <a:solidFill>
                  <a:srgbClr val="000000"/>
                </a:solidFill>
                <a:latin typeface="TT Chocolates Bold"/>
                <a:ea typeface="TT Chocolates Bold"/>
                <a:cs typeface="TT Chocolates Bold"/>
                <a:sym typeface="TT Chocolates Bold"/>
              </a:rPr>
              <a:t>ROAST BEEF AU JUS</a:t>
            </a:r>
          </a:p>
          <a:p>
            <a:pPr>
              <a:lnSpc>
                <a:spcPts val="1368"/>
              </a:lnSpc>
            </a:pPr>
            <a:r>
              <a:rPr lang="en-US" sz="1330" b="1" spc="-47" dirty="0">
                <a:solidFill>
                  <a:srgbClr val="000000"/>
                </a:solidFill>
                <a:latin typeface="TT Chocolates Bold"/>
                <a:ea typeface="TT Chocolates Bold"/>
                <a:cs typeface="TT Chocolates Bold"/>
                <a:sym typeface="TT Chocolates Bold"/>
              </a:rPr>
              <a:t>Mashed Red Skin Potatoes</a:t>
            </a:r>
          </a:p>
          <a:p>
            <a:pPr>
              <a:lnSpc>
                <a:spcPts val="1368"/>
              </a:lnSpc>
            </a:pPr>
            <a:r>
              <a:rPr lang="en-US" sz="1330" b="1" spc="-47" dirty="0">
                <a:solidFill>
                  <a:srgbClr val="000000"/>
                </a:solidFill>
                <a:latin typeface="TT Chocolates Bold"/>
                <a:ea typeface="TT Chocolates Bold"/>
                <a:cs typeface="TT Chocolates Bold"/>
                <a:sym typeface="TT Chocolates Bold"/>
              </a:rPr>
              <a:t>Steamed Lemon Asparagus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Juniors Cheesecake, A New York Favorite!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981F7CE4-1013-DF50-1411-4A22D70BEE5C}"/>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a:t>
            </a:r>
          </a:p>
        </p:txBody>
      </p:sp>
      <p:sp>
        <p:nvSpPr>
          <p:cNvPr id="38" name="TextBox 38">
            <a:extLst>
              <a:ext uri="{FF2B5EF4-FFF2-40B4-BE49-F238E27FC236}">
                <a16:creationId xmlns:a16="http://schemas.microsoft.com/office/drawing/2014/main" id="{8ABC85A7-2A1B-71C5-9687-1C9DE17F38E8}"/>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0ACB0E0C-4FB9-7337-10C0-E1DE82A91232}"/>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BFD0E1CB-36DA-F344-A034-A1EEA0B0D0EA}"/>
              </a:ext>
            </a:extLst>
          </p:cNvPr>
          <p:cNvSpPr txBox="1"/>
          <p:nvPr/>
        </p:nvSpPr>
        <p:spPr>
          <a:xfrm>
            <a:off x="3936935" y="5256587"/>
            <a:ext cx="5905071"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Vegetarian Barley Soup</a:t>
            </a:r>
          </a:p>
          <a:p>
            <a:pPr>
              <a:lnSpc>
                <a:spcPts val="1368"/>
              </a:lnSpc>
            </a:pPr>
            <a:r>
              <a:rPr lang="en-US" sz="1330" b="1" spc="-47" dirty="0">
                <a:solidFill>
                  <a:srgbClr val="000000"/>
                </a:solidFill>
                <a:latin typeface="TT Chocolates Bold"/>
                <a:ea typeface="TT Chocolates Bold"/>
                <a:cs typeface="TT Chocolates Bold"/>
                <a:sym typeface="TT Chocolates Bold"/>
              </a:rPr>
              <a:t>CALIFORNIA IMPOSSIBLE BURGER – Impossible Burger With Avocado, Jack Cheese, Lettuce and Tomato Served with Sun Chips</a:t>
            </a:r>
          </a:p>
        </p:txBody>
      </p:sp>
      <p:sp>
        <p:nvSpPr>
          <p:cNvPr id="41" name="TextBox 41">
            <a:extLst>
              <a:ext uri="{FF2B5EF4-FFF2-40B4-BE49-F238E27FC236}">
                <a16:creationId xmlns:a16="http://schemas.microsoft.com/office/drawing/2014/main" id="{65BE30C6-3536-0E12-C794-A8A04700B88A}"/>
              </a:ext>
            </a:extLst>
          </p:cNvPr>
          <p:cNvSpPr txBox="1"/>
          <p:nvPr/>
        </p:nvSpPr>
        <p:spPr>
          <a:xfrm>
            <a:off x="3928783" y="5950860"/>
            <a:ext cx="5338810" cy="1262910"/>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SWEDISH MEATBALLS</a:t>
            </a:r>
          </a:p>
          <a:p>
            <a:pPr>
              <a:lnSpc>
                <a:spcPts val="1368"/>
              </a:lnSpc>
            </a:pPr>
            <a:r>
              <a:rPr lang="en-US" sz="1330" b="1" spc="-47" dirty="0">
                <a:solidFill>
                  <a:srgbClr val="000000"/>
                </a:solidFill>
                <a:latin typeface="TT Chocolates Bold"/>
                <a:ea typeface="TT Chocolates Bold"/>
                <a:cs typeface="TT Chocolates Bold"/>
                <a:sym typeface="TT Chocolates Bold"/>
              </a:rPr>
              <a:t>ROAST TURKEY BREAST WITH STUFFING</a:t>
            </a:r>
          </a:p>
          <a:p>
            <a:pPr>
              <a:lnSpc>
                <a:spcPts val="1368"/>
              </a:lnSpc>
            </a:pPr>
            <a:r>
              <a:rPr lang="en-US" sz="1330" b="1" spc="-47" dirty="0">
                <a:solidFill>
                  <a:srgbClr val="000000"/>
                </a:solidFill>
                <a:latin typeface="TT Chocolates Bold"/>
                <a:ea typeface="TT Chocolates Bold"/>
                <a:cs typeface="TT Chocolates Bold"/>
                <a:sym typeface="TT Chocolates Bold"/>
              </a:rPr>
              <a:t>Potatoes O’Brien</a:t>
            </a:r>
          </a:p>
          <a:p>
            <a:pPr>
              <a:lnSpc>
                <a:spcPts val="1368"/>
              </a:lnSpc>
            </a:pPr>
            <a:r>
              <a:rPr lang="en-US" sz="1330" b="1" spc="-47" dirty="0">
                <a:solidFill>
                  <a:srgbClr val="000000"/>
                </a:solidFill>
                <a:latin typeface="TT Chocolates Bold"/>
                <a:ea typeface="TT Chocolates Bold"/>
                <a:cs typeface="TT Chocolates Bold"/>
                <a:sym typeface="TT Chocolates Bold"/>
              </a:rPr>
              <a:t>Sauteed Cauliflower With Caramelized Onion</a:t>
            </a:r>
          </a:p>
          <a:p>
            <a:pPr>
              <a:lnSpc>
                <a:spcPts val="1368"/>
              </a:lnSpc>
            </a:pPr>
            <a:r>
              <a:rPr lang="en-US" sz="1330" b="1" spc="-47" dirty="0">
                <a:solidFill>
                  <a:srgbClr val="000000"/>
                </a:solidFill>
                <a:latin typeface="TT Chocolates Bold"/>
                <a:ea typeface="TT Chocolates Bold"/>
                <a:cs typeface="TT Chocolates Bold"/>
                <a:sym typeface="TT Chocolates Bold"/>
              </a:rPr>
              <a:t>Marinated Beet Salad</a:t>
            </a:r>
          </a:p>
          <a:p>
            <a:pPr>
              <a:lnSpc>
                <a:spcPts val="1368"/>
              </a:lnSpc>
            </a:pPr>
            <a:r>
              <a:rPr lang="en-US" sz="1330" b="1" spc="-47" dirty="0">
                <a:solidFill>
                  <a:srgbClr val="000000"/>
                </a:solidFill>
                <a:latin typeface="TT Chocolates Bold"/>
                <a:ea typeface="TT Chocolates Bold"/>
                <a:cs typeface="TT Chocolates Bold"/>
                <a:sym typeface="TT Chocolates Bold"/>
              </a:rPr>
              <a:t>Rice Pudding With Whipped Cream</a:t>
            </a:r>
          </a:p>
        </p:txBody>
      </p:sp>
      <p:sp>
        <p:nvSpPr>
          <p:cNvPr id="42" name="TextBox 42">
            <a:extLst>
              <a:ext uri="{FF2B5EF4-FFF2-40B4-BE49-F238E27FC236}">
                <a16:creationId xmlns:a16="http://schemas.microsoft.com/office/drawing/2014/main" id="{599F13B6-FC27-160C-3E6B-A76EC723A185}"/>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a:t>
            </a:r>
          </a:p>
        </p:txBody>
      </p:sp>
      <p:sp>
        <p:nvSpPr>
          <p:cNvPr id="43" name="TextBox 43">
            <a:extLst>
              <a:ext uri="{FF2B5EF4-FFF2-40B4-BE49-F238E27FC236}">
                <a16:creationId xmlns:a16="http://schemas.microsoft.com/office/drawing/2014/main" id="{8EA90898-E704-4D2D-C4A0-0D5F825AA005}"/>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FFA853AA-3BE5-8CDA-92F7-2A4830B20001}"/>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238B6AF6-21C1-4C57-40D1-8586B5025576}"/>
              </a:ext>
            </a:extLst>
          </p:cNvPr>
          <p:cNvSpPr txBox="1"/>
          <p:nvPr/>
        </p:nvSpPr>
        <p:spPr>
          <a:xfrm>
            <a:off x="3928783" y="7280609"/>
            <a:ext cx="5972894"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Rice Soup</a:t>
            </a:r>
          </a:p>
          <a:p>
            <a:pPr>
              <a:lnSpc>
                <a:spcPts val="1368"/>
              </a:lnSpc>
            </a:pPr>
            <a:r>
              <a:rPr lang="en-US" sz="1330" b="1" spc="-47" dirty="0">
                <a:solidFill>
                  <a:srgbClr val="000000"/>
                </a:solidFill>
                <a:latin typeface="TT Chocolates Bold"/>
                <a:ea typeface="TT Chocolates Bold"/>
                <a:cs typeface="TT Chocolates Bold"/>
                <a:sym typeface="TT Chocolates Bold"/>
              </a:rPr>
              <a:t>OPEN FACED ROAST BEEF SANDWICH – Tender Medium Rare Roast Beef Over Challah Bread With Gravy, Mashed Potatoes, and Green Beans</a:t>
            </a:r>
          </a:p>
        </p:txBody>
      </p:sp>
      <p:sp>
        <p:nvSpPr>
          <p:cNvPr id="46" name="TextBox 46">
            <a:extLst>
              <a:ext uri="{FF2B5EF4-FFF2-40B4-BE49-F238E27FC236}">
                <a16:creationId xmlns:a16="http://schemas.microsoft.com/office/drawing/2014/main" id="{CF3A9660-171E-1B03-6EFF-FE7A51F4E673}"/>
              </a:ext>
            </a:extLst>
          </p:cNvPr>
          <p:cNvSpPr txBox="1"/>
          <p:nvPr/>
        </p:nvSpPr>
        <p:spPr>
          <a:xfrm>
            <a:off x="3928783" y="7975871"/>
            <a:ext cx="5796010" cy="1262910"/>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EGGPLANT PARMAGIANA</a:t>
            </a:r>
          </a:p>
          <a:p>
            <a:pPr>
              <a:lnSpc>
                <a:spcPts val="1368"/>
              </a:lnSpc>
            </a:pPr>
            <a:r>
              <a:rPr lang="en-US" sz="1330" b="1" spc="-47" dirty="0">
                <a:solidFill>
                  <a:srgbClr val="000000"/>
                </a:solidFill>
                <a:latin typeface="TT Chocolates Bold"/>
                <a:ea typeface="TT Chocolates Bold"/>
                <a:cs typeface="TT Chocolates Bold"/>
                <a:sym typeface="TT Chocolates Bold"/>
              </a:rPr>
              <a:t>GRILLED POLSKA KIELBASA</a:t>
            </a:r>
          </a:p>
          <a:p>
            <a:pPr>
              <a:lnSpc>
                <a:spcPts val="1368"/>
              </a:lnSpc>
            </a:pPr>
            <a:r>
              <a:rPr lang="en-US" sz="1330" b="1" spc="-47" dirty="0">
                <a:solidFill>
                  <a:srgbClr val="000000"/>
                </a:solidFill>
                <a:latin typeface="TT Chocolates Bold"/>
                <a:ea typeface="TT Chocolates Bold"/>
                <a:cs typeface="TT Chocolates Bold"/>
                <a:sym typeface="TT Chocolates Bold"/>
              </a:rPr>
              <a:t>Braised Kale With Onions</a:t>
            </a:r>
          </a:p>
          <a:p>
            <a:pPr>
              <a:lnSpc>
                <a:spcPts val="1368"/>
              </a:lnSpc>
            </a:pPr>
            <a:r>
              <a:rPr lang="en-US" sz="1330" b="1" spc="-47" dirty="0">
                <a:solidFill>
                  <a:srgbClr val="000000"/>
                </a:solidFill>
                <a:latin typeface="TT Chocolates Bold"/>
                <a:ea typeface="TT Chocolates Bold"/>
                <a:cs typeface="TT Chocolates Bold"/>
                <a:sym typeface="TT Chocolates Bold"/>
              </a:rPr>
              <a:t>Potato and Cheese Pierogies</a:t>
            </a:r>
          </a:p>
          <a:p>
            <a:pPr>
              <a:lnSpc>
                <a:spcPts val="1368"/>
              </a:lnSpc>
            </a:pPr>
            <a:r>
              <a:rPr lang="en-US" sz="1330" b="1" spc="-47" dirty="0">
                <a:solidFill>
                  <a:srgbClr val="000000"/>
                </a:solidFill>
                <a:latin typeface="TT Chocolates Bold"/>
                <a:ea typeface="TT Chocolates Bold"/>
                <a:cs typeface="TT Chocolates Bold"/>
                <a:sym typeface="TT Chocolates Bold"/>
              </a:rPr>
              <a:t>Cucumber Sour Cream and Chive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FA380E60-FA4A-658E-8A08-95D827B5659F}"/>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3</a:t>
            </a:r>
          </a:p>
        </p:txBody>
      </p:sp>
      <p:sp>
        <p:nvSpPr>
          <p:cNvPr id="48" name="TextBox 48">
            <a:extLst>
              <a:ext uri="{FF2B5EF4-FFF2-40B4-BE49-F238E27FC236}">
                <a16:creationId xmlns:a16="http://schemas.microsoft.com/office/drawing/2014/main" id="{296037D5-EA71-E1C3-5CD4-6B5576AEE5F0}"/>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945DEEBF-56AE-B29B-25C3-FF30505D2F5B}"/>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9C3090CE-0581-07DC-AE54-22F6EEA94AC8}"/>
              </a:ext>
            </a:extLst>
          </p:cNvPr>
          <p:cNvSpPr txBox="1"/>
          <p:nvPr/>
        </p:nvSpPr>
        <p:spPr>
          <a:xfrm>
            <a:off x="3936935" y="9314849"/>
            <a:ext cx="6114026" cy="724301"/>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Chilled Banana Berry Soup</a:t>
            </a:r>
          </a:p>
          <a:p>
            <a:pPr>
              <a:lnSpc>
                <a:spcPts val="1368"/>
              </a:lnSpc>
            </a:pPr>
            <a:r>
              <a:rPr lang="en-US" sz="1330" b="1" spc="-47" dirty="0">
                <a:solidFill>
                  <a:srgbClr val="000000"/>
                </a:solidFill>
                <a:latin typeface="TT Chocolates Bold"/>
                <a:ea typeface="TT Chocolates Bold"/>
                <a:cs typeface="TT Chocolates Bold"/>
                <a:sym typeface="TT Chocolates Bold"/>
              </a:rPr>
              <a:t>IT’S A WING THING! -  At Your Request, Crispy Coated Chicken Wings, Potato Wedges, Mixed Salad Greens, BBQ Sauce on the Side </a:t>
            </a:r>
          </a:p>
        </p:txBody>
      </p:sp>
      <p:sp>
        <p:nvSpPr>
          <p:cNvPr id="51" name="TextBox 51">
            <a:extLst>
              <a:ext uri="{FF2B5EF4-FFF2-40B4-BE49-F238E27FC236}">
                <a16:creationId xmlns:a16="http://schemas.microsoft.com/office/drawing/2014/main" id="{3209551A-462B-E983-E27A-E8338ADCCD0D}"/>
              </a:ext>
            </a:extLst>
          </p:cNvPr>
          <p:cNvSpPr txBox="1"/>
          <p:nvPr/>
        </p:nvSpPr>
        <p:spPr>
          <a:xfrm>
            <a:off x="3928783" y="10017917"/>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LEG OF LAMB WITH MINTED AU JUS</a:t>
            </a:r>
          </a:p>
          <a:p>
            <a:pPr>
              <a:lnSpc>
                <a:spcPts val="1368"/>
              </a:lnSpc>
            </a:pPr>
            <a:r>
              <a:rPr lang="en-US" sz="1330" b="1" spc="-47" dirty="0">
                <a:solidFill>
                  <a:srgbClr val="000000"/>
                </a:solidFill>
                <a:latin typeface="TT Chocolates Bold"/>
                <a:ea typeface="TT Chocolates Bold"/>
                <a:cs typeface="TT Chocolates Bold"/>
                <a:sym typeface="TT Chocolates Bold"/>
              </a:rPr>
              <a:t>BUTTER CRUMB BOSTON SCROD FILET</a:t>
            </a:r>
          </a:p>
          <a:p>
            <a:pPr>
              <a:lnSpc>
                <a:spcPts val="1368"/>
              </a:lnSpc>
            </a:pPr>
            <a:r>
              <a:rPr lang="en-US" sz="1330" b="1" spc="-47" dirty="0">
                <a:solidFill>
                  <a:srgbClr val="000000"/>
                </a:solidFill>
                <a:latin typeface="TT Chocolates Bold"/>
                <a:ea typeface="TT Chocolates Bold"/>
                <a:cs typeface="TT Chocolates Bold"/>
                <a:sym typeface="TT Chocolates Bold"/>
              </a:rPr>
              <a:t>Sauteed Summer Squash</a:t>
            </a:r>
          </a:p>
          <a:p>
            <a:pPr>
              <a:lnSpc>
                <a:spcPts val="1368"/>
              </a:lnSpc>
            </a:pPr>
            <a:r>
              <a:rPr lang="en-US" sz="1330" b="1" spc="-47" dirty="0">
                <a:solidFill>
                  <a:srgbClr val="000000"/>
                </a:solidFill>
                <a:latin typeface="TT Chocolates Bold"/>
                <a:ea typeface="TT Chocolates Bold"/>
                <a:cs typeface="TT Chocolates Bold"/>
                <a:sym typeface="TT Chocolates Bold"/>
              </a:rPr>
              <a:t>Israeli Couscous With Sweet Peas and Diced Red Pepper</a:t>
            </a:r>
          </a:p>
          <a:p>
            <a:pPr>
              <a:lnSpc>
                <a:spcPts val="1368"/>
              </a:lnSpc>
            </a:pPr>
            <a:r>
              <a:rPr lang="en-US" sz="1330" b="1" spc="-47" dirty="0">
                <a:solidFill>
                  <a:srgbClr val="000000"/>
                </a:solidFill>
                <a:latin typeface="TT Chocolates Bold"/>
                <a:ea typeface="TT Chocolates Bold"/>
                <a:cs typeface="TT Chocolates Bold"/>
                <a:sym typeface="TT Chocolates Bold"/>
              </a:rPr>
              <a:t>Marinated Mushroom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FA6381C7-36B1-43CC-DB39-86E39CC9B9F8}"/>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4</a:t>
            </a:r>
          </a:p>
        </p:txBody>
      </p:sp>
      <p:sp>
        <p:nvSpPr>
          <p:cNvPr id="53" name="TextBox 53">
            <a:extLst>
              <a:ext uri="{FF2B5EF4-FFF2-40B4-BE49-F238E27FC236}">
                <a16:creationId xmlns:a16="http://schemas.microsoft.com/office/drawing/2014/main" id="{706AE16A-B202-9ED5-E6D2-F8EA036E612E}"/>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B0510225-4468-A472-2588-C07FFBD2E8D6}"/>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AD6F30A0-363D-86F5-5867-27999AA4DF55}"/>
              </a:ext>
            </a:extLst>
          </p:cNvPr>
          <p:cNvSpPr txBox="1"/>
          <p:nvPr/>
        </p:nvSpPr>
        <p:spPr>
          <a:xfrm>
            <a:off x="3936935" y="11337940"/>
            <a:ext cx="5491210"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Broccoli Soup</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PIZZA PARLOR – Your Choice of Sausage or Cheese Pizza</a:t>
            </a:r>
          </a:p>
          <a:p>
            <a:pPr>
              <a:lnSpc>
                <a:spcPts val="1368"/>
              </a:lnSpc>
            </a:pPr>
            <a:r>
              <a:rPr lang="en-US" sz="1330" b="1" spc="-47" dirty="0">
                <a:solidFill>
                  <a:srgbClr val="000000"/>
                </a:solidFill>
                <a:latin typeface="TT Chocolates Bold"/>
                <a:ea typeface="TT Chocolates Bold"/>
                <a:cs typeface="TT Chocolates Bold"/>
                <a:sym typeface="TT Chocolates Bold"/>
              </a:rPr>
              <a:t>Served With Garden Salad and Seedless Grapes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1069A7CF-78C7-DABF-2CC1-867A768B2E48}"/>
              </a:ext>
            </a:extLst>
          </p:cNvPr>
          <p:cNvSpPr txBox="1"/>
          <p:nvPr/>
        </p:nvSpPr>
        <p:spPr>
          <a:xfrm>
            <a:off x="3939093" y="12050741"/>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GRILLED KNOCKWURST WITH SAUERKRAUT</a:t>
            </a:r>
          </a:p>
          <a:p>
            <a:pPr>
              <a:lnSpc>
                <a:spcPts val="1368"/>
              </a:lnSpc>
            </a:pPr>
            <a:r>
              <a:rPr lang="en-US" sz="1330" b="1" spc="-47" dirty="0">
                <a:solidFill>
                  <a:srgbClr val="000000"/>
                </a:solidFill>
                <a:latin typeface="TT Chocolates Bold"/>
                <a:ea typeface="TT Chocolates Bold"/>
                <a:cs typeface="TT Chocolates Bold"/>
                <a:sym typeface="TT Chocolates Bold"/>
              </a:rPr>
              <a:t>FRENCH BREAST OF CHICKEN MARSALA</a:t>
            </a:r>
          </a:p>
          <a:p>
            <a:pPr>
              <a:lnSpc>
                <a:spcPts val="1368"/>
              </a:lnSpc>
            </a:pPr>
            <a:r>
              <a:rPr lang="en-US" sz="1330" b="1" spc="-47" dirty="0">
                <a:solidFill>
                  <a:srgbClr val="000000"/>
                </a:solidFill>
                <a:latin typeface="TT Chocolates Bold"/>
                <a:ea typeface="TT Chocolates Bold"/>
                <a:cs typeface="TT Chocolates Bold"/>
                <a:sym typeface="TT Chocolates Bold"/>
              </a:rPr>
              <a:t>Roasted Italian Style Potatoes</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Marinated Broccoli and Sun-Dried Tomato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BE23CA28-67B3-C008-DA2E-AD975016EDA2}"/>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5</a:t>
            </a:r>
          </a:p>
        </p:txBody>
      </p:sp>
      <p:sp>
        <p:nvSpPr>
          <p:cNvPr id="58" name="TextBox 58">
            <a:extLst>
              <a:ext uri="{FF2B5EF4-FFF2-40B4-BE49-F238E27FC236}">
                <a16:creationId xmlns:a16="http://schemas.microsoft.com/office/drawing/2014/main" id="{98280B68-E2C9-8727-7B84-2BDF355B18AD}"/>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5847DB89-6AA9-0C7F-C11E-0BE61D40A0A2}"/>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riday</a:t>
            </a:r>
          </a:p>
        </p:txBody>
      </p:sp>
      <p:sp>
        <p:nvSpPr>
          <p:cNvPr id="60" name="TextBox 60">
            <a:extLst>
              <a:ext uri="{FF2B5EF4-FFF2-40B4-BE49-F238E27FC236}">
                <a16:creationId xmlns:a16="http://schemas.microsoft.com/office/drawing/2014/main" id="{002790C5-46C5-C136-FB24-B9C04C8F0F06}"/>
              </a:ext>
            </a:extLst>
          </p:cNvPr>
          <p:cNvSpPr txBox="1"/>
          <p:nvPr/>
        </p:nvSpPr>
        <p:spPr>
          <a:xfrm>
            <a:off x="3938444" y="13402748"/>
            <a:ext cx="5643610" cy="1078500"/>
          </a:xfrm>
          <a:prstGeom prst="rect">
            <a:avLst/>
          </a:prstGeom>
        </p:spPr>
        <p:txBody>
          <a:bodyPr wrap="square" lIns="0" tIns="0" rIns="0" bIns="0" rtlCol="0" anchor="t">
            <a:spAutoFit/>
          </a:bodyPr>
          <a:lstStyle/>
          <a:p>
            <a:pPr>
              <a:lnSpc>
                <a:spcPts val="1368"/>
              </a:lnSpc>
            </a:pPr>
            <a:r>
              <a:rPr lang="en-US" sz="1400" b="1" u="sng" spc="-47" dirty="0">
                <a:solidFill>
                  <a:srgbClr val="000000"/>
                </a:solidFill>
                <a:latin typeface="TT Chocolates Bold"/>
                <a:ea typeface="TT Chocolates Bold"/>
                <a:cs typeface="TT Chocolates Bold"/>
                <a:sym typeface="TT Chocolates Bold"/>
              </a:rPr>
              <a:t>LUNCH</a:t>
            </a:r>
          </a:p>
          <a:p>
            <a:pPr>
              <a:lnSpc>
                <a:spcPts val="1368"/>
              </a:lnSpc>
            </a:pPr>
            <a:r>
              <a:rPr lang="en-US" sz="1400" b="1" spc="-47" dirty="0">
                <a:solidFill>
                  <a:srgbClr val="000000"/>
                </a:solidFill>
                <a:latin typeface="TT Chocolates Bold"/>
                <a:ea typeface="TT Chocolates Bold"/>
                <a:cs typeface="TT Chocolates Bold"/>
                <a:sym typeface="TT Chocolates Bold"/>
              </a:rPr>
              <a:t>New England Bay Scallop Chowder</a:t>
            </a:r>
          </a:p>
          <a:p>
            <a:pPr>
              <a:lnSpc>
                <a:spcPts val="1368"/>
              </a:lnSpc>
            </a:pPr>
            <a:r>
              <a:rPr lang="en-US" sz="1400" b="1" spc="-47" dirty="0">
                <a:solidFill>
                  <a:srgbClr val="000000"/>
                </a:solidFill>
                <a:latin typeface="TT Chocolates Bold"/>
                <a:ea typeface="TT Chocolates Bold"/>
                <a:cs typeface="TT Chocolates Bold"/>
                <a:sym typeface="TT Chocolates Bold"/>
              </a:rPr>
              <a:t>SOUPER SOUP BOWL!  - </a:t>
            </a:r>
            <a:r>
              <a:rPr lang="en-US" sz="1400" b="1" spc="-47" dirty="0" err="1">
                <a:solidFill>
                  <a:srgbClr val="000000"/>
                </a:solidFill>
                <a:latin typeface="TT Chocolates Bold"/>
                <a:ea typeface="TT Chocolates Bold"/>
                <a:cs typeface="TT Chocolates Bold"/>
                <a:sym typeface="TT Chocolates Bold"/>
              </a:rPr>
              <a:t>Udon</a:t>
            </a:r>
            <a:r>
              <a:rPr lang="en-US" sz="1400" b="1" spc="-47" dirty="0">
                <a:solidFill>
                  <a:srgbClr val="000000"/>
                </a:solidFill>
                <a:latin typeface="TT Chocolates Bold"/>
                <a:ea typeface="TT Chocolates Bold"/>
                <a:cs typeface="TT Chocolates Bold"/>
                <a:sym typeface="TT Chocolates Bold"/>
              </a:rPr>
              <a:t> Noodles Grilled Shrimp, Shumai Dumpling, Bok Choy, Carrots, Broccoli, Bean Sprouts, Crispy Chow Mein Noodles</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8854292B-9DE1-9D99-8BDD-7E30E705199F}"/>
              </a:ext>
            </a:extLst>
          </p:cNvPr>
          <p:cNvSpPr txBox="1"/>
          <p:nvPr/>
        </p:nvSpPr>
        <p:spPr>
          <a:xfrm>
            <a:off x="3936935" y="14145954"/>
            <a:ext cx="4754798" cy="1613262"/>
          </a:xfrm>
          <a:prstGeom prst="rect">
            <a:avLst/>
          </a:prstGeom>
        </p:spPr>
        <p:txBody>
          <a:bodyPr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BROILED TILEFISH WITH LEMON THYME</a:t>
            </a:r>
          </a:p>
          <a:p>
            <a:pPr>
              <a:lnSpc>
                <a:spcPts val="1368"/>
              </a:lnSpc>
            </a:pPr>
            <a:r>
              <a:rPr lang="en-US" sz="1330" b="1" spc="-47" dirty="0">
                <a:solidFill>
                  <a:srgbClr val="000000"/>
                </a:solidFill>
                <a:latin typeface="TT Chocolates Bold"/>
                <a:ea typeface="TT Chocolates Bold"/>
                <a:cs typeface="TT Chocolates Bold"/>
                <a:sym typeface="TT Chocolates Bold"/>
              </a:rPr>
              <a:t>MEATLESS LASAGNA ROLL UPS</a:t>
            </a:r>
          </a:p>
          <a:p>
            <a:pPr>
              <a:lnSpc>
                <a:spcPts val="1368"/>
              </a:lnSpc>
            </a:pPr>
            <a:r>
              <a:rPr lang="en-US" sz="1330" b="1" spc="-47" dirty="0">
                <a:solidFill>
                  <a:srgbClr val="000000"/>
                </a:solidFill>
                <a:latin typeface="TT Chocolates Bold"/>
                <a:ea typeface="TT Chocolates Bold"/>
                <a:cs typeface="TT Chocolates Bold"/>
                <a:sym typeface="TT Chocolates Bold"/>
              </a:rPr>
              <a:t>Sauteed Broccoli Rabe</a:t>
            </a:r>
          </a:p>
          <a:p>
            <a:pPr>
              <a:lnSpc>
                <a:spcPts val="1368"/>
              </a:lnSpc>
            </a:pPr>
            <a:r>
              <a:rPr lang="en-US" sz="1330" b="1" spc="-47" dirty="0">
                <a:solidFill>
                  <a:srgbClr val="000000"/>
                </a:solidFill>
                <a:latin typeface="TT Chocolates Bold"/>
                <a:ea typeface="TT Chocolates Bold"/>
                <a:cs typeface="TT Chocolates Bold"/>
                <a:sym typeface="TT Chocolates Bold"/>
              </a:rPr>
              <a:t>Spinach Salad With Egg and Red Onion</a:t>
            </a:r>
          </a:p>
          <a:p>
            <a:pPr>
              <a:lnSpc>
                <a:spcPts val="1368"/>
              </a:lnSpc>
            </a:pPr>
            <a:r>
              <a:rPr lang="en-US" sz="1330" b="1" spc="-47" dirty="0">
                <a:solidFill>
                  <a:srgbClr val="000000"/>
                </a:solidFill>
                <a:latin typeface="TT Chocolates Bold"/>
                <a:ea typeface="TT Chocolates Bold"/>
                <a:cs typeface="TT Chocolates Bold"/>
                <a:sym typeface="TT Chocolates Bold"/>
              </a:rPr>
              <a:t>Coconut Custard Pie</a:t>
            </a: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D61B6962-2A8E-331D-3279-181DACBE484F}"/>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6</a:t>
            </a:r>
          </a:p>
        </p:txBody>
      </p:sp>
      <p:sp>
        <p:nvSpPr>
          <p:cNvPr id="63" name="TextBox 63">
            <a:extLst>
              <a:ext uri="{FF2B5EF4-FFF2-40B4-BE49-F238E27FC236}">
                <a16:creationId xmlns:a16="http://schemas.microsoft.com/office/drawing/2014/main" id="{26F4B8FF-E485-82E9-A43D-B1CD0B3F8100}"/>
              </a:ext>
            </a:extLst>
          </p:cNvPr>
          <p:cNvSpPr txBox="1"/>
          <p:nvPr/>
        </p:nvSpPr>
        <p:spPr>
          <a:xfrm>
            <a:off x="104532" y="15137029"/>
            <a:ext cx="2245890"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A813FFF1-A18E-AC0D-DAC0-0A175D7BF938}"/>
              </a:ext>
            </a:extLst>
          </p:cNvPr>
          <p:cNvSpPr/>
          <p:nvPr/>
        </p:nvSpPr>
        <p:spPr>
          <a:xfrm>
            <a:off x="3881390" y="9238781"/>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BFC50604-ABFF-EFDC-925A-B172D3C0518F}"/>
              </a:ext>
            </a:extLst>
          </p:cNvPr>
          <p:cNvSpPr/>
          <p:nvPr/>
        </p:nvSpPr>
        <p:spPr>
          <a:xfrm>
            <a:off x="3826725" y="11277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3E5053B7-C627-E619-DF61-EE8EDDB4B8C0}"/>
              </a:ext>
            </a:extLst>
          </p:cNvPr>
          <p:cNvSpPr/>
          <p:nvPr/>
        </p:nvSpPr>
        <p:spPr>
          <a:xfrm>
            <a:off x="3881390" y="133350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6C19D58A-7455-06CE-A7B3-1E2AF36AD0B0}"/>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
        <p:nvSpPr>
          <p:cNvPr id="71" name="TextBox 70">
            <a:extLst>
              <a:ext uri="{FF2B5EF4-FFF2-40B4-BE49-F238E27FC236}">
                <a16:creationId xmlns:a16="http://schemas.microsoft.com/office/drawing/2014/main" id="{F349FD3C-3A28-7417-4919-D7B4E1642697}"/>
              </a:ext>
            </a:extLst>
          </p:cNvPr>
          <p:cNvSpPr txBox="1"/>
          <p:nvPr/>
        </p:nvSpPr>
        <p:spPr>
          <a:xfrm>
            <a:off x="247365" y="13631618"/>
            <a:ext cx="2557285" cy="1342291"/>
          </a:xfrm>
          <a:prstGeom prst="rect">
            <a:avLst/>
          </a:prstGeom>
          <a:noFill/>
        </p:spPr>
        <p:txBody>
          <a:bodyPr wrap="square">
            <a:spAutoFit/>
          </a:bodyPr>
          <a:lstStyle/>
          <a:p>
            <a:pPr>
              <a:lnSpc>
                <a:spcPts val="1423"/>
              </a:lnSpc>
            </a:pPr>
            <a:r>
              <a:rPr lang="en-US" sz="1200" b="1" i="0" u="sng" dirty="0">
                <a:effectLst/>
                <a:latin typeface="Times New Roman Condensed" panose="020B0604020202020204" charset="0"/>
              </a:rPr>
              <a:t>FRIDAY MAY 6th DINNER</a:t>
            </a:r>
          </a:p>
          <a:p>
            <a:pPr>
              <a:lnSpc>
                <a:spcPts val="1423"/>
              </a:lnSpc>
            </a:pPr>
            <a:endParaRPr lang="en-US" sz="800" b="1" i="0" u="sng" dirty="0">
              <a:effectLst/>
              <a:latin typeface="Times New Roman Condensed" panose="020B0604020202020204" charset="0"/>
            </a:endParaRPr>
          </a:p>
          <a:p>
            <a:pPr>
              <a:lnSpc>
                <a:spcPts val="1423"/>
              </a:lnSpc>
            </a:pPr>
            <a:r>
              <a:rPr lang="en-US" sz="1200" b="1" i="0" dirty="0">
                <a:effectLst/>
                <a:latin typeface="Times New Roman Condensed" panose="020B0604020202020204" charset="0"/>
              </a:rPr>
              <a:t>Tilefish, particularly the golden tilefish, is a popular seafood option often described as having a mild, sweet flavor and a firm, flaky texture, sometimes compared to lobster. </a:t>
            </a:r>
            <a:endParaRPr lang="en-US" sz="1200" b="1" spc="-53" dirty="0">
              <a:latin typeface="Times New Roman Condensed" panose="020B0604020202020204" charset="0"/>
              <a:ea typeface="Times New Roman Condensed Bold"/>
              <a:cs typeface="Times New Roman Condensed Bold"/>
              <a:sym typeface="Times New Roman Condensed Bold"/>
            </a:endParaRPr>
          </a:p>
          <a:p>
            <a:pPr marL="0" marR="0" lvl="0" indent="0" algn="l" defTabSz="914400" rtl="0" eaLnBrk="1" fontAlgn="auto" latinLnBrk="0" hangingPunct="1">
              <a:lnSpc>
                <a:spcPts val="1423"/>
              </a:lnSpc>
              <a:spcBef>
                <a:spcPts val="0"/>
              </a:spcBef>
              <a:spcAft>
                <a:spcPts val="0"/>
              </a:spcAft>
              <a:buClrTx/>
              <a:buSzTx/>
              <a:buFontTx/>
              <a:buNone/>
              <a:tabLst/>
              <a:defRPr/>
            </a:pPr>
            <a:endParaRPr kumimoji="0" lang="en-US" sz="1050" b="1" i="0" u="none" strike="noStrike" kern="1200" cap="none" spc="-53" normalizeH="0" baseline="0" noProof="0" dirty="0">
              <a:ln>
                <a:noFill/>
              </a:ln>
              <a:solidFill>
                <a:srgbClr val="000000"/>
              </a:solidFill>
              <a:effectLst/>
              <a:uLnTx/>
              <a:uFillTx/>
              <a:latin typeface="Times New Roman Condensed Bold"/>
              <a:ea typeface="Times New Roman Condensed Bold"/>
              <a:cs typeface="Times New Roman Condensed Bold"/>
              <a:sym typeface="Times New Roman Condensed Bold"/>
            </a:endParaRPr>
          </a:p>
        </p:txBody>
      </p:sp>
      <p:pic>
        <p:nvPicPr>
          <p:cNvPr id="72" name="Picture 71">
            <a:extLst>
              <a:ext uri="{FF2B5EF4-FFF2-40B4-BE49-F238E27FC236}">
                <a16:creationId xmlns:a16="http://schemas.microsoft.com/office/drawing/2014/main" id="{6E186498-4C5E-8350-D533-EEA6185335A0}"/>
              </a:ext>
            </a:extLst>
          </p:cNvPr>
          <p:cNvPicPr>
            <a:picLocks noChangeAspect="1"/>
          </p:cNvPicPr>
          <p:nvPr/>
        </p:nvPicPr>
        <p:blipFill>
          <a:blip r:embed="rId6"/>
          <a:stretch>
            <a:fillRect/>
          </a:stretch>
        </p:blipFill>
        <p:spPr>
          <a:xfrm>
            <a:off x="7289530" y="14025066"/>
            <a:ext cx="1635639" cy="1095166"/>
          </a:xfrm>
          <a:prstGeom prst="rect">
            <a:avLst/>
          </a:prstGeom>
        </p:spPr>
      </p:pic>
      <p:pic>
        <p:nvPicPr>
          <p:cNvPr id="68" name="Picture 67">
            <a:extLst>
              <a:ext uri="{FF2B5EF4-FFF2-40B4-BE49-F238E27FC236}">
                <a16:creationId xmlns:a16="http://schemas.microsoft.com/office/drawing/2014/main" id="{6FED9A49-0DCC-E4A3-1C49-0B2BF83921D9}"/>
              </a:ext>
            </a:extLst>
          </p:cNvPr>
          <p:cNvPicPr>
            <a:picLocks noChangeAspect="1"/>
          </p:cNvPicPr>
          <p:nvPr/>
        </p:nvPicPr>
        <p:blipFill>
          <a:blip r:embed="rId7"/>
          <a:stretch>
            <a:fillRect/>
          </a:stretch>
        </p:blipFill>
        <p:spPr>
          <a:xfrm>
            <a:off x="944010" y="12798858"/>
            <a:ext cx="1161142" cy="775539"/>
          </a:xfrm>
          <a:prstGeom prst="rect">
            <a:avLst/>
          </a:prstGeom>
        </p:spPr>
      </p:pic>
    </p:spTree>
    <p:extLst>
      <p:ext uri="{BB962C8B-B14F-4D97-AF65-F5344CB8AC3E}">
        <p14:creationId xmlns:p14="http://schemas.microsoft.com/office/powerpoint/2010/main" val="408765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E86834-5A24-1006-3DC1-6F02E9F059D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738905C-717A-E672-4081-DE624C332E79}"/>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CF0E3B8D-6D66-B7ED-2B2A-9CB3E3BC8563}"/>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72D1AE21-2BED-B4CD-82FD-1E357412B56D}"/>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CA2D2DC3-8EF2-A84A-11D4-FDAD8E82F7CC}"/>
              </a:ext>
            </a:extLst>
          </p:cNvPr>
          <p:cNvGrpSpPr/>
          <p:nvPr/>
        </p:nvGrpSpPr>
        <p:grpSpPr>
          <a:xfrm>
            <a:off x="199406" y="2410119"/>
            <a:ext cx="2486832" cy="6591892"/>
            <a:chOff x="0" y="0"/>
            <a:chExt cx="31823267" cy="95299281"/>
          </a:xfrm>
        </p:grpSpPr>
        <p:sp>
          <p:nvSpPr>
            <p:cNvPr id="6" name="Freeform 6">
              <a:extLst>
                <a:ext uri="{FF2B5EF4-FFF2-40B4-BE49-F238E27FC236}">
                  <a16:creationId xmlns:a16="http://schemas.microsoft.com/office/drawing/2014/main" id="{B4D6480B-7135-EC1D-6CE5-F15F10BB6A84}"/>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dirty="0"/>
            </a:p>
          </p:txBody>
        </p:sp>
        <p:sp>
          <p:nvSpPr>
            <p:cNvPr id="7" name="Freeform 7">
              <a:extLst>
                <a:ext uri="{FF2B5EF4-FFF2-40B4-BE49-F238E27FC236}">
                  <a16:creationId xmlns:a16="http://schemas.microsoft.com/office/drawing/2014/main" id="{64264C3C-FC51-67CC-4BF0-E931C17443BD}"/>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F1B5BEEB-928C-C59B-E4AB-AB36E647FADA}"/>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dirty="0"/>
          </a:p>
        </p:txBody>
      </p:sp>
      <p:sp>
        <p:nvSpPr>
          <p:cNvPr id="9" name="Freeform 9">
            <a:extLst>
              <a:ext uri="{FF2B5EF4-FFF2-40B4-BE49-F238E27FC236}">
                <a16:creationId xmlns:a16="http://schemas.microsoft.com/office/drawing/2014/main" id="{9E308905-087D-731B-4767-53688A738118}"/>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8F68A10F-B4FA-0DE6-240A-72C84749CB66}"/>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CF07ABAB-F4F4-B411-0F84-F742E1235AA6}"/>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6CD3A1F0-B8E1-6485-6BE8-A7D6FD7BA873}"/>
              </a:ext>
            </a:extLst>
          </p:cNvPr>
          <p:cNvSpPr/>
          <p:nvPr/>
        </p:nvSpPr>
        <p:spPr>
          <a:xfrm>
            <a:off x="2503962" y="15034108"/>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A8EB8E26-167B-269B-29A7-903DCC8C4E85}"/>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7F9D5108-93D4-F397-E031-733F64557AB3}"/>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dirty="0">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6F0907EC-478F-68E7-DC97-52953E018BA0}"/>
              </a:ext>
            </a:extLst>
          </p:cNvPr>
          <p:cNvSpPr txBox="1"/>
          <p:nvPr/>
        </p:nvSpPr>
        <p:spPr>
          <a:xfrm>
            <a:off x="200258" y="1592381"/>
            <a:ext cx="3212291" cy="833562"/>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Anthony Barker – Executive Chef</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8782584E-B13D-4454-C41E-8AA0DAE2245C}"/>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435F4579-25BE-B410-0B45-DE489EDE20A8}"/>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AA21CD5C-2EED-1BED-D579-F60165B0FDB2}"/>
              </a:ext>
            </a:extLst>
          </p:cNvPr>
          <p:cNvSpPr txBox="1"/>
          <p:nvPr/>
        </p:nvSpPr>
        <p:spPr>
          <a:xfrm>
            <a:off x="3925849" y="1200086"/>
            <a:ext cx="6361151"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Bean Soup</a:t>
            </a:r>
          </a:p>
          <a:p>
            <a:pPr>
              <a:lnSpc>
                <a:spcPts val="1368"/>
              </a:lnSpc>
            </a:pPr>
            <a:r>
              <a:rPr lang="en-US" sz="1330" b="1" spc="-47" dirty="0">
                <a:solidFill>
                  <a:srgbClr val="000000"/>
                </a:solidFill>
                <a:latin typeface="TT Chocolates Bold"/>
                <a:ea typeface="TT Chocolates Bold"/>
                <a:cs typeface="TT Chocolates Bold"/>
                <a:sym typeface="TT Chocolates Bold"/>
              </a:rPr>
              <a:t>CHOICE OF BAKED QUICHE –  Choice of Maryland Blue Crab &amp; Asparagus OR </a:t>
            </a:r>
          </a:p>
          <a:p>
            <a:pPr>
              <a:lnSpc>
                <a:spcPts val="1368"/>
              </a:lnSpc>
            </a:pPr>
            <a:r>
              <a:rPr lang="en-US" sz="1330" b="1" spc="-47" dirty="0">
                <a:solidFill>
                  <a:srgbClr val="000000"/>
                </a:solidFill>
                <a:latin typeface="TT Chocolates Bold"/>
                <a:ea typeface="TT Chocolates Bold"/>
                <a:cs typeface="TT Chocolates Bold"/>
                <a:sym typeface="TT Chocolates Bold"/>
              </a:rPr>
              <a:t>Artichoke, Roasted Pepper &amp;  Gruyere Cheese, Garden Salad, Seedless Grapes</a:t>
            </a:r>
          </a:p>
        </p:txBody>
      </p:sp>
      <p:sp>
        <p:nvSpPr>
          <p:cNvPr id="19" name="TextBox 19">
            <a:extLst>
              <a:ext uri="{FF2B5EF4-FFF2-40B4-BE49-F238E27FC236}">
                <a16:creationId xmlns:a16="http://schemas.microsoft.com/office/drawing/2014/main" id="{3BA09F91-EAB9-5752-2525-F7A534E7CDDA}"/>
              </a:ext>
            </a:extLst>
          </p:cNvPr>
          <p:cNvSpPr txBox="1"/>
          <p:nvPr/>
        </p:nvSpPr>
        <p:spPr>
          <a:xfrm>
            <a:off x="3916983" y="1891743"/>
            <a:ext cx="5787859"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BRAISED PORK BRACIOLE IN PAN GRAVY</a:t>
            </a:r>
          </a:p>
          <a:p>
            <a:pPr>
              <a:lnSpc>
                <a:spcPts val="1368"/>
              </a:lnSpc>
            </a:pPr>
            <a:r>
              <a:rPr lang="en-US" sz="1330" b="1" spc="-47" dirty="0">
                <a:solidFill>
                  <a:srgbClr val="000000"/>
                </a:solidFill>
                <a:latin typeface="TT Chocolates Bold"/>
                <a:ea typeface="TT Chocolates Bold"/>
                <a:cs typeface="TT Chocolates Bold"/>
                <a:sym typeface="TT Chocolates Bold"/>
              </a:rPr>
              <a:t>SPINACH RICOTTA LASAGNA WITH BÉCHAMEL SAUCE</a:t>
            </a:r>
          </a:p>
          <a:p>
            <a:pPr>
              <a:lnSpc>
                <a:spcPts val="1368"/>
              </a:lnSpc>
            </a:pPr>
            <a:r>
              <a:rPr lang="en-US" sz="1330" b="1" spc="-47" dirty="0">
                <a:solidFill>
                  <a:srgbClr val="000000"/>
                </a:solidFill>
                <a:latin typeface="TT Chocolates Bold"/>
                <a:ea typeface="TT Chocolates Bold"/>
                <a:cs typeface="TT Chocolates Bold"/>
                <a:sym typeface="TT Chocolates Bold"/>
              </a:rPr>
              <a:t>Raisin Apple Stuffing</a:t>
            </a:r>
          </a:p>
          <a:p>
            <a:pPr>
              <a:lnSpc>
                <a:spcPts val="1368"/>
              </a:lnSpc>
            </a:pPr>
            <a:r>
              <a:rPr lang="en-US" sz="1330" b="1" spc="-47" dirty="0">
                <a:solidFill>
                  <a:srgbClr val="000000"/>
                </a:solidFill>
                <a:latin typeface="TT Chocolates Bold"/>
                <a:ea typeface="TT Chocolates Bold"/>
                <a:cs typeface="TT Chocolates Bold"/>
                <a:sym typeface="TT Chocolates Bold"/>
              </a:rPr>
              <a:t>Steamed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Marinated Tomato Salad with Scallions on Boston Lettuce</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                  </a:t>
            </a:r>
          </a:p>
        </p:txBody>
      </p:sp>
      <p:sp>
        <p:nvSpPr>
          <p:cNvPr id="20" name="TextBox 20">
            <a:extLst>
              <a:ext uri="{FF2B5EF4-FFF2-40B4-BE49-F238E27FC236}">
                <a16:creationId xmlns:a16="http://schemas.microsoft.com/office/drawing/2014/main" id="{21A4E862-F5CA-CFCC-F973-4E3A5C26C767}"/>
              </a:ext>
            </a:extLst>
          </p:cNvPr>
          <p:cNvSpPr txBox="1"/>
          <p:nvPr/>
        </p:nvSpPr>
        <p:spPr>
          <a:xfrm>
            <a:off x="273159" y="3497636"/>
            <a:ext cx="2265020" cy="3334887"/>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r>
              <a:rPr lang="en-US" sz="1100" b="1" spc="-46" dirty="0">
                <a:solidFill>
                  <a:srgbClr val="000000"/>
                </a:solidFill>
                <a:latin typeface="TT Chocolates Bold"/>
                <a:ea typeface="TT Chocolates Bold"/>
                <a:cs typeface="TT Chocolates Bold"/>
                <a:sym typeface="TT Chocolates Bold"/>
              </a:rPr>
              <a:t>VEGETABLE LO MEIN</a:t>
            </a:r>
          </a:p>
          <a:p>
            <a:pPr>
              <a:lnSpc>
                <a:spcPts val="1338"/>
              </a:lnSpc>
            </a:pPr>
            <a:endParaRPr lang="en-US" sz="8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a:extLst>
              <a:ext uri="{FF2B5EF4-FFF2-40B4-BE49-F238E27FC236}">
                <a16:creationId xmlns:a16="http://schemas.microsoft.com/office/drawing/2014/main" id="{BDE0F734-41C7-D855-8B1F-8B497E78B75A}"/>
              </a:ext>
            </a:extLst>
          </p:cNvPr>
          <p:cNvSpPr txBox="1"/>
          <p:nvPr/>
        </p:nvSpPr>
        <p:spPr>
          <a:xfrm>
            <a:off x="271939" y="6837530"/>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ONLY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495B0AE0-34DF-E7B7-0A1F-4EFC2B619994}"/>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E6F61F3A-F85C-FB6E-2F71-671EAEB5785C}"/>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77DD9340-273F-DEC4-0DDC-DC0CCB67CE8D}"/>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ABC9C33A-4F7F-43DB-155F-E121B276A252}"/>
              </a:ext>
            </a:extLst>
          </p:cNvPr>
          <p:cNvSpPr txBox="1"/>
          <p:nvPr/>
        </p:nvSpPr>
        <p:spPr>
          <a:xfrm>
            <a:off x="316709" y="9086544"/>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C72D7EA3-3C3E-8998-52F5-FEDC2CBCC949}"/>
              </a:ext>
            </a:extLst>
          </p:cNvPr>
          <p:cNvSpPr txBox="1"/>
          <p:nvPr/>
        </p:nvSpPr>
        <p:spPr>
          <a:xfrm>
            <a:off x="316709" y="9405539"/>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255D3630-CA7E-1D79-6274-897F4A61D63D}"/>
              </a:ext>
            </a:extLst>
          </p:cNvPr>
          <p:cNvSpPr txBox="1"/>
          <p:nvPr/>
        </p:nvSpPr>
        <p:spPr>
          <a:xfrm>
            <a:off x="5135251" y="764012"/>
            <a:ext cx="3459242" cy="385234"/>
          </a:xfrm>
          <a:prstGeom prst="rect">
            <a:avLst/>
          </a:prstGeom>
        </p:spPr>
        <p:txBody>
          <a:bodyPr wrap="square"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October 11</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  October 17</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F460FC94-54CD-5888-AF2E-DCB9014CBB2C}"/>
              </a:ext>
            </a:extLst>
          </p:cNvPr>
          <p:cNvSpPr txBox="1"/>
          <p:nvPr/>
        </p:nvSpPr>
        <p:spPr>
          <a:xfrm>
            <a:off x="506882" y="2574345"/>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0F40EDA5-F335-4B2E-1323-CBCA8E7469CE}"/>
              </a:ext>
            </a:extLst>
          </p:cNvPr>
          <p:cNvSpPr txBox="1"/>
          <p:nvPr/>
        </p:nvSpPr>
        <p:spPr>
          <a:xfrm>
            <a:off x="1043879" y="2431926"/>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a:extLst>
              <a:ext uri="{FF2B5EF4-FFF2-40B4-BE49-F238E27FC236}">
                <a16:creationId xmlns:a16="http://schemas.microsoft.com/office/drawing/2014/main" id="{35653F5C-5B7A-3125-9682-C55DF2B71900}"/>
              </a:ext>
            </a:extLst>
          </p:cNvPr>
          <p:cNvSpPr txBox="1"/>
          <p:nvPr/>
        </p:nvSpPr>
        <p:spPr>
          <a:xfrm>
            <a:off x="316709" y="10958193"/>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C353FBBA-401F-999F-0623-58FE046636AA}"/>
              </a:ext>
            </a:extLst>
          </p:cNvPr>
          <p:cNvSpPr txBox="1"/>
          <p:nvPr/>
        </p:nvSpPr>
        <p:spPr>
          <a:xfrm>
            <a:off x="271939" y="2638664"/>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7EBB9935-AF7B-06EE-3D90-5A83263AC7E0}"/>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11</a:t>
            </a:r>
          </a:p>
        </p:txBody>
      </p:sp>
      <p:sp>
        <p:nvSpPr>
          <p:cNvPr id="33" name="TextBox 33">
            <a:extLst>
              <a:ext uri="{FF2B5EF4-FFF2-40B4-BE49-F238E27FC236}">
                <a16:creationId xmlns:a16="http://schemas.microsoft.com/office/drawing/2014/main" id="{660EA522-212C-82BA-AC35-9AC3BC15B975}"/>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7CF6A923-031D-4E5A-7446-A879709D8F97}"/>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68E6DEBE-B80D-E5B8-56F5-C94CB54C57BB}"/>
              </a:ext>
            </a:extLst>
          </p:cNvPr>
          <p:cNvSpPr txBox="1"/>
          <p:nvPr/>
        </p:nvSpPr>
        <p:spPr>
          <a:xfrm>
            <a:off x="3910223" y="3202126"/>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Cinnamon Oatmeal</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BREAKFAST SANDWICH – Fried Cage Free Egg, Sausage Patty, American Cheese with Hashbrown Potatoes, Fruit Salad, Raspberry Crumbcake</a:t>
            </a:r>
          </a:p>
        </p:txBody>
      </p:sp>
      <p:sp>
        <p:nvSpPr>
          <p:cNvPr id="36" name="TextBox 36">
            <a:extLst>
              <a:ext uri="{FF2B5EF4-FFF2-40B4-BE49-F238E27FC236}">
                <a16:creationId xmlns:a16="http://schemas.microsoft.com/office/drawing/2014/main" id="{87608F65-9E73-273F-4007-FD1E977F33D6}"/>
              </a:ext>
            </a:extLst>
          </p:cNvPr>
          <p:cNvSpPr txBox="1"/>
          <p:nvPr/>
        </p:nvSpPr>
        <p:spPr>
          <a:xfrm>
            <a:off x="3910223" y="3909159"/>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BROILED SALMON FILET, LEMON GINGER BROTH</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SIRLOIN OF BEEF AU JUS</a:t>
            </a:r>
          </a:p>
          <a:p>
            <a:pPr>
              <a:lnSpc>
                <a:spcPts val="1368"/>
              </a:lnSpc>
            </a:pPr>
            <a:r>
              <a:rPr lang="en-US" sz="1330" b="1" spc="-47" dirty="0">
                <a:solidFill>
                  <a:srgbClr val="000000"/>
                </a:solidFill>
                <a:latin typeface="TT Chocolates Bold"/>
                <a:ea typeface="TT Chocolates Bold"/>
                <a:cs typeface="TT Chocolates Bold"/>
                <a:sym typeface="TT Chocolates Bold"/>
              </a:rPr>
              <a:t>Mashed Yukon Potatoes</a:t>
            </a:r>
          </a:p>
          <a:p>
            <a:pPr>
              <a:lnSpc>
                <a:spcPts val="1368"/>
              </a:lnSpc>
            </a:pPr>
            <a:r>
              <a:rPr lang="en-US" sz="1330" b="1" spc="-47" dirty="0">
                <a:solidFill>
                  <a:srgbClr val="000000"/>
                </a:solidFill>
                <a:latin typeface="TT Chocolates Bold"/>
                <a:ea typeface="TT Chocolates Bold"/>
                <a:cs typeface="TT Chocolates Bold"/>
                <a:sym typeface="TT Chocolates Bold"/>
              </a:rPr>
              <a:t>Broccoli &amp; Cauliflower,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Pumpkin Spice Cheesecake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2103F215-CA6A-E423-27AC-9232185955F8}"/>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12</a:t>
            </a:r>
          </a:p>
        </p:txBody>
      </p:sp>
      <p:sp>
        <p:nvSpPr>
          <p:cNvPr id="38" name="TextBox 38">
            <a:extLst>
              <a:ext uri="{FF2B5EF4-FFF2-40B4-BE49-F238E27FC236}">
                <a16:creationId xmlns:a16="http://schemas.microsoft.com/office/drawing/2014/main" id="{E669375A-3F31-2098-F8E7-AC7E97515F64}"/>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965F0F6F-B16E-B306-6939-B423C01A8A22}"/>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367D7F9D-1EFF-9799-2826-1F687EF7C7D0}"/>
              </a:ext>
            </a:extLst>
          </p:cNvPr>
          <p:cNvSpPr txBox="1"/>
          <p:nvPr/>
        </p:nvSpPr>
        <p:spPr>
          <a:xfrm>
            <a:off x="3916983" y="5221658"/>
            <a:ext cx="5980227"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Split Pea Soup</a:t>
            </a:r>
          </a:p>
          <a:p>
            <a:pPr>
              <a:lnSpc>
                <a:spcPts val="1368"/>
              </a:lnSpc>
            </a:pPr>
            <a:r>
              <a:rPr lang="en-US" sz="1330" b="1" spc="-47" dirty="0">
                <a:solidFill>
                  <a:srgbClr val="000000"/>
                </a:solidFill>
                <a:latin typeface="TT Chocolates Bold"/>
                <a:ea typeface="TT Chocolates Bold"/>
                <a:cs typeface="TT Chocolates Bold"/>
                <a:sym typeface="TT Chocolates Bold"/>
              </a:rPr>
              <a:t>MONTE CRISTO SANDWICH – Black Forest Ham &amp; Swiss Cheese on Sourdough Bread, </a:t>
            </a:r>
          </a:p>
          <a:p>
            <a:pPr>
              <a:lnSpc>
                <a:spcPts val="1368"/>
              </a:lnSpc>
            </a:pPr>
            <a:r>
              <a:rPr lang="en-US" sz="1330" b="1" spc="-47" dirty="0">
                <a:solidFill>
                  <a:srgbClr val="000000"/>
                </a:solidFill>
                <a:latin typeface="TT Chocolates Bold"/>
                <a:ea typeface="TT Chocolates Bold"/>
                <a:cs typeface="TT Chocolates Bold"/>
                <a:sym typeface="TT Chocolates Bold"/>
              </a:rPr>
              <a:t>Egg Dipped &amp; Grilled, Served with Garden Salad &amp; Grapes</a:t>
            </a:r>
          </a:p>
        </p:txBody>
      </p:sp>
      <p:sp>
        <p:nvSpPr>
          <p:cNvPr id="41" name="TextBox 41">
            <a:extLst>
              <a:ext uri="{FF2B5EF4-FFF2-40B4-BE49-F238E27FC236}">
                <a16:creationId xmlns:a16="http://schemas.microsoft.com/office/drawing/2014/main" id="{31BC6B4C-9DC3-F4BB-0B2F-F1D993BC44DF}"/>
              </a:ext>
            </a:extLst>
          </p:cNvPr>
          <p:cNvSpPr txBox="1"/>
          <p:nvPr/>
        </p:nvSpPr>
        <p:spPr>
          <a:xfrm>
            <a:off x="3925272" y="5915590"/>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MEATLESS LASAGNA ROLL UPS MARINARA</a:t>
            </a:r>
          </a:p>
          <a:p>
            <a:pPr>
              <a:lnSpc>
                <a:spcPts val="1368"/>
              </a:lnSpc>
            </a:pPr>
            <a:r>
              <a:rPr lang="en-US" sz="1330" b="1" spc="-47" dirty="0">
                <a:solidFill>
                  <a:srgbClr val="000000"/>
                </a:solidFill>
                <a:latin typeface="TT Chocolates Bold"/>
                <a:ea typeface="TT Chocolates Bold"/>
                <a:cs typeface="TT Chocolates Bold"/>
                <a:sym typeface="TT Chocolates Bold"/>
              </a:rPr>
              <a:t>TURKEY SALISBURY STEAK WITH PAN GRAVY</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Sweet Potatoes</a:t>
            </a:r>
          </a:p>
          <a:p>
            <a:pPr>
              <a:lnSpc>
                <a:spcPts val="1368"/>
              </a:lnSpc>
            </a:pPr>
            <a:r>
              <a:rPr lang="en-US" sz="1330" b="1" spc="-47" dirty="0">
                <a:solidFill>
                  <a:srgbClr val="000000"/>
                </a:solidFill>
                <a:latin typeface="TT Chocolates Bold"/>
                <a:ea typeface="TT Chocolates Bold"/>
                <a:cs typeface="TT Chocolates Bold"/>
                <a:sym typeface="TT Chocolates Bold"/>
              </a:rPr>
              <a:t>Sautéed Broccoli Rabe in Olive Oil</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Blue Cheese Dressing</a:t>
            </a:r>
          </a:p>
          <a:p>
            <a:pPr>
              <a:lnSpc>
                <a:spcPts val="1368"/>
              </a:lnSpc>
            </a:pPr>
            <a:r>
              <a:rPr lang="en-US" sz="1330" b="1" spc="-47" dirty="0">
                <a:solidFill>
                  <a:srgbClr val="000000"/>
                </a:solidFill>
                <a:latin typeface="TT Chocolates Bold"/>
                <a:ea typeface="TT Chocolates Bold"/>
                <a:cs typeface="TT Chocolates Bold"/>
                <a:sym typeface="TT Chocolates Bold"/>
              </a:rPr>
              <a:t>Rice Pudding with Whipped Cream</a:t>
            </a:r>
          </a:p>
        </p:txBody>
      </p:sp>
      <p:sp>
        <p:nvSpPr>
          <p:cNvPr id="42" name="TextBox 42">
            <a:extLst>
              <a:ext uri="{FF2B5EF4-FFF2-40B4-BE49-F238E27FC236}">
                <a16:creationId xmlns:a16="http://schemas.microsoft.com/office/drawing/2014/main" id="{FBECE8BA-A371-EB5A-F84C-F98CE80FF9A2}"/>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13</a:t>
            </a:r>
          </a:p>
        </p:txBody>
      </p:sp>
      <p:sp>
        <p:nvSpPr>
          <p:cNvPr id="43" name="TextBox 43">
            <a:extLst>
              <a:ext uri="{FF2B5EF4-FFF2-40B4-BE49-F238E27FC236}">
                <a16:creationId xmlns:a16="http://schemas.microsoft.com/office/drawing/2014/main" id="{0CE3CE0D-55FB-FC46-1E92-35584739F211}"/>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3E6F3E2D-F420-D4DC-71B7-3B0F0A6D2719}"/>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45E9026D-47A9-C0B1-2DF9-42BB4FB543D9}"/>
              </a:ext>
            </a:extLst>
          </p:cNvPr>
          <p:cNvSpPr txBox="1"/>
          <p:nvPr/>
        </p:nvSpPr>
        <p:spPr>
          <a:xfrm>
            <a:off x="3910223" y="7202905"/>
            <a:ext cx="617700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Greek Lemon Chicken Orzo Soup</a:t>
            </a:r>
          </a:p>
          <a:p>
            <a:pPr>
              <a:lnSpc>
                <a:spcPts val="1368"/>
              </a:lnSpc>
            </a:pPr>
            <a:r>
              <a:rPr lang="en-US" sz="1330" b="1" spc="-47" dirty="0">
                <a:solidFill>
                  <a:srgbClr val="000000"/>
                </a:solidFill>
                <a:latin typeface="TT Chocolates Bold"/>
                <a:ea typeface="TT Chocolates Bold"/>
                <a:cs typeface="TT Chocolates Bold"/>
                <a:sym typeface="TT Chocolates Bold"/>
              </a:rPr>
              <a:t>GRILLED SHRIMP GREEK SALAD – Grilled Gulf Shrimp, Feta Cheese, Stuffed Grape Leaves, Tomato, &amp; Cucumber over Romaine Lettuce, Grilled Pita, Greek Dressing</a:t>
            </a:r>
          </a:p>
        </p:txBody>
      </p:sp>
      <p:sp>
        <p:nvSpPr>
          <p:cNvPr id="46" name="TextBox 46">
            <a:extLst>
              <a:ext uri="{FF2B5EF4-FFF2-40B4-BE49-F238E27FC236}">
                <a16:creationId xmlns:a16="http://schemas.microsoft.com/office/drawing/2014/main" id="{FAE211A5-AE89-163E-CBAF-C0F95AB5F302}"/>
              </a:ext>
            </a:extLst>
          </p:cNvPr>
          <p:cNvSpPr txBox="1"/>
          <p:nvPr/>
        </p:nvSpPr>
        <p:spPr>
          <a:xfrm>
            <a:off x="3916983" y="7902967"/>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CILANTRO LIME ROASTED CHICKEN QUARTER</a:t>
            </a:r>
          </a:p>
          <a:p>
            <a:pPr>
              <a:lnSpc>
                <a:spcPts val="1368"/>
              </a:lnSpc>
            </a:pPr>
            <a:r>
              <a:rPr lang="en-US" sz="1330" b="1" spc="-47" dirty="0">
                <a:solidFill>
                  <a:srgbClr val="000000"/>
                </a:solidFill>
                <a:latin typeface="TT Chocolates Bold"/>
                <a:ea typeface="TT Chocolates Bold"/>
                <a:cs typeface="TT Chocolates Bold"/>
                <a:sym typeface="TT Chocolates Bold"/>
              </a:rPr>
              <a:t>BRAISED VEAL AND BUTTON MUSHROOMS</a:t>
            </a:r>
          </a:p>
          <a:p>
            <a:pPr>
              <a:lnSpc>
                <a:spcPts val="1368"/>
              </a:lnSpc>
            </a:pPr>
            <a:r>
              <a:rPr lang="en-US" sz="1330" b="1" spc="-47" dirty="0">
                <a:solidFill>
                  <a:srgbClr val="000000"/>
                </a:solidFill>
                <a:latin typeface="TT Chocolates Bold"/>
                <a:ea typeface="TT Chocolates Bold"/>
                <a:cs typeface="TT Chocolates Bold"/>
                <a:sym typeface="TT Chocolates Bold"/>
              </a:rPr>
              <a:t>Sautéed Spinach</a:t>
            </a:r>
          </a:p>
          <a:p>
            <a:pPr>
              <a:lnSpc>
                <a:spcPts val="1368"/>
              </a:lnSpc>
            </a:pPr>
            <a:r>
              <a:rPr lang="en-US" sz="1330" b="1" spc="-47" dirty="0">
                <a:solidFill>
                  <a:srgbClr val="000000"/>
                </a:solidFill>
                <a:latin typeface="TT Chocolates Bold"/>
                <a:ea typeface="TT Chocolates Bold"/>
                <a:cs typeface="TT Chocolates Bold"/>
                <a:sym typeface="TT Chocolates Bold"/>
              </a:rPr>
              <a:t>Moroccan Couscous</a:t>
            </a:r>
          </a:p>
          <a:p>
            <a:pPr>
              <a:lnSpc>
                <a:spcPts val="1368"/>
              </a:lnSpc>
            </a:pPr>
            <a:r>
              <a:rPr lang="en-US" sz="1330" b="1" spc="-47" dirty="0">
                <a:solidFill>
                  <a:srgbClr val="000000"/>
                </a:solidFill>
                <a:latin typeface="TT Chocolates Bold"/>
                <a:ea typeface="TT Chocolates Bold"/>
                <a:cs typeface="TT Chocolates Bold"/>
                <a:sym typeface="TT Chocolates Bold"/>
              </a:rPr>
              <a:t>Cucumber, Tomato, Green Pepper Salad with Feta Cheese</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9FA55561-065C-5235-5630-B9A0D5272C6B}"/>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14</a:t>
            </a:r>
          </a:p>
        </p:txBody>
      </p:sp>
      <p:sp>
        <p:nvSpPr>
          <p:cNvPr id="48" name="TextBox 48">
            <a:extLst>
              <a:ext uri="{FF2B5EF4-FFF2-40B4-BE49-F238E27FC236}">
                <a16:creationId xmlns:a16="http://schemas.microsoft.com/office/drawing/2014/main" id="{D962BE25-29F0-C6FF-6C16-53C26B463A5B}"/>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8B1D5C3F-4FC7-7206-ECAE-7FD51B9B5AC1}"/>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81DCBD54-73B1-1009-5B23-4FE0E87215D0}"/>
              </a:ext>
            </a:extLst>
          </p:cNvPr>
          <p:cNvSpPr txBox="1"/>
          <p:nvPr/>
        </p:nvSpPr>
        <p:spPr>
          <a:xfrm>
            <a:off x="3912882" y="9192180"/>
            <a:ext cx="6114026"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Tortilla Soup</a:t>
            </a:r>
          </a:p>
          <a:p>
            <a:pPr>
              <a:lnSpc>
                <a:spcPts val="1368"/>
              </a:lnSpc>
            </a:pPr>
            <a:r>
              <a:rPr lang="en-US" sz="1330" b="1" spc="-47" dirty="0">
                <a:solidFill>
                  <a:srgbClr val="000000"/>
                </a:solidFill>
                <a:latin typeface="TT Chocolates Bold"/>
                <a:ea typeface="TT Chocolates Bold"/>
                <a:cs typeface="TT Chocolates Bold"/>
                <a:sym typeface="TT Chocolates Bold"/>
              </a:rPr>
              <a:t>SOUTHWEST CARNITAS FAJITAS – Seasoned Pork Carnitas, Avocado Mash, </a:t>
            </a:r>
          </a:p>
          <a:p>
            <a:pPr>
              <a:lnSpc>
                <a:spcPts val="1368"/>
              </a:lnSpc>
            </a:pPr>
            <a:r>
              <a:rPr lang="en-US" sz="1330" b="1" spc="-47" dirty="0">
                <a:solidFill>
                  <a:srgbClr val="000000"/>
                </a:solidFill>
                <a:latin typeface="TT Chocolates Bold"/>
                <a:ea typeface="TT Chocolates Bold"/>
                <a:cs typeface="TT Chocolates Bold"/>
                <a:sym typeface="TT Chocolates Bold"/>
              </a:rPr>
              <a:t>Pico De Gallo, Grilled Peppers &amp; Onions, Flour Tortillas, Yellow Rice</a:t>
            </a:r>
          </a:p>
        </p:txBody>
      </p:sp>
      <p:sp>
        <p:nvSpPr>
          <p:cNvPr id="51" name="TextBox 51">
            <a:extLst>
              <a:ext uri="{FF2B5EF4-FFF2-40B4-BE49-F238E27FC236}">
                <a16:creationId xmlns:a16="http://schemas.microsoft.com/office/drawing/2014/main" id="{1A958129-FA90-E8BE-7BE0-4AE773046931}"/>
              </a:ext>
            </a:extLst>
          </p:cNvPr>
          <p:cNvSpPr txBox="1"/>
          <p:nvPr/>
        </p:nvSpPr>
        <p:spPr>
          <a:xfrm>
            <a:off x="3916983" y="9874906"/>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WEINER SCHNITZEL (Breaded Veal Cutlet)</a:t>
            </a:r>
          </a:p>
          <a:p>
            <a:pPr>
              <a:lnSpc>
                <a:spcPts val="1368"/>
              </a:lnSpc>
            </a:pPr>
            <a:r>
              <a:rPr lang="en-US" sz="1330" b="1" spc="-47" dirty="0">
                <a:solidFill>
                  <a:srgbClr val="000000"/>
                </a:solidFill>
                <a:latin typeface="TT Chocolates Bold"/>
                <a:ea typeface="TT Chocolates Bold"/>
                <a:cs typeface="TT Chocolates Bold"/>
                <a:sym typeface="TT Chocolates Bold"/>
              </a:rPr>
              <a:t>BROILED HAKE FILET, LEMON &amp; WINE</a:t>
            </a:r>
          </a:p>
          <a:p>
            <a:pPr>
              <a:lnSpc>
                <a:spcPts val="1368"/>
              </a:lnSpc>
            </a:pPr>
            <a:r>
              <a:rPr lang="en-US" sz="1330" b="1" spc="-47" dirty="0">
                <a:solidFill>
                  <a:srgbClr val="000000"/>
                </a:solidFill>
                <a:latin typeface="TT Chocolates Bold"/>
                <a:ea typeface="TT Chocolates Bold"/>
                <a:cs typeface="TT Chocolates Bold"/>
                <a:sym typeface="TT Chocolates Bold"/>
              </a:rPr>
              <a:t>Roasted Butternut Squash</a:t>
            </a:r>
          </a:p>
          <a:p>
            <a:pPr>
              <a:lnSpc>
                <a:spcPts val="1368"/>
              </a:lnSpc>
            </a:pPr>
            <a:r>
              <a:rPr lang="en-US" sz="1330" b="1" spc="-47" dirty="0">
                <a:solidFill>
                  <a:srgbClr val="000000"/>
                </a:solidFill>
                <a:latin typeface="TT Chocolates Bold"/>
                <a:ea typeface="TT Chocolates Bold"/>
                <a:cs typeface="TT Chocolates Bold"/>
                <a:sym typeface="TT Chocolates Bold"/>
              </a:rPr>
              <a:t>Steamed Peewee Potatoes, Herbed Olive Oil Drizzle</a:t>
            </a:r>
          </a:p>
          <a:p>
            <a:pPr>
              <a:lnSpc>
                <a:spcPts val="1368"/>
              </a:lnSpc>
            </a:pPr>
            <a:r>
              <a:rPr lang="en-US" sz="1330" b="1" spc="-47" dirty="0">
                <a:solidFill>
                  <a:srgbClr val="000000"/>
                </a:solidFill>
                <a:latin typeface="TT Chocolates Bold"/>
                <a:ea typeface="TT Chocolates Bold"/>
                <a:cs typeface="TT Chocolates Bold"/>
                <a:sym typeface="TT Chocolates Bold"/>
              </a:rPr>
              <a:t>Baby Arugula, Cherry Tomatoes</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F4F2CE9A-74C6-0571-19CC-FBE8D13D011B}"/>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15</a:t>
            </a:r>
          </a:p>
        </p:txBody>
      </p:sp>
      <p:sp>
        <p:nvSpPr>
          <p:cNvPr id="53" name="TextBox 53">
            <a:extLst>
              <a:ext uri="{FF2B5EF4-FFF2-40B4-BE49-F238E27FC236}">
                <a16:creationId xmlns:a16="http://schemas.microsoft.com/office/drawing/2014/main" id="{A9E6BE2D-C973-24FE-0D6A-D074EE3ED3CB}"/>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A6689CB9-8645-FAB1-974D-EFEDF73FB338}"/>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4567CA76-1F78-BCEE-7BD1-54520EDEC311}"/>
              </a:ext>
            </a:extLst>
          </p:cNvPr>
          <p:cNvSpPr txBox="1"/>
          <p:nvPr/>
        </p:nvSpPr>
        <p:spPr>
          <a:xfrm>
            <a:off x="3925272" y="11181070"/>
            <a:ext cx="6177009"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Soup </a:t>
            </a:r>
          </a:p>
          <a:p>
            <a:pPr>
              <a:lnSpc>
                <a:spcPts val="1368"/>
              </a:lnSpc>
            </a:pPr>
            <a:r>
              <a:rPr lang="en-US" sz="1330" b="1" spc="-47" dirty="0">
                <a:solidFill>
                  <a:srgbClr val="000000"/>
                </a:solidFill>
                <a:latin typeface="TT Chocolates Bold"/>
                <a:ea typeface="TT Chocolates Bold"/>
                <a:cs typeface="TT Chocolates Bold"/>
                <a:sym typeface="TT Chocolates Bold"/>
              </a:rPr>
              <a:t>FRENCH DIP SANDWICH – Tender Rare Roast Beef &amp; Grilled Onions on a French Roll, with Au Jus Dip, Spinach Salad, Chips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89CD32C9-E098-8D66-D0CC-90B8BBF5660A}"/>
              </a:ext>
            </a:extLst>
          </p:cNvPr>
          <p:cNvSpPr txBox="1"/>
          <p:nvPr/>
        </p:nvSpPr>
        <p:spPr>
          <a:xfrm>
            <a:off x="3921264" y="11898185"/>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PORK SHOULDER AU JUS</a:t>
            </a:r>
          </a:p>
          <a:p>
            <a:pPr>
              <a:lnSpc>
                <a:spcPts val="1368"/>
              </a:lnSpc>
            </a:pPr>
            <a:r>
              <a:rPr lang="en-US" sz="1330" b="1" spc="-47" dirty="0">
                <a:solidFill>
                  <a:srgbClr val="000000"/>
                </a:solidFill>
                <a:latin typeface="TT Chocolates Bold"/>
                <a:ea typeface="TT Chocolates Bold"/>
                <a:cs typeface="TT Chocolates Bold"/>
                <a:sym typeface="TT Chocolates Bold"/>
              </a:rPr>
              <a:t>WEST INDIAN STEWED BONE-IN CHICKEN</a:t>
            </a:r>
          </a:p>
          <a:p>
            <a:pPr>
              <a:lnSpc>
                <a:spcPts val="1368"/>
              </a:lnSpc>
            </a:pPr>
            <a:r>
              <a:rPr lang="en-US" sz="1330" b="1" spc="-47" dirty="0">
                <a:solidFill>
                  <a:srgbClr val="000000"/>
                </a:solidFill>
                <a:latin typeface="TT Chocolates Bold"/>
                <a:ea typeface="TT Chocolates Bold"/>
                <a:cs typeface="TT Chocolates Bold"/>
                <a:sym typeface="TT Chocolates Bold"/>
              </a:rPr>
              <a:t>Rice Pilaf</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Italian Pasta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5827FD26-88FA-E30E-CB87-B07758911524}"/>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16</a:t>
            </a:r>
          </a:p>
        </p:txBody>
      </p:sp>
      <p:sp>
        <p:nvSpPr>
          <p:cNvPr id="58" name="TextBox 58">
            <a:extLst>
              <a:ext uri="{FF2B5EF4-FFF2-40B4-BE49-F238E27FC236}">
                <a16:creationId xmlns:a16="http://schemas.microsoft.com/office/drawing/2014/main" id="{EB5580A4-4BDD-314A-77B4-7CB73784E6F5}"/>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3A3290E2-7EB3-A2A3-5395-1821C3897B76}"/>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FD8E8964-53F8-95B1-B6A8-8D44DC560517}"/>
              </a:ext>
            </a:extLst>
          </p:cNvPr>
          <p:cNvSpPr txBox="1"/>
          <p:nvPr/>
        </p:nvSpPr>
        <p:spPr>
          <a:xfrm>
            <a:off x="3925272" y="13242341"/>
            <a:ext cx="5957873" cy="1074653"/>
          </a:xfrm>
          <a:prstGeom prst="rect">
            <a:avLst/>
          </a:prstGeom>
        </p:spPr>
        <p:txBody>
          <a:bodyPr wrap="square" lIns="0" tIns="0" rIns="0" bIns="0" rtlCol="0" anchor="t">
            <a:spAutoFit/>
          </a:bodyPr>
          <a:lstStyle/>
          <a:p>
            <a:pPr>
              <a:lnSpc>
                <a:spcPts val="1368"/>
              </a:lnSpc>
            </a:pPr>
            <a:r>
              <a:rPr lang="en-US" sz="1400" b="1" u="sng" spc="-47" dirty="0">
                <a:solidFill>
                  <a:srgbClr val="000000"/>
                </a:solidFill>
                <a:latin typeface="TT Chocolates Bold"/>
                <a:ea typeface="TT Chocolates Bold"/>
                <a:cs typeface="TT Chocolates Bold"/>
                <a:sym typeface="TT Chocolates Bold"/>
              </a:rPr>
              <a:t>LUNCH</a:t>
            </a:r>
          </a:p>
          <a:p>
            <a:pPr>
              <a:lnSpc>
                <a:spcPts val="1368"/>
              </a:lnSpc>
            </a:pPr>
            <a:r>
              <a:rPr lang="en-US" sz="1400" b="1" spc="-47" dirty="0">
                <a:solidFill>
                  <a:srgbClr val="000000"/>
                </a:solidFill>
                <a:latin typeface="TT Chocolates Bold"/>
                <a:ea typeface="TT Chocolates Bold"/>
                <a:cs typeface="TT Chocolates Bold"/>
                <a:sym typeface="TT Chocolates Bold"/>
              </a:rPr>
              <a:t>Edamame Dumpling Soup with Scallions &amp; Mushrooms</a:t>
            </a:r>
          </a:p>
          <a:p>
            <a:pPr>
              <a:lnSpc>
                <a:spcPts val="1368"/>
              </a:lnSpc>
            </a:pPr>
            <a:r>
              <a:rPr lang="en-US" sz="1400" b="1" spc="-47" dirty="0">
                <a:solidFill>
                  <a:srgbClr val="000000"/>
                </a:solidFill>
                <a:latin typeface="TT Chocolates Bold"/>
                <a:ea typeface="TT Chocolates Bold"/>
                <a:cs typeface="TT Chocolates Bold"/>
                <a:sym typeface="TT Chocolates Bold"/>
              </a:rPr>
              <a:t>SESAME GARLIC SHRIMP SOBA NOODLE BOWL - Tender Gulf Shrimp in Sesame Garlic Sauce over Steamed Vegetables &amp; Soba Noodles</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9C27090F-6C00-28B0-A781-310EB11FDB03}"/>
              </a:ext>
            </a:extLst>
          </p:cNvPr>
          <p:cNvSpPr txBox="1"/>
          <p:nvPr/>
        </p:nvSpPr>
        <p:spPr>
          <a:xfrm>
            <a:off x="3925272" y="13964314"/>
            <a:ext cx="4754798" cy="197233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NONA’S CHEESE RAVIOLI WITH MEAT OR MARINARA SAUCE</a:t>
            </a:r>
          </a:p>
          <a:p>
            <a:pPr>
              <a:lnSpc>
                <a:spcPts val="1368"/>
              </a:lnSpc>
            </a:pPr>
            <a:r>
              <a:rPr lang="en-US" sz="1330" b="1" spc="-47" dirty="0">
                <a:solidFill>
                  <a:srgbClr val="000000"/>
                </a:solidFill>
                <a:latin typeface="TT Chocolates Bold"/>
                <a:ea typeface="TT Chocolates Bold"/>
                <a:cs typeface="TT Chocolates Bold"/>
                <a:sym typeface="TT Chocolates Bold"/>
              </a:rPr>
              <a:t>BRAISED STEAK &amp; SWEET PEPPERS</a:t>
            </a:r>
          </a:p>
          <a:p>
            <a:pPr>
              <a:lnSpc>
                <a:spcPts val="1368"/>
              </a:lnSpc>
            </a:pPr>
            <a:r>
              <a:rPr lang="en-US" sz="1330" b="1" spc="-47" dirty="0">
                <a:solidFill>
                  <a:srgbClr val="000000"/>
                </a:solidFill>
                <a:latin typeface="TT Chocolates Bold"/>
                <a:ea typeface="TT Chocolates Bold"/>
                <a:cs typeface="TT Chocolates Bold"/>
                <a:sym typeface="TT Chocolates Bold"/>
              </a:rPr>
              <a:t>Steamed Basmati Rice</a:t>
            </a:r>
          </a:p>
          <a:p>
            <a:pPr>
              <a:lnSpc>
                <a:spcPts val="1368"/>
              </a:lnSpc>
            </a:pPr>
            <a:r>
              <a:rPr lang="en-US" sz="1330" b="1" spc="-47" dirty="0">
                <a:solidFill>
                  <a:srgbClr val="000000"/>
                </a:solidFill>
                <a:latin typeface="TT Chocolates Bold"/>
                <a:ea typeface="TT Chocolates Bold"/>
                <a:cs typeface="TT Chocolates Bold"/>
                <a:sym typeface="TT Chocolates Bold"/>
              </a:rPr>
              <a:t>Sautéed Parslied Carrots</a:t>
            </a:r>
          </a:p>
          <a:p>
            <a:pPr>
              <a:lnSpc>
                <a:spcPts val="1368"/>
              </a:lnSpc>
            </a:pPr>
            <a:r>
              <a:rPr lang="en-US" sz="1330" b="1" spc="-47" dirty="0">
                <a:solidFill>
                  <a:srgbClr val="000000"/>
                </a:solidFill>
                <a:latin typeface="TT Chocolates Bold"/>
                <a:ea typeface="TT Chocolates Bold"/>
                <a:cs typeface="TT Chocolates Bold"/>
                <a:sym typeface="TT Chocolates Bold"/>
              </a:rPr>
              <a:t>Marinated Beet Salad with Red Onions on Butter Lettuce</a:t>
            </a:r>
          </a:p>
          <a:p>
            <a:pPr>
              <a:lnSpc>
                <a:spcPts val="1368"/>
              </a:lnSpc>
            </a:pPr>
            <a:r>
              <a:rPr lang="en-US" sz="1330" b="1" spc="-47" dirty="0">
                <a:solidFill>
                  <a:srgbClr val="000000"/>
                </a:solidFill>
                <a:latin typeface="TT Chocolates Bold"/>
                <a:ea typeface="TT Chocolates Bold"/>
                <a:cs typeface="TT Chocolates Bold"/>
                <a:sym typeface="TT Chocolates Bold"/>
              </a:rPr>
              <a:t>Apple Pie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F0E3B928-B1EE-CFBE-3327-5BD53E70FE4A}"/>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17</a:t>
            </a:r>
          </a:p>
        </p:txBody>
      </p:sp>
      <p:sp>
        <p:nvSpPr>
          <p:cNvPr id="63" name="TextBox 63">
            <a:extLst>
              <a:ext uri="{FF2B5EF4-FFF2-40B4-BE49-F238E27FC236}">
                <a16:creationId xmlns:a16="http://schemas.microsoft.com/office/drawing/2014/main" id="{35B41EA4-91C6-6286-0C13-12914AF7A098}"/>
              </a:ext>
            </a:extLst>
          </p:cNvPr>
          <p:cNvSpPr txBox="1"/>
          <p:nvPr/>
        </p:nvSpPr>
        <p:spPr>
          <a:xfrm>
            <a:off x="-51412" y="15120692"/>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A08B6D36-D18C-2B16-5833-1E1C47B79B80}"/>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092DAB56-1B81-8FBB-1B37-5F50805358E2}"/>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C021C6D4-B43E-4F5D-9FEF-9135AA6CC5C0}"/>
              </a:ext>
            </a:extLst>
          </p:cNvPr>
          <p:cNvSpPr/>
          <p:nvPr/>
        </p:nvSpPr>
        <p:spPr>
          <a:xfrm>
            <a:off x="3848924"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8C947423-F0B6-08F8-BFF5-B938E63487C6}"/>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64441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4334A0-9D83-6B3E-74F6-3E183EF3DBE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5EC470D-0F8C-FB9E-0732-D5C8E541E80A}"/>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96FA5C0B-3E2C-68BA-A1D1-9C2E57B0CD77}"/>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F5BCB6FA-E444-A0E9-CB57-EBE5E27F4A51}"/>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1704A1E5-A4F9-23F8-E450-36CC2C8E887F}"/>
              </a:ext>
            </a:extLst>
          </p:cNvPr>
          <p:cNvGrpSpPr/>
          <p:nvPr/>
        </p:nvGrpSpPr>
        <p:grpSpPr>
          <a:xfrm>
            <a:off x="199406" y="2410119"/>
            <a:ext cx="2486832" cy="6591892"/>
            <a:chOff x="0" y="0"/>
            <a:chExt cx="31823267" cy="95299281"/>
          </a:xfrm>
        </p:grpSpPr>
        <p:sp>
          <p:nvSpPr>
            <p:cNvPr id="6" name="Freeform 6">
              <a:extLst>
                <a:ext uri="{FF2B5EF4-FFF2-40B4-BE49-F238E27FC236}">
                  <a16:creationId xmlns:a16="http://schemas.microsoft.com/office/drawing/2014/main" id="{B412AE47-2427-5227-3A79-8B9B56FDE337}"/>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dirty="0"/>
            </a:p>
          </p:txBody>
        </p:sp>
        <p:sp>
          <p:nvSpPr>
            <p:cNvPr id="7" name="Freeform 7">
              <a:extLst>
                <a:ext uri="{FF2B5EF4-FFF2-40B4-BE49-F238E27FC236}">
                  <a16:creationId xmlns:a16="http://schemas.microsoft.com/office/drawing/2014/main" id="{97D627CD-D318-E867-1ABB-B366E4467436}"/>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FCE2F235-377F-72EC-78EE-DDF591461AB1}"/>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243E189F-2CA5-0910-2113-BE74DC0942D1}"/>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AAC9A360-D53B-E352-D031-F7CAE0D91DFF}"/>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57A70913-B2CD-F40B-DF03-5062CCBD4F23}"/>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64040D4C-5F2B-CCAF-35EA-6F5F6D1E19FD}"/>
              </a:ext>
            </a:extLst>
          </p:cNvPr>
          <p:cNvSpPr/>
          <p:nvPr/>
        </p:nvSpPr>
        <p:spPr>
          <a:xfrm>
            <a:off x="2503962" y="15034108"/>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90BF2577-B821-21A4-228A-DFAD6ADC0A15}"/>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6A893212-F09D-CAF2-191F-BB6D3E2766AA}"/>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dirty="0">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D58254A2-08F8-92A4-BD1A-C4EB4AF79E10}"/>
              </a:ext>
            </a:extLst>
          </p:cNvPr>
          <p:cNvSpPr txBox="1"/>
          <p:nvPr/>
        </p:nvSpPr>
        <p:spPr>
          <a:xfrm>
            <a:off x="200258" y="1592381"/>
            <a:ext cx="3212291" cy="833562"/>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Anthony Barker – Executive Chef</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D680A621-8326-900B-E5CA-038DF0636A2E}"/>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0AD9806D-3F20-4EBA-69A5-C2BCBB276664}"/>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0FBEAA79-2A1C-67DD-38BC-AD6043F33749}"/>
              </a:ext>
            </a:extLst>
          </p:cNvPr>
          <p:cNvSpPr txBox="1"/>
          <p:nvPr/>
        </p:nvSpPr>
        <p:spPr>
          <a:xfrm>
            <a:off x="3925849" y="1200086"/>
            <a:ext cx="6361151"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err="1">
                <a:solidFill>
                  <a:srgbClr val="000000"/>
                </a:solidFill>
                <a:latin typeface="TT Chocolates Bold"/>
                <a:ea typeface="TT Chocolates Bold"/>
                <a:cs typeface="TT Chocolates Bold"/>
                <a:sym typeface="TT Chocolates Bold"/>
              </a:rPr>
              <a:t>Pancotto</a:t>
            </a:r>
            <a:r>
              <a:rPr lang="en-US" sz="1330" b="1" spc="-47" dirty="0">
                <a:solidFill>
                  <a:srgbClr val="000000"/>
                </a:solidFill>
                <a:latin typeface="TT Chocolates Bold"/>
                <a:ea typeface="TT Chocolates Bold"/>
                <a:cs typeface="TT Chocolates Bold"/>
                <a:sym typeface="TT Chocolates Bold"/>
              </a:rPr>
              <a:t> Soup (Italian Vegetable with Toasted Seasoned Croutons)</a:t>
            </a:r>
          </a:p>
          <a:p>
            <a:pPr>
              <a:lnSpc>
                <a:spcPts val="1368"/>
              </a:lnSpc>
            </a:pPr>
            <a:r>
              <a:rPr lang="en-US" sz="1330" b="1" spc="-47" dirty="0">
                <a:solidFill>
                  <a:srgbClr val="000000"/>
                </a:solidFill>
                <a:latin typeface="TT Chocolates Bold"/>
                <a:ea typeface="TT Chocolates Bold"/>
                <a:cs typeface="TT Chocolates Bold"/>
                <a:sym typeface="TT Chocolates Bold"/>
              </a:rPr>
              <a:t>FETTUCCINI BOLOGNESE – Fettuccini with Our Own Home-Made Beef Bolognese Sauce, </a:t>
            </a:r>
          </a:p>
          <a:p>
            <a:pPr>
              <a:lnSpc>
                <a:spcPts val="1368"/>
              </a:lnSpc>
            </a:pPr>
            <a:r>
              <a:rPr lang="en-US" sz="1330" b="1" spc="-47" dirty="0">
                <a:solidFill>
                  <a:srgbClr val="000000"/>
                </a:solidFill>
                <a:latin typeface="TT Chocolates Bold"/>
                <a:ea typeface="TT Chocolates Bold"/>
                <a:cs typeface="TT Chocolates Bold"/>
                <a:sym typeface="TT Chocolates Bold"/>
              </a:rPr>
              <a:t>Italian Vegetable Salad, Italian Bread</a:t>
            </a:r>
          </a:p>
        </p:txBody>
      </p:sp>
      <p:sp>
        <p:nvSpPr>
          <p:cNvPr id="19" name="TextBox 19">
            <a:extLst>
              <a:ext uri="{FF2B5EF4-FFF2-40B4-BE49-F238E27FC236}">
                <a16:creationId xmlns:a16="http://schemas.microsoft.com/office/drawing/2014/main" id="{0793AAA7-2A17-E04C-9AFA-BF682CCF1A1A}"/>
              </a:ext>
            </a:extLst>
          </p:cNvPr>
          <p:cNvSpPr txBox="1"/>
          <p:nvPr/>
        </p:nvSpPr>
        <p:spPr>
          <a:xfrm>
            <a:off x="3916983" y="1891743"/>
            <a:ext cx="5787859"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BONE-IN CHICKEN CACCIATORE</a:t>
            </a:r>
          </a:p>
          <a:p>
            <a:pPr>
              <a:lnSpc>
                <a:spcPts val="1368"/>
              </a:lnSpc>
            </a:pPr>
            <a:r>
              <a:rPr lang="en-US" sz="1330" b="1" spc="-47" dirty="0">
                <a:solidFill>
                  <a:srgbClr val="000000"/>
                </a:solidFill>
                <a:latin typeface="TT Chocolates Bold"/>
                <a:ea typeface="TT Chocolates Bold"/>
                <a:cs typeface="TT Chocolates Bold"/>
                <a:sym typeface="TT Chocolates Bold"/>
              </a:rPr>
              <a:t>EGGPLANT PARMAGIANA</a:t>
            </a:r>
          </a:p>
          <a:p>
            <a:pPr>
              <a:lnSpc>
                <a:spcPts val="1368"/>
              </a:lnSpc>
            </a:pPr>
            <a:r>
              <a:rPr lang="en-US" sz="1330" b="1" spc="-47" dirty="0">
                <a:solidFill>
                  <a:srgbClr val="000000"/>
                </a:solidFill>
                <a:latin typeface="TT Chocolates Bold"/>
                <a:ea typeface="TT Chocolates Bold"/>
                <a:cs typeface="TT Chocolates Bold"/>
                <a:sym typeface="TT Chocolates Bold"/>
              </a:rPr>
              <a:t>Buttered Egg Noodles</a:t>
            </a:r>
          </a:p>
          <a:p>
            <a:pPr>
              <a:lnSpc>
                <a:spcPts val="1368"/>
              </a:lnSpc>
            </a:pPr>
            <a:r>
              <a:rPr lang="en-US" sz="1330" b="1" spc="-47" dirty="0">
                <a:solidFill>
                  <a:srgbClr val="000000"/>
                </a:solidFill>
                <a:latin typeface="TT Chocolates Bold"/>
                <a:ea typeface="TT Chocolates Bold"/>
                <a:cs typeface="TT Chocolates Bold"/>
                <a:sym typeface="TT Chocolates Bold"/>
              </a:rPr>
              <a:t>Fire Roasted Sweet Corn</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a:extLst>
              <a:ext uri="{FF2B5EF4-FFF2-40B4-BE49-F238E27FC236}">
                <a16:creationId xmlns:a16="http://schemas.microsoft.com/office/drawing/2014/main" id="{2ADCE190-89FD-2E14-61D5-76AED9D895C8}"/>
              </a:ext>
            </a:extLst>
          </p:cNvPr>
          <p:cNvSpPr txBox="1"/>
          <p:nvPr/>
        </p:nvSpPr>
        <p:spPr>
          <a:xfrm>
            <a:off x="273159" y="3497636"/>
            <a:ext cx="2265020" cy="3334887"/>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r>
              <a:rPr lang="en-US" sz="1100" b="1" spc="-46" dirty="0">
                <a:solidFill>
                  <a:srgbClr val="000000"/>
                </a:solidFill>
                <a:latin typeface="TT Chocolates Bold"/>
                <a:ea typeface="TT Chocolates Bold"/>
                <a:cs typeface="TT Chocolates Bold"/>
                <a:sym typeface="TT Chocolates Bold"/>
              </a:rPr>
              <a:t>VEGETABLE LO MEIN</a:t>
            </a:r>
          </a:p>
          <a:p>
            <a:pPr>
              <a:lnSpc>
                <a:spcPts val="1338"/>
              </a:lnSpc>
            </a:pPr>
            <a:endParaRPr lang="en-US" sz="8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a:extLst>
              <a:ext uri="{FF2B5EF4-FFF2-40B4-BE49-F238E27FC236}">
                <a16:creationId xmlns:a16="http://schemas.microsoft.com/office/drawing/2014/main" id="{44452BA1-7DBF-172B-AC4D-081CBEFC36C4}"/>
              </a:ext>
            </a:extLst>
          </p:cNvPr>
          <p:cNvSpPr txBox="1"/>
          <p:nvPr/>
        </p:nvSpPr>
        <p:spPr>
          <a:xfrm>
            <a:off x="271939" y="6837530"/>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ONLY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0FC57027-2C12-C82D-A976-F0AAE89DBAF0}"/>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42657483-E6F0-C808-6305-4E17806A0720}"/>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9409DBA7-2674-868A-8E19-8EF5AF9AD17E}"/>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647D7C37-FEB1-6479-A8B8-7E45F575BEC9}"/>
              </a:ext>
            </a:extLst>
          </p:cNvPr>
          <p:cNvSpPr txBox="1"/>
          <p:nvPr/>
        </p:nvSpPr>
        <p:spPr>
          <a:xfrm>
            <a:off x="316709" y="9086544"/>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04972FEB-4676-6BF0-CC8B-63F57097C30F}"/>
              </a:ext>
            </a:extLst>
          </p:cNvPr>
          <p:cNvSpPr txBox="1"/>
          <p:nvPr/>
        </p:nvSpPr>
        <p:spPr>
          <a:xfrm>
            <a:off x="316709" y="9405539"/>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AC63A258-73ED-476B-092F-99F432FB97DF}"/>
              </a:ext>
            </a:extLst>
          </p:cNvPr>
          <p:cNvSpPr txBox="1"/>
          <p:nvPr/>
        </p:nvSpPr>
        <p:spPr>
          <a:xfrm>
            <a:off x="5135251" y="764012"/>
            <a:ext cx="3459242" cy="385234"/>
          </a:xfrm>
          <a:prstGeom prst="rect">
            <a:avLst/>
          </a:prstGeom>
        </p:spPr>
        <p:txBody>
          <a:bodyPr wrap="square"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October 4</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  October 10</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4A9082D1-920B-CE62-9AF3-0E811229341C}"/>
              </a:ext>
            </a:extLst>
          </p:cNvPr>
          <p:cNvSpPr txBox="1"/>
          <p:nvPr/>
        </p:nvSpPr>
        <p:spPr>
          <a:xfrm>
            <a:off x="506882" y="2574345"/>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7C86EEF5-27D7-DA01-A113-777D31151F1E}"/>
              </a:ext>
            </a:extLst>
          </p:cNvPr>
          <p:cNvSpPr txBox="1"/>
          <p:nvPr/>
        </p:nvSpPr>
        <p:spPr>
          <a:xfrm>
            <a:off x="1043879" y="2431926"/>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a:extLst>
              <a:ext uri="{FF2B5EF4-FFF2-40B4-BE49-F238E27FC236}">
                <a16:creationId xmlns:a16="http://schemas.microsoft.com/office/drawing/2014/main" id="{C50648B9-41FB-40FD-2087-0992018F4D2C}"/>
              </a:ext>
            </a:extLst>
          </p:cNvPr>
          <p:cNvSpPr txBox="1"/>
          <p:nvPr/>
        </p:nvSpPr>
        <p:spPr>
          <a:xfrm>
            <a:off x="316709" y="10958193"/>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FD793FF2-6C15-4E06-B898-D2174C559909}"/>
              </a:ext>
            </a:extLst>
          </p:cNvPr>
          <p:cNvSpPr txBox="1"/>
          <p:nvPr/>
        </p:nvSpPr>
        <p:spPr>
          <a:xfrm>
            <a:off x="271939" y="2638664"/>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57C48F22-8990-309F-494C-960CD7BFADA7}"/>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4</a:t>
            </a:r>
          </a:p>
        </p:txBody>
      </p:sp>
      <p:sp>
        <p:nvSpPr>
          <p:cNvPr id="33" name="TextBox 33">
            <a:extLst>
              <a:ext uri="{FF2B5EF4-FFF2-40B4-BE49-F238E27FC236}">
                <a16:creationId xmlns:a16="http://schemas.microsoft.com/office/drawing/2014/main" id="{51F049AD-2E21-F413-2DF5-7ACCF7C7494F}"/>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DE890482-A8FA-889E-74E5-39070B037321}"/>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44A5EDB4-29C4-FC4B-8DAE-708EA62C3AAF}"/>
              </a:ext>
            </a:extLst>
          </p:cNvPr>
          <p:cNvSpPr txBox="1"/>
          <p:nvPr/>
        </p:nvSpPr>
        <p:spPr>
          <a:xfrm>
            <a:off x="3910223" y="3202126"/>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Apple Cinnamon Oatmeal</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BREAKFAST SANDWICH  – Fried Egg, Canadian Bacon, American Cheese on Toasted English Muffin, Home Fried Potatoes, Honeydew Melon, Scones</a:t>
            </a:r>
          </a:p>
        </p:txBody>
      </p:sp>
      <p:sp>
        <p:nvSpPr>
          <p:cNvPr id="36" name="TextBox 36">
            <a:extLst>
              <a:ext uri="{FF2B5EF4-FFF2-40B4-BE49-F238E27FC236}">
                <a16:creationId xmlns:a16="http://schemas.microsoft.com/office/drawing/2014/main" id="{74D315CE-870D-6B85-C31D-72F1625EB468}"/>
              </a:ext>
            </a:extLst>
          </p:cNvPr>
          <p:cNvSpPr txBox="1"/>
          <p:nvPr/>
        </p:nvSpPr>
        <p:spPr>
          <a:xfrm>
            <a:off x="3910223" y="3909159"/>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HONEY BOURBON ROAST PORK LOIN AU JUS</a:t>
            </a:r>
          </a:p>
          <a:p>
            <a:pPr>
              <a:lnSpc>
                <a:spcPts val="1368"/>
              </a:lnSpc>
            </a:pPr>
            <a:r>
              <a:rPr lang="en-US" sz="1330" b="1" spc="-47" dirty="0">
                <a:solidFill>
                  <a:srgbClr val="000000"/>
                </a:solidFill>
                <a:latin typeface="TT Chocolates Bold"/>
                <a:ea typeface="TT Chocolates Bold"/>
                <a:cs typeface="TT Chocolates Bold"/>
                <a:sym typeface="TT Chocolates Bold"/>
              </a:rPr>
              <a:t>OVEN BAKED LEMON THYME HAKE FILET </a:t>
            </a:r>
          </a:p>
          <a:p>
            <a:pPr>
              <a:lnSpc>
                <a:spcPts val="1368"/>
              </a:lnSpc>
            </a:pPr>
            <a:r>
              <a:rPr lang="en-US" sz="1330" b="1" spc="-47" dirty="0">
                <a:solidFill>
                  <a:srgbClr val="000000"/>
                </a:solidFill>
                <a:latin typeface="TT Chocolates Bold"/>
                <a:ea typeface="TT Chocolates Bold"/>
                <a:cs typeface="TT Chocolates Bold"/>
                <a:sym typeface="TT Chocolates Bold"/>
              </a:rPr>
              <a:t>Baked Potato, Sour Cream</a:t>
            </a:r>
          </a:p>
          <a:p>
            <a:pPr>
              <a:lnSpc>
                <a:spcPts val="1368"/>
              </a:lnSpc>
            </a:pPr>
            <a:r>
              <a:rPr lang="en-US" sz="1330" b="1" spc="-47" dirty="0">
                <a:solidFill>
                  <a:srgbClr val="000000"/>
                </a:solidFill>
                <a:latin typeface="TT Chocolates Bold"/>
                <a:ea typeface="TT Chocolates Bold"/>
                <a:cs typeface="TT Chocolates Bold"/>
                <a:sym typeface="TT Chocolates Bold"/>
              </a:rPr>
              <a:t>Sautéed Green Beans with Garlic</a:t>
            </a:r>
          </a:p>
          <a:p>
            <a:pPr>
              <a:lnSpc>
                <a:spcPts val="1368"/>
              </a:lnSpc>
            </a:pPr>
            <a:r>
              <a:rPr lang="en-US" sz="1330" b="1" spc="-47" dirty="0">
                <a:solidFill>
                  <a:srgbClr val="000000"/>
                </a:solidFill>
                <a:latin typeface="TT Chocolates Bold"/>
                <a:ea typeface="TT Chocolates Bold"/>
                <a:cs typeface="TT Chocolates Bold"/>
                <a:sym typeface="TT Chocolates Bold"/>
              </a:rPr>
              <a:t>Red Potato &amp; Green Bean Salad</a:t>
            </a:r>
          </a:p>
          <a:p>
            <a:pPr>
              <a:lnSpc>
                <a:spcPts val="1368"/>
              </a:lnSpc>
            </a:pPr>
            <a:r>
              <a:rPr lang="en-US" sz="1330" b="1" spc="-47" dirty="0">
                <a:solidFill>
                  <a:srgbClr val="000000"/>
                </a:solidFill>
                <a:latin typeface="TT Chocolates Bold"/>
                <a:ea typeface="TT Chocolates Bold"/>
                <a:cs typeface="TT Chocolates Bold"/>
                <a:sym typeface="TT Chocolates Bold"/>
              </a:rPr>
              <a:t>Banana Cream Pie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9CBF3A1F-CA8E-FF3E-C7B1-D1ADE0EE34E9}"/>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5</a:t>
            </a:r>
          </a:p>
        </p:txBody>
      </p:sp>
      <p:sp>
        <p:nvSpPr>
          <p:cNvPr id="38" name="TextBox 38">
            <a:extLst>
              <a:ext uri="{FF2B5EF4-FFF2-40B4-BE49-F238E27FC236}">
                <a16:creationId xmlns:a16="http://schemas.microsoft.com/office/drawing/2014/main" id="{4B09AD67-A0F3-61BC-3C5C-39B24D0B539D}"/>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EBF66FBC-A8BF-5B5A-5684-13C75FD6FE97}"/>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6F6A3448-AC61-CC7A-A16B-9C79F3A37703}"/>
              </a:ext>
            </a:extLst>
          </p:cNvPr>
          <p:cNvSpPr txBox="1"/>
          <p:nvPr/>
        </p:nvSpPr>
        <p:spPr>
          <a:xfrm>
            <a:off x="3916983" y="5221658"/>
            <a:ext cx="5980227"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Noodle Soup</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DELI  – Lean Hot Turkey Pastrami Brisket on Bakery Jewish Rye Bread Served with  Cole Slaw &amp; Pickle  	</a:t>
            </a:r>
            <a:r>
              <a:rPr lang="en-US" sz="1330" b="1" i="1" spc="-47" dirty="0">
                <a:solidFill>
                  <a:srgbClr val="000000"/>
                </a:solidFill>
                <a:latin typeface="TT Chocolates Bold"/>
                <a:ea typeface="TT Chocolates Bold"/>
                <a:cs typeface="TT Chocolates Bold"/>
                <a:sym typeface="TT Chocolates Bold"/>
              </a:rPr>
              <a:t>Yes!  Turkey Pastrami!</a:t>
            </a:r>
          </a:p>
        </p:txBody>
      </p:sp>
      <p:sp>
        <p:nvSpPr>
          <p:cNvPr id="41" name="TextBox 41">
            <a:extLst>
              <a:ext uri="{FF2B5EF4-FFF2-40B4-BE49-F238E27FC236}">
                <a16:creationId xmlns:a16="http://schemas.microsoft.com/office/drawing/2014/main" id="{08976C06-0802-92B2-6C47-9BEDAE16CEBB}"/>
              </a:ext>
            </a:extLst>
          </p:cNvPr>
          <p:cNvSpPr txBox="1"/>
          <p:nvPr/>
        </p:nvSpPr>
        <p:spPr>
          <a:xfrm>
            <a:off x="3925272" y="5915590"/>
            <a:ext cx="5338810" cy="1442574"/>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PESTO ROASTED QUARTERED CHICKEN</a:t>
            </a:r>
          </a:p>
          <a:p>
            <a:pPr>
              <a:lnSpc>
                <a:spcPts val="1368"/>
              </a:lnSpc>
            </a:pPr>
            <a:r>
              <a:rPr lang="en-US" sz="1330" b="1" spc="-47" dirty="0">
                <a:solidFill>
                  <a:srgbClr val="000000"/>
                </a:solidFill>
                <a:latin typeface="TT Chocolates Bold"/>
                <a:ea typeface="TT Chocolates Bold"/>
                <a:cs typeface="TT Chocolates Bold"/>
                <a:sym typeface="TT Chocolates Bold"/>
              </a:rPr>
              <a:t>BRAISED VEAL &amp; CREMINI MUSHOOMS</a:t>
            </a:r>
          </a:p>
          <a:p>
            <a:pPr>
              <a:lnSpc>
                <a:spcPts val="1368"/>
              </a:lnSpc>
            </a:pPr>
            <a:r>
              <a:rPr lang="en-US" sz="1330" b="1" spc="-47" dirty="0">
                <a:solidFill>
                  <a:srgbClr val="000000"/>
                </a:solidFill>
                <a:latin typeface="TT Chocolates Bold"/>
                <a:ea typeface="TT Chocolates Bold"/>
                <a:cs typeface="TT Chocolates Bold"/>
                <a:sym typeface="TT Chocolates Bold"/>
              </a:rPr>
              <a:t>Herbed Moroccan Couscous</a:t>
            </a:r>
          </a:p>
          <a:p>
            <a:pPr>
              <a:lnSpc>
                <a:spcPts val="1368"/>
              </a:lnSpc>
            </a:pPr>
            <a:r>
              <a:rPr lang="en-US" sz="1330" b="1" spc="-47" dirty="0">
                <a:solidFill>
                  <a:srgbClr val="000000"/>
                </a:solidFill>
                <a:latin typeface="TT Chocolates Bold"/>
                <a:ea typeface="TT Chocolates Bold"/>
                <a:cs typeface="TT Chocolates Bold"/>
                <a:sym typeface="TT Chocolates Bold"/>
              </a:rPr>
              <a:t>Sautéed Zucchini &amp; Caramelized Onions</a:t>
            </a:r>
          </a:p>
          <a:p>
            <a:pPr>
              <a:lnSpc>
                <a:spcPts val="1368"/>
              </a:lnSpc>
            </a:pPr>
            <a:r>
              <a:rPr lang="en-US" sz="1330" b="1" spc="-47" dirty="0">
                <a:solidFill>
                  <a:srgbClr val="000000"/>
                </a:solidFill>
                <a:latin typeface="TT Chocolates Bold"/>
                <a:ea typeface="TT Chocolates Bold"/>
                <a:cs typeface="TT Chocolates Bold"/>
                <a:sym typeface="TT Chocolates Bold"/>
              </a:rPr>
              <a:t>Carrot Raisin Salad with Low Fat Yogurt</a:t>
            </a:r>
          </a:p>
          <a:p>
            <a:pPr>
              <a:lnSpc>
                <a:spcPts val="1368"/>
              </a:lnSpc>
            </a:pPr>
            <a:r>
              <a:rPr lang="en-US" sz="1330" b="1" spc="-47" dirty="0">
                <a:solidFill>
                  <a:srgbClr val="000000"/>
                </a:solidFill>
                <a:latin typeface="TT Chocolates Bold"/>
                <a:ea typeface="TT Chocolates Bold"/>
                <a:cs typeface="TT Chocolates Bold"/>
                <a:sym typeface="TT Chocolates Bold"/>
              </a:rPr>
              <a:t>Fresh Fruit of the Day</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2" name="TextBox 42">
            <a:extLst>
              <a:ext uri="{FF2B5EF4-FFF2-40B4-BE49-F238E27FC236}">
                <a16:creationId xmlns:a16="http://schemas.microsoft.com/office/drawing/2014/main" id="{D34ADCE9-392D-4EA6-6EBA-A45018DE61F8}"/>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6</a:t>
            </a:r>
          </a:p>
        </p:txBody>
      </p:sp>
      <p:sp>
        <p:nvSpPr>
          <p:cNvPr id="43" name="TextBox 43">
            <a:extLst>
              <a:ext uri="{FF2B5EF4-FFF2-40B4-BE49-F238E27FC236}">
                <a16:creationId xmlns:a16="http://schemas.microsoft.com/office/drawing/2014/main" id="{01D06C1C-7361-C1AC-1766-6FD219D71B7E}"/>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A8C965D3-D59D-3565-E71E-F49319CD9D56}"/>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37EA42E9-594D-3CBB-62D1-62BAFF130F3C}"/>
              </a:ext>
            </a:extLst>
          </p:cNvPr>
          <p:cNvSpPr txBox="1"/>
          <p:nvPr/>
        </p:nvSpPr>
        <p:spPr>
          <a:xfrm>
            <a:off x="3910223" y="7202905"/>
            <a:ext cx="617700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Lentil Soup</a:t>
            </a:r>
          </a:p>
          <a:p>
            <a:pPr>
              <a:lnSpc>
                <a:spcPts val="1368"/>
              </a:lnSpc>
            </a:pPr>
            <a:r>
              <a:rPr lang="en-US" sz="1330" b="1" spc="-47" dirty="0">
                <a:solidFill>
                  <a:srgbClr val="000000"/>
                </a:solidFill>
                <a:latin typeface="TT Chocolates Bold"/>
                <a:ea typeface="TT Chocolates Bold"/>
                <a:cs typeface="TT Chocolates Bold"/>
                <a:sym typeface="TT Chocolates Bold"/>
              </a:rPr>
              <a:t>GRILLED ROAST BEEF &amp; CHEDDAR SANDWICH – Lean Roast Beef, Mild Cheddar Cheese, Sautéed Onions, Grilled on Sour Dough Bread, Served with Chips</a:t>
            </a:r>
          </a:p>
        </p:txBody>
      </p:sp>
      <p:sp>
        <p:nvSpPr>
          <p:cNvPr id="46" name="TextBox 46">
            <a:extLst>
              <a:ext uri="{FF2B5EF4-FFF2-40B4-BE49-F238E27FC236}">
                <a16:creationId xmlns:a16="http://schemas.microsoft.com/office/drawing/2014/main" id="{71674B9F-243C-C2D7-8319-E8E321DF9620}"/>
              </a:ext>
            </a:extLst>
          </p:cNvPr>
          <p:cNvSpPr txBox="1"/>
          <p:nvPr/>
        </p:nvSpPr>
        <p:spPr>
          <a:xfrm>
            <a:off x="3916983" y="7902967"/>
            <a:ext cx="5796010" cy="1442574"/>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WEST INDIAN BONE IN CHICKEN STEW</a:t>
            </a:r>
          </a:p>
          <a:p>
            <a:pPr>
              <a:lnSpc>
                <a:spcPts val="1368"/>
              </a:lnSpc>
            </a:pPr>
            <a:r>
              <a:rPr lang="en-US" sz="1330" b="1" spc="-47" dirty="0">
                <a:solidFill>
                  <a:srgbClr val="000000"/>
                </a:solidFill>
                <a:latin typeface="TT Chocolates Bold"/>
                <a:ea typeface="TT Chocolates Bold"/>
                <a:cs typeface="TT Chocolates Bold"/>
                <a:sym typeface="TT Chocolates Bold"/>
              </a:rPr>
              <a:t>PUMPKIN RAVIOLI SCORCHED BUTTER &amp; SAGE SAUCE</a:t>
            </a:r>
          </a:p>
          <a:p>
            <a:pPr>
              <a:lnSpc>
                <a:spcPts val="1368"/>
              </a:lnSpc>
            </a:pPr>
            <a:r>
              <a:rPr lang="en-US" sz="1330" b="1" spc="-47" dirty="0">
                <a:solidFill>
                  <a:srgbClr val="000000"/>
                </a:solidFill>
                <a:latin typeface="TT Chocolates Bold"/>
                <a:ea typeface="TT Chocolates Bold"/>
                <a:cs typeface="TT Chocolates Bold"/>
                <a:sym typeface="TT Chocolates Bold"/>
              </a:rPr>
              <a:t>Basmati Rice Pilaf</a:t>
            </a:r>
          </a:p>
          <a:p>
            <a:pPr>
              <a:lnSpc>
                <a:spcPts val="1368"/>
              </a:lnSpc>
            </a:pPr>
            <a:r>
              <a:rPr lang="en-US" sz="1330" b="1" spc="-47" dirty="0">
                <a:solidFill>
                  <a:srgbClr val="000000"/>
                </a:solidFill>
                <a:latin typeface="TT Chocolates Bold"/>
                <a:ea typeface="TT Chocolates Bold"/>
                <a:cs typeface="TT Chocolates Bold"/>
                <a:sym typeface="TT Chocolates Bold"/>
              </a:rPr>
              <a:t>Italian Mixed Vegetables</a:t>
            </a:r>
          </a:p>
          <a:p>
            <a:pPr>
              <a:lnSpc>
                <a:spcPts val="1368"/>
              </a:lnSpc>
            </a:pPr>
            <a:r>
              <a:rPr lang="en-US" sz="1330" b="1" spc="-47" dirty="0">
                <a:solidFill>
                  <a:srgbClr val="000000"/>
                </a:solidFill>
                <a:latin typeface="TT Chocolates Bold"/>
                <a:ea typeface="TT Chocolates Bold"/>
                <a:cs typeface="TT Chocolates Bold"/>
                <a:sym typeface="TT Chocolates Bold"/>
              </a:rPr>
              <a:t>Marinated Artichoke Hearts, Butter Lettuce</a:t>
            </a:r>
          </a:p>
          <a:p>
            <a:pPr>
              <a:lnSpc>
                <a:spcPts val="1368"/>
              </a:lnSpc>
            </a:pPr>
            <a:r>
              <a:rPr lang="en-US" sz="1330" b="1" spc="-47" dirty="0">
                <a:solidFill>
                  <a:srgbClr val="000000"/>
                </a:solidFill>
                <a:latin typeface="TT Chocolates Bold"/>
                <a:ea typeface="TT Chocolates Bold"/>
                <a:cs typeface="TT Chocolates Bold"/>
                <a:sym typeface="TT Chocolates Bold"/>
              </a:rPr>
              <a:t>Jell-O with Whipped Cream</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7" name="TextBox 47">
            <a:extLst>
              <a:ext uri="{FF2B5EF4-FFF2-40B4-BE49-F238E27FC236}">
                <a16:creationId xmlns:a16="http://schemas.microsoft.com/office/drawing/2014/main" id="{E21A05A1-3C76-F86C-A885-DEC9D12D434F}"/>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7</a:t>
            </a:r>
          </a:p>
        </p:txBody>
      </p:sp>
      <p:sp>
        <p:nvSpPr>
          <p:cNvPr id="48" name="TextBox 48">
            <a:extLst>
              <a:ext uri="{FF2B5EF4-FFF2-40B4-BE49-F238E27FC236}">
                <a16:creationId xmlns:a16="http://schemas.microsoft.com/office/drawing/2014/main" id="{C47A1EEC-FD33-F91B-5C55-3987EC01AE1A}"/>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BEB1CBBF-D4C8-D4A9-E934-53F1F37C623A}"/>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46688020-E9C3-7B37-0FE0-CE22B3E8E9B0}"/>
              </a:ext>
            </a:extLst>
          </p:cNvPr>
          <p:cNvSpPr txBox="1"/>
          <p:nvPr/>
        </p:nvSpPr>
        <p:spPr>
          <a:xfrm>
            <a:off x="3912882" y="9192180"/>
            <a:ext cx="6114026" cy="90396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Three Bean Soup</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CHEF SALAD – Strips of Turkey, Black Forest Ham, American Cheese, Muenster Cheese, Egg, Tomato, Cucumber over Crisp Greens, Dinner Roll</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51" name="TextBox 51">
            <a:extLst>
              <a:ext uri="{FF2B5EF4-FFF2-40B4-BE49-F238E27FC236}">
                <a16:creationId xmlns:a16="http://schemas.microsoft.com/office/drawing/2014/main" id="{AE854B81-79C0-1557-D50F-973C99DCDA23}"/>
              </a:ext>
            </a:extLst>
          </p:cNvPr>
          <p:cNvSpPr txBox="1"/>
          <p:nvPr/>
        </p:nvSpPr>
        <p:spPr>
          <a:xfrm>
            <a:off x="3916983" y="9874906"/>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MARINATED SIRLOIN OF BEEF WITH GRAVY</a:t>
            </a:r>
          </a:p>
          <a:p>
            <a:pPr>
              <a:lnSpc>
                <a:spcPts val="1368"/>
              </a:lnSpc>
            </a:pPr>
            <a:r>
              <a:rPr lang="en-US" sz="1330" b="1" spc="-47" dirty="0">
                <a:solidFill>
                  <a:srgbClr val="000000"/>
                </a:solidFill>
                <a:latin typeface="TT Chocolates Bold"/>
                <a:ea typeface="TT Chocolates Bold"/>
                <a:cs typeface="TT Chocolates Bold"/>
                <a:sym typeface="TT Chocolates Bold"/>
              </a:rPr>
              <a:t>PAN SAUTÉED SHRIMP SCAMPI</a:t>
            </a:r>
          </a:p>
          <a:p>
            <a:pPr>
              <a:lnSpc>
                <a:spcPts val="1368"/>
              </a:lnSpc>
            </a:pPr>
            <a:r>
              <a:rPr lang="en-US" sz="1330" b="1" spc="-47" dirty="0">
                <a:solidFill>
                  <a:srgbClr val="000000"/>
                </a:solidFill>
                <a:latin typeface="TT Chocolates Bold"/>
                <a:ea typeface="TT Chocolates Bold"/>
                <a:cs typeface="TT Chocolates Bold"/>
                <a:sym typeface="TT Chocolates Bold"/>
              </a:rPr>
              <a:t>Herb Buttered Noodles</a:t>
            </a:r>
          </a:p>
          <a:p>
            <a:pPr>
              <a:lnSpc>
                <a:spcPts val="1368"/>
              </a:lnSpc>
            </a:pPr>
            <a:r>
              <a:rPr lang="en-US" sz="1330" b="1" spc="-47" dirty="0">
                <a:solidFill>
                  <a:srgbClr val="000000"/>
                </a:solidFill>
                <a:latin typeface="TT Chocolates Bold"/>
                <a:ea typeface="TT Chocolates Bold"/>
                <a:cs typeface="TT Chocolates Bold"/>
                <a:sym typeface="TT Chocolates Bold"/>
              </a:rPr>
              <a:t>Shredded Brussel Sprouts</a:t>
            </a:r>
          </a:p>
          <a:p>
            <a:pPr>
              <a:lnSpc>
                <a:spcPts val="1368"/>
              </a:lnSpc>
            </a:pPr>
            <a:r>
              <a:rPr lang="en-US" sz="1330" b="1" spc="-47" dirty="0">
                <a:solidFill>
                  <a:srgbClr val="000000"/>
                </a:solidFill>
                <a:latin typeface="TT Chocolates Bold"/>
                <a:ea typeface="TT Chocolates Bold"/>
                <a:cs typeface="TT Chocolates Bold"/>
                <a:sym typeface="TT Chocolates Bold"/>
              </a:rPr>
              <a:t>Cucumber Salad with Red Onion		</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515A5092-E12A-8162-7D79-EC461D2FFD13}"/>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8</a:t>
            </a:r>
          </a:p>
        </p:txBody>
      </p:sp>
      <p:sp>
        <p:nvSpPr>
          <p:cNvPr id="53" name="TextBox 53">
            <a:extLst>
              <a:ext uri="{FF2B5EF4-FFF2-40B4-BE49-F238E27FC236}">
                <a16:creationId xmlns:a16="http://schemas.microsoft.com/office/drawing/2014/main" id="{B737A443-6C18-5F33-BFB2-64E8CB1764D5}"/>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2D7DD766-259C-17D6-9385-21A0040C58CF}"/>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25DA489B-F34A-BEF8-AE48-AA21F81D622E}"/>
              </a:ext>
            </a:extLst>
          </p:cNvPr>
          <p:cNvSpPr txBox="1"/>
          <p:nvPr/>
        </p:nvSpPr>
        <p:spPr>
          <a:xfrm>
            <a:off x="3925272" y="11181070"/>
            <a:ext cx="6177009"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Egg Drop Soup</a:t>
            </a:r>
          </a:p>
          <a:p>
            <a:pPr>
              <a:lnSpc>
                <a:spcPts val="1368"/>
              </a:lnSpc>
            </a:pPr>
            <a:r>
              <a:rPr lang="en-US" sz="1330" b="1" spc="-47" dirty="0">
                <a:solidFill>
                  <a:srgbClr val="000000"/>
                </a:solidFill>
                <a:latin typeface="TT Chocolates Bold"/>
                <a:ea typeface="TT Chocolates Bold"/>
                <a:cs typeface="TT Chocolates Bold"/>
                <a:sym typeface="TT Chocolates Bold"/>
              </a:rPr>
              <a:t>GENERAL TSO’S CHICKEN - Batter Coated Chicken, Broccoli Florets, Sweet &amp; Spicy General Tso’s Sauce, Steamed White Rice, Kung Pao Dumplings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C1B8EC2B-E556-3422-1D1F-124BE11C3AED}"/>
              </a:ext>
            </a:extLst>
          </p:cNvPr>
          <p:cNvSpPr txBox="1"/>
          <p:nvPr/>
        </p:nvSpPr>
        <p:spPr>
          <a:xfrm>
            <a:off x="3921264" y="11898185"/>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GRILLED POLSKA KIELBASA</a:t>
            </a:r>
          </a:p>
          <a:p>
            <a:pPr>
              <a:lnSpc>
                <a:spcPts val="1368"/>
              </a:lnSpc>
            </a:pPr>
            <a:r>
              <a:rPr lang="en-US" sz="1330" b="1" spc="-47" dirty="0">
                <a:solidFill>
                  <a:srgbClr val="000000"/>
                </a:solidFill>
                <a:latin typeface="TT Chocolates Bold"/>
                <a:ea typeface="TT Chocolates Bold"/>
                <a:cs typeface="TT Chocolates Bold"/>
                <a:sym typeface="TT Chocolates Bold"/>
              </a:rPr>
              <a:t>LINGUINI WITH PINK CLAM SAUCE</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Yukon Potatoes</a:t>
            </a:r>
          </a:p>
          <a:p>
            <a:pPr>
              <a:lnSpc>
                <a:spcPts val="1368"/>
              </a:lnSpc>
            </a:pPr>
            <a:r>
              <a:rPr lang="en-US" sz="1330" b="1" spc="-47" dirty="0">
                <a:solidFill>
                  <a:srgbClr val="000000"/>
                </a:solidFill>
                <a:latin typeface="TT Chocolates Bold"/>
                <a:ea typeface="TT Chocolates Bold"/>
                <a:cs typeface="TT Chocolates Bold"/>
                <a:sym typeface="TT Chocolates Bold"/>
              </a:rPr>
              <a:t>Steamed Cauliflower Florets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Blue Cheese Dressing</a:t>
            </a:r>
          </a:p>
          <a:p>
            <a:pPr>
              <a:lnSpc>
                <a:spcPts val="1368"/>
              </a:lnSpc>
            </a:pPr>
            <a:r>
              <a:rPr lang="en-US" sz="1330" b="1" spc="-47" dirty="0">
                <a:solidFill>
                  <a:srgbClr val="000000"/>
                </a:solidFill>
                <a:latin typeface="TT Chocolates Bold"/>
                <a:ea typeface="TT Chocolates Bold"/>
                <a:cs typeface="TT Chocolates Bold"/>
                <a:sym typeface="TT Chocolates Bold"/>
              </a:rPr>
              <a:t>Fresh 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8957DF2F-7B96-10F0-7AD7-980D17A5DE30}"/>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9</a:t>
            </a:r>
          </a:p>
        </p:txBody>
      </p:sp>
      <p:sp>
        <p:nvSpPr>
          <p:cNvPr id="58" name="TextBox 58">
            <a:extLst>
              <a:ext uri="{FF2B5EF4-FFF2-40B4-BE49-F238E27FC236}">
                <a16:creationId xmlns:a16="http://schemas.microsoft.com/office/drawing/2014/main" id="{3D64CD96-5BA1-877F-478C-1FB18683C234}"/>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628B47FC-008D-7088-88C8-3DCBFA3EBEFF}"/>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9818D28D-C8E2-0029-78EC-939B5F20BE8A}"/>
              </a:ext>
            </a:extLst>
          </p:cNvPr>
          <p:cNvSpPr txBox="1"/>
          <p:nvPr/>
        </p:nvSpPr>
        <p:spPr>
          <a:xfrm>
            <a:off x="3925272" y="13242341"/>
            <a:ext cx="5957873" cy="1074653"/>
          </a:xfrm>
          <a:prstGeom prst="rect">
            <a:avLst/>
          </a:prstGeom>
        </p:spPr>
        <p:txBody>
          <a:bodyPr wrap="square" lIns="0" tIns="0" rIns="0" bIns="0" rtlCol="0" anchor="t">
            <a:spAutoFit/>
          </a:bodyPr>
          <a:lstStyle/>
          <a:p>
            <a:pPr>
              <a:lnSpc>
                <a:spcPts val="1368"/>
              </a:lnSpc>
            </a:pPr>
            <a:r>
              <a:rPr lang="en-US" sz="1400" b="1" u="sng" spc="-47" dirty="0">
                <a:solidFill>
                  <a:srgbClr val="000000"/>
                </a:solidFill>
                <a:latin typeface="TT Chocolates Bold"/>
                <a:ea typeface="TT Chocolates Bold"/>
                <a:cs typeface="TT Chocolates Bold"/>
                <a:sym typeface="TT Chocolates Bold"/>
              </a:rPr>
              <a:t>LUNCH</a:t>
            </a:r>
          </a:p>
          <a:p>
            <a:pPr>
              <a:lnSpc>
                <a:spcPts val="1368"/>
              </a:lnSpc>
            </a:pPr>
            <a:r>
              <a:rPr lang="en-US" sz="1400" b="1" spc="-47" dirty="0">
                <a:solidFill>
                  <a:srgbClr val="000000"/>
                </a:solidFill>
                <a:latin typeface="TT Chocolates Bold"/>
                <a:ea typeface="TT Chocolates Bold"/>
                <a:cs typeface="TT Chocolates Bold"/>
                <a:sym typeface="TT Chocolates Bold"/>
              </a:rPr>
              <a:t>Manhattan Clam Chowder</a:t>
            </a:r>
          </a:p>
          <a:p>
            <a:pPr>
              <a:lnSpc>
                <a:spcPts val="1368"/>
              </a:lnSpc>
            </a:pPr>
            <a:r>
              <a:rPr lang="en-US" sz="1400" b="1" spc="-47" dirty="0">
                <a:solidFill>
                  <a:srgbClr val="000000"/>
                </a:solidFill>
                <a:latin typeface="TT Chocolates Bold"/>
                <a:ea typeface="TT Chocolates Bold"/>
                <a:cs typeface="TT Chocolates Bold"/>
                <a:sym typeface="TT Chocolates Bold"/>
              </a:rPr>
              <a:t>BEER BATTERED COD FILET SANDWICH – Beer Battered Atlantic Cod Filet, Lettuce, Beefsteak Tomato, French Fries, Cole Slaw, Tartar Sauce</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85AAA32D-486B-2D01-8913-6A2E7A5C19D7}"/>
              </a:ext>
            </a:extLst>
          </p:cNvPr>
          <p:cNvSpPr txBox="1"/>
          <p:nvPr/>
        </p:nvSpPr>
        <p:spPr>
          <a:xfrm>
            <a:off x="3925272" y="13964314"/>
            <a:ext cx="4754798"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RICOTTA STUFFED MANICOTTI MARINARA</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MAHI-MAHI FILET</a:t>
            </a:r>
          </a:p>
          <a:p>
            <a:pPr>
              <a:lnSpc>
                <a:spcPts val="1368"/>
              </a:lnSpc>
            </a:pPr>
            <a:r>
              <a:rPr lang="en-US" sz="1330" b="1" spc="-47" dirty="0">
                <a:solidFill>
                  <a:srgbClr val="000000"/>
                </a:solidFill>
                <a:latin typeface="TT Chocolates Bold"/>
                <a:ea typeface="TT Chocolates Bold"/>
                <a:cs typeface="TT Chocolates Bold"/>
                <a:sym typeface="TT Chocolates Bold"/>
              </a:rPr>
              <a:t>Steamed Basmati Rice</a:t>
            </a:r>
          </a:p>
          <a:p>
            <a:pPr>
              <a:lnSpc>
                <a:spcPts val="1368"/>
              </a:lnSpc>
            </a:pPr>
            <a:r>
              <a:rPr lang="en-US" sz="1330" b="1" spc="-47" dirty="0">
                <a:solidFill>
                  <a:srgbClr val="000000"/>
                </a:solidFill>
                <a:latin typeface="TT Chocolates Bold"/>
                <a:ea typeface="TT Chocolates Bold"/>
                <a:cs typeface="TT Chocolates Bold"/>
                <a:sym typeface="TT Chocolates Bold"/>
              </a:rPr>
              <a:t>Sautéed Broccoli Florets</a:t>
            </a:r>
          </a:p>
          <a:p>
            <a:pPr>
              <a:lnSpc>
                <a:spcPts val="1368"/>
              </a:lnSpc>
            </a:pPr>
            <a:r>
              <a:rPr lang="en-US" sz="1330" b="1" spc="-47" dirty="0">
                <a:solidFill>
                  <a:srgbClr val="000000"/>
                </a:solidFill>
                <a:latin typeface="TT Chocolates Bold"/>
                <a:ea typeface="TT Chocolates Bold"/>
                <a:cs typeface="TT Chocolates Bold"/>
                <a:sym typeface="TT Chocolates Bold"/>
              </a:rPr>
              <a:t>Roasted Button Mushroom Salad</a:t>
            </a:r>
          </a:p>
          <a:p>
            <a:pPr>
              <a:lnSpc>
                <a:spcPts val="1368"/>
              </a:lnSpc>
            </a:pPr>
            <a:r>
              <a:rPr lang="en-US" sz="1330" b="1" spc="-47" dirty="0">
                <a:solidFill>
                  <a:srgbClr val="000000"/>
                </a:solidFill>
                <a:latin typeface="TT Chocolates Bold"/>
                <a:ea typeface="TT Chocolates Bold"/>
                <a:cs typeface="TT Chocolates Bold"/>
                <a:sym typeface="TT Chocolates Bold"/>
              </a:rPr>
              <a:t>Golden Pound Cake</a:t>
            </a:r>
          </a:p>
        </p:txBody>
      </p:sp>
      <p:sp>
        <p:nvSpPr>
          <p:cNvPr id="62" name="TextBox 62">
            <a:extLst>
              <a:ext uri="{FF2B5EF4-FFF2-40B4-BE49-F238E27FC236}">
                <a16:creationId xmlns:a16="http://schemas.microsoft.com/office/drawing/2014/main" id="{004AD411-B5B7-FB68-17B5-C045AC86E3D1}"/>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10</a:t>
            </a:r>
          </a:p>
        </p:txBody>
      </p:sp>
      <p:sp>
        <p:nvSpPr>
          <p:cNvPr id="63" name="TextBox 63">
            <a:extLst>
              <a:ext uri="{FF2B5EF4-FFF2-40B4-BE49-F238E27FC236}">
                <a16:creationId xmlns:a16="http://schemas.microsoft.com/office/drawing/2014/main" id="{763ADE37-D70D-D684-3578-7E7907BF4B46}"/>
              </a:ext>
            </a:extLst>
          </p:cNvPr>
          <p:cNvSpPr txBox="1"/>
          <p:nvPr/>
        </p:nvSpPr>
        <p:spPr>
          <a:xfrm>
            <a:off x="-51412" y="15120692"/>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05C977B6-4B0D-77E6-EA56-7D939D144B33}"/>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C98AE969-4716-0175-FE94-F1A2B8346943}"/>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FF44B706-83E2-9623-22DA-A00794A7E6ED}"/>
              </a:ext>
            </a:extLst>
          </p:cNvPr>
          <p:cNvSpPr/>
          <p:nvPr/>
        </p:nvSpPr>
        <p:spPr>
          <a:xfrm>
            <a:off x="3848924"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0A72C2C9-6C7E-C48D-C71E-68D8F1524E75}"/>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
        <p:nvSpPr>
          <p:cNvPr id="76" name="TextBox 75">
            <a:extLst>
              <a:ext uri="{FF2B5EF4-FFF2-40B4-BE49-F238E27FC236}">
                <a16:creationId xmlns:a16="http://schemas.microsoft.com/office/drawing/2014/main" id="{98D6E41F-36F2-915A-A8FD-F54BD1A3C241}"/>
              </a:ext>
            </a:extLst>
          </p:cNvPr>
          <p:cNvSpPr txBox="1"/>
          <p:nvPr/>
        </p:nvSpPr>
        <p:spPr>
          <a:xfrm>
            <a:off x="302750" y="13693571"/>
            <a:ext cx="2641137" cy="1175450"/>
          </a:xfrm>
          <a:prstGeom prst="rect">
            <a:avLst/>
          </a:prstGeom>
          <a:noFill/>
          <a:ln>
            <a:solidFill>
              <a:srgbClr val="000000"/>
            </a:solidFill>
          </a:ln>
        </p:spPr>
        <p:txBody>
          <a:bodyPr wrap="square">
            <a:spAutoFit/>
          </a:bodyPr>
          <a:lstStyle/>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400" b="1" i="0" u="none" strike="noStrike" kern="1200" cap="none" spc="-53" normalizeH="0" baseline="0" noProof="0" dirty="0">
                <a:ln>
                  <a:noFill/>
                </a:ln>
                <a:solidFill>
                  <a:prstClr val="black"/>
                </a:solidFill>
                <a:effectLst/>
                <a:uLnTx/>
                <a:uFillTx/>
                <a:latin typeface="Times New Roman Condensed Bold"/>
                <a:ea typeface="Times New Roman Condensed Bold"/>
                <a:cs typeface="Times New Roman Condensed Bold"/>
                <a:sym typeface="Times New Roman Condensed Bold"/>
              </a:rPr>
              <a:t>Mahi-mahi is a popular saltwater fish known for its firm, mild, and slightly </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400" b="1" i="0" u="none" strike="noStrike" kern="1200" cap="none" spc="-53" normalizeH="0" baseline="0" noProof="0" dirty="0">
                <a:ln>
                  <a:noFill/>
                </a:ln>
                <a:solidFill>
                  <a:prstClr val="black"/>
                </a:solidFill>
                <a:effectLst/>
                <a:uLnTx/>
                <a:uFillTx/>
                <a:latin typeface="Times New Roman Condensed Bold"/>
                <a:ea typeface="Times New Roman Condensed Bold"/>
                <a:cs typeface="Times New Roman Condensed Bold"/>
                <a:sym typeface="Times New Roman Condensed Bold"/>
              </a:rPr>
              <a:t>sweet flavor. It's a fast-growing fish </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400" b="1" i="0" u="none" strike="noStrike" kern="1200" cap="none" spc="-53" normalizeH="0" baseline="0" noProof="0" dirty="0">
                <a:ln>
                  <a:noFill/>
                </a:ln>
                <a:solidFill>
                  <a:prstClr val="black"/>
                </a:solidFill>
                <a:effectLst/>
                <a:uLnTx/>
                <a:uFillTx/>
                <a:latin typeface="Times New Roman Condensed Bold"/>
                <a:ea typeface="Times New Roman Condensed Bold"/>
                <a:cs typeface="Times New Roman Condensed Bold"/>
                <a:sym typeface="Times New Roman Condensed Bold"/>
              </a:rPr>
              <a:t>found in tropical and subtropical waters worldwide. Mahi-mahi is a good source of omega-3 fatty acids, iron, and selenium. </a:t>
            </a:r>
          </a:p>
        </p:txBody>
      </p:sp>
      <p:pic>
        <p:nvPicPr>
          <p:cNvPr id="77" name="Picture 76">
            <a:extLst>
              <a:ext uri="{FF2B5EF4-FFF2-40B4-BE49-F238E27FC236}">
                <a16:creationId xmlns:a16="http://schemas.microsoft.com/office/drawing/2014/main" id="{E1E55D8C-6DBB-26C7-2A11-056DF06EF306}"/>
              </a:ext>
            </a:extLst>
          </p:cNvPr>
          <p:cNvPicPr>
            <a:picLocks noChangeAspect="1"/>
          </p:cNvPicPr>
          <p:nvPr/>
        </p:nvPicPr>
        <p:blipFill>
          <a:blip r:embed="rId6"/>
          <a:stretch>
            <a:fillRect/>
          </a:stretch>
        </p:blipFill>
        <p:spPr>
          <a:xfrm>
            <a:off x="745934" y="12666866"/>
            <a:ext cx="1755211" cy="888644"/>
          </a:xfrm>
          <a:prstGeom prst="rect">
            <a:avLst/>
          </a:prstGeom>
        </p:spPr>
      </p:pic>
      <p:sp>
        <p:nvSpPr>
          <p:cNvPr id="78" name="TextBox 77">
            <a:extLst>
              <a:ext uri="{FF2B5EF4-FFF2-40B4-BE49-F238E27FC236}">
                <a16:creationId xmlns:a16="http://schemas.microsoft.com/office/drawing/2014/main" id="{BBE67EB8-A113-178B-B3DF-9C5DC23681A8}"/>
              </a:ext>
            </a:extLst>
          </p:cNvPr>
          <p:cNvSpPr txBox="1"/>
          <p:nvPr/>
        </p:nvSpPr>
        <p:spPr>
          <a:xfrm>
            <a:off x="14240" y="13436860"/>
            <a:ext cx="3212291" cy="274178"/>
          </a:xfrm>
          <a:prstGeom prst="rect">
            <a:avLst/>
          </a:prstGeom>
          <a:noFill/>
        </p:spPr>
        <p:txBody>
          <a:bodyPr wrap="square">
            <a:spAutoFit/>
          </a:bodyPr>
          <a:lstStyle/>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sng" strike="noStrike" kern="1200" cap="none" spc="0" normalizeH="0" baseline="0" noProof="0" dirty="0">
                <a:ln>
                  <a:noFill/>
                </a:ln>
                <a:solidFill>
                  <a:prstClr val="black"/>
                </a:solidFill>
                <a:effectLst/>
                <a:uLnTx/>
                <a:uFillTx/>
                <a:latin typeface="Times New Roman Condensed" panose="020B0604020202020204" charset="0"/>
                <a:ea typeface="+mn-ea"/>
                <a:cs typeface="+mn-cs"/>
              </a:rPr>
              <a:t>FISHERMAN’S CORNER</a:t>
            </a:r>
            <a:endPar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endParaRPr>
          </a:p>
        </p:txBody>
      </p:sp>
    </p:spTree>
    <p:extLst>
      <p:ext uri="{BB962C8B-B14F-4D97-AF65-F5344CB8AC3E}">
        <p14:creationId xmlns:p14="http://schemas.microsoft.com/office/powerpoint/2010/main" val="736286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E8188E-D3D9-B150-B220-0B7B7D7972A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3D94D4E-AB16-7ECD-9395-9026F31F5052}"/>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5C41158E-F6A2-2C11-CD6A-B973749A2017}"/>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998FDB76-C230-BEE0-4177-CB0FA61F52B7}"/>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622A9EB2-FD91-8AEB-A6D8-3CF8B0B39AE7}"/>
              </a:ext>
            </a:extLst>
          </p:cNvPr>
          <p:cNvGrpSpPr/>
          <p:nvPr/>
        </p:nvGrpSpPr>
        <p:grpSpPr>
          <a:xfrm>
            <a:off x="199406" y="2410119"/>
            <a:ext cx="2486832" cy="6591892"/>
            <a:chOff x="0" y="0"/>
            <a:chExt cx="31823267" cy="95299281"/>
          </a:xfrm>
        </p:grpSpPr>
        <p:sp>
          <p:nvSpPr>
            <p:cNvPr id="6" name="Freeform 6">
              <a:extLst>
                <a:ext uri="{FF2B5EF4-FFF2-40B4-BE49-F238E27FC236}">
                  <a16:creationId xmlns:a16="http://schemas.microsoft.com/office/drawing/2014/main" id="{59122B5D-20BF-7F62-93E8-C7F1F319FE19}"/>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dirty="0"/>
            </a:p>
          </p:txBody>
        </p:sp>
        <p:sp>
          <p:nvSpPr>
            <p:cNvPr id="7" name="Freeform 7">
              <a:extLst>
                <a:ext uri="{FF2B5EF4-FFF2-40B4-BE49-F238E27FC236}">
                  <a16:creationId xmlns:a16="http://schemas.microsoft.com/office/drawing/2014/main" id="{2523668D-E71D-9681-2E1A-86FD09B0F745}"/>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7AC25AE4-93ED-C4FF-0F9D-9AEC43A35B02}"/>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63C109EC-F804-57DA-BA8D-415F49BFE756}"/>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8872254E-1019-0399-2C04-4B5A43C1FEB2}"/>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260F881E-677E-D66C-B16E-F7675BADD501}"/>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310FAFAE-02FA-8CE4-55BE-C5253A03D991}"/>
              </a:ext>
            </a:extLst>
          </p:cNvPr>
          <p:cNvSpPr/>
          <p:nvPr/>
        </p:nvSpPr>
        <p:spPr>
          <a:xfrm>
            <a:off x="2503962" y="15034108"/>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CEE34A20-7CD4-A79B-BE23-F00B3C9F718E}"/>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6C45989D-8F3F-F606-8D24-4FE04F692A1F}"/>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dirty="0">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21465C27-CF04-3E0E-7DED-9614E9544BEE}"/>
              </a:ext>
            </a:extLst>
          </p:cNvPr>
          <p:cNvSpPr txBox="1"/>
          <p:nvPr/>
        </p:nvSpPr>
        <p:spPr>
          <a:xfrm>
            <a:off x="200258" y="1592381"/>
            <a:ext cx="3212291" cy="833562"/>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Anthony Barker – Executive Chef</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43949B31-A2A6-8EDC-A22A-2F58FEC10EEC}"/>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E24BF7B3-8F72-3E2A-7661-90A1D95E92A3}"/>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A6E1C3B1-06D4-BF33-50BC-EB60736D0C3B}"/>
              </a:ext>
            </a:extLst>
          </p:cNvPr>
          <p:cNvSpPr txBox="1"/>
          <p:nvPr/>
        </p:nvSpPr>
        <p:spPr>
          <a:xfrm>
            <a:off x="3925849" y="1200086"/>
            <a:ext cx="5957303" cy="724429"/>
          </a:xfrm>
          <a:prstGeom prst="rect">
            <a:avLst/>
          </a:prstGeom>
        </p:spPr>
        <p:txBody>
          <a:bodyPr wrap="square" lIns="0" tIns="0" rIns="0" bIns="0" rtlCol="0" anchor="t">
            <a:spAutoFit/>
          </a:bodyPr>
          <a:lstStyle/>
          <a:p>
            <a:pPr>
              <a:lnSpc>
                <a:spcPts val="1368"/>
              </a:lnSpc>
            </a:pPr>
            <a:r>
              <a:rPr lang="en-US" sz="125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Soup</a:t>
            </a:r>
          </a:p>
          <a:p>
            <a:pPr>
              <a:lnSpc>
                <a:spcPts val="1368"/>
              </a:lnSpc>
            </a:pPr>
            <a:r>
              <a:rPr lang="en-US" sz="1330" b="1" spc="-47" dirty="0">
                <a:solidFill>
                  <a:srgbClr val="000000"/>
                </a:solidFill>
                <a:latin typeface="TT Chocolates Bold"/>
                <a:ea typeface="TT Chocolates Bold"/>
                <a:cs typeface="TT Chocolates Bold"/>
                <a:sym typeface="TT Chocolates Bold"/>
              </a:rPr>
              <a:t>MONTEREY  TURKEY BURGER – Grilled 6-oz. Turkey Burker with Monterey Jack Cheese, Avocado Mash, Lettuce, Tomato, French Fries</a:t>
            </a:r>
          </a:p>
        </p:txBody>
      </p:sp>
      <p:sp>
        <p:nvSpPr>
          <p:cNvPr id="19" name="TextBox 19">
            <a:extLst>
              <a:ext uri="{FF2B5EF4-FFF2-40B4-BE49-F238E27FC236}">
                <a16:creationId xmlns:a16="http://schemas.microsoft.com/office/drawing/2014/main" id="{61216B80-4510-FC2F-B8B4-7D2D2FBFA6F8}"/>
              </a:ext>
            </a:extLst>
          </p:cNvPr>
          <p:cNvSpPr txBox="1"/>
          <p:nvPr/>
        </p:nvSpPr>
        <p:spPr>
          <a:xfrm>
            <a:off x="3916983" y="1891743"/>
            <a:ext cx="5787859"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RICOTTA STUFFED RIGATONI MARINARA</a:t>
            </a:r>
          </a:p>
          <a:p>
            <a:pPr>
              <a:lnSpc>
                <a:spcPts val="1368"/>
              </a:lnSpc>
            </a:pPr>
            <a:r>
              <a:rPr lang="en-US" sz="1330" b="1" spc="-47" dirty="0">
                <a:solidFill>
                  <a:srgbClr val="000000"/>
                </a:solidFill>
                <a:latin typeface="TT Chocolates Bold"/>
                <a:ea typeface="TT Chocolates Bold"/>
                <a:cs typeface="TT Chocolates Bold"/>
                <a:sym typeface="TT Chocolates Bold"/>
              </a:rPr>
              <a:t>ROAST PORK SHOULDER WITH APPLE RAISIN STUFFING</a:t>
            </a:r>
          </a:p>
          <a:p>
            <a:pPr>
              <a:lnSpc>
                <a:spcPts val="1368"/>
              </a:lnSpc>
            </a:pPr>
            <a:r>
              <a:rPr lang="en-US" sz="1330" b="1" spc="-47" dirty="0">
                <a:solidFill>
                  <a:srgbClr val="000000"/>
                </a:solidFill>
                <a:latin typeface="TT Chocolates Bold"/>
                <a:ea typeface="TT Chocolates Bold"/>
                <a:cs typeface="TT Chocolates Bold"/>
                <a:sym typeface="TT Chocolates Bold"/>
              </a:rPr>
              <a:t>Mashed Red Bliss Potatoes</a:t>
            </a:r>
          </a:p>
          <a:p>
            <a:pPr>
              <a:lnSpc>
                <a:spcPts val="1368"/>
              </a:lnSpc>
            </a:pPr>
            <a:r>
              <a:rPr lang="en-US" sz="1330" b="1" spc="-47" dirty="0">
                <a:solidFill>
                  <a:srgbClr val="000000"/>
                </a:solidFill>
                <a:latin typeface="TT Chocolates Bold"/>
                <a:ea typeface="TT Chocolates Bold"/>
                <a:cs typeface="TT Chocolates Bold"/>
                <a:sym typeface="TT Chocolates Bold"/>
              </a:rPr>
              <a:t>Steamed Spinach</a:t>
            </a:r>
          </a:p>
          <a:p>
            <a:pPr>
              <a:lnSpc>
                <a:spcPts val="1368"/>
              </a:lnSpc>
            </a:pPr>
            <a:r>
              <a:rPr lang="en-US" sz="1330" b="1" spc="-47" dirty="0">
                <a:solidFill>
                  <a:srgbClr val="000000"/>
                </a:solidFill>
                <a:latin typeface="TT Chocolates Bold"/>
                <a:ea typeface="TT Chocolates Bold"/>
                <a:cs typeface="TT Chocolates Bold"/>
                <a:sym typeface="TT Chocolates Bold"/>
              </a:rPr>
              <a:t>Macaroni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a:extLst>
              <a:ext uri="{FF2B5EF4-FFF2-40B4-BE49-F238E27FC236}">
                <a16:creationId xmlns:a16="http://schemas.microsoft.com/office/drawing/2014/main" id="{1AF90A2A-C57A-4616-7186-41932A738C84}"/>
              </a:ext>
            </a:extLst>
          </p:cNvPr>
          <p:cNvSpPr txBox="1"/>
          <p:nvPr/>
        </p:nvSpPr>
        <p:spPr>
          <a:xfrm>
            <a:off x="273159" y="3497636"/>
            <a:ext cx="2265020" cy="3334887"/>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r>
              <a:rPr lang="en-US" sz="1100" b="1" spc="-46" dirty="0">
                <a:solidFill>
                  <a:srgbClr val="000000"/>
                </a:solidFill>
                <a:latin typeface="TT Chocolates Bold"/>
                <a:ea typeface="TT Chocolates Bold"/>
                <a:cs typeface="TT Chocolates Bold"/>
                <a:sym typeface="TT Chocolates Bold"/>
              </a:rPr>
              <a:t>VEGETABLE LO MEIN</a:t>
            </a:r>
          </a:p>
          <a:p>
            <a:pPr>
              <a:lnSpc>
                <a:spcPts val="1338"/>
              </a:lnSpc>
            </a:pPr>
            <a:endParaRPr lang="en-US" sz="8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a:extLst>
              <a:ext uri="{FF2B5EF4-FFF2-40B4-BE49-F238E27FC236}">
                <a16:creationId xmlns:a16="http://schemas.microsoft.com/office/drawing/2014/main" id="{8DD44782-3C52-9AC2-9728-A2965A3B99D9}"/>
              </a:ext>
            </a:extLst>
          </p:cNvPr>
          <p:cNvSpPr txBox="1"/>
          <p:nvPr/>
        </p:nvSpPr>
        <p:spPr>
          <a:xfrm>
            <a:off x="271939" y="6837530"/>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ONLY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B62538B3-1110-452D-801B-87EE42D0EDB5}"/>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3E37469C-4566-5291-3467-391486CC3DCD}"/>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EB7775E6-A4C6-806C-BA33-20058C93C15E}"/>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929BE9E0-3FA9-BE5B-DFDC-AA37B2E724B7}"/>
              </a:ext>
            </a:extLst>
          </p:cNvPr>
          <p:cNvSpPr txBox="1"/>
          <p:nvPr/>
        </p:nvSpPr>
        <p:spPr>
          <a:xfrm>
            <a:off x="316709" y="9086544"/>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575628FB-60EF-78C6-D205-DDEFAB47C68F}"/>
              </a:ext>
            </a:extLst>
          </p:cNvPr>
          <p:cNvSpPr txBox="1"/>
          <p:nvPr/>
        </p:nvSpPr>
        <p:spPr>
          <a:xfrm>
            <a:off x="316709" y="9405539"/>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23CC27E9-2DA1-42EB-FA30-1593BAF81136}"/>
              </a:ext>
            </a:extLst>
          </p:cNvPr>
          <p:cNvSpPr txBox="1"/>
          <p:nvPr/>
        </p:nvSpPr>
        <p:spPr>
          <a:xfrm>
            <a:off x="5135251" y="764012"/>
            <a:ext cx="3459242" cy="385234"/>
          </a:xfrm>
          <a:prstGeom prst="rect">
            <a:avLst/>
          </a:prstGeom>
        </p:spPr>
        <p:txBody>
          <a:bodyPr wrap="square"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September 27</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  October 3</a:t>
            </a:r>
            <a:r>
              <a:rPr lang="en-US" sz="2400" spc="-176" baseline="30000" dirty="0">
                <a:solidFill>
                  <a:srgbClr val="000000"/>
                </a:solidFill>
                <a:latin typeface="Times New Roman Condensed"/>
                <a:ea typeface="Times New Roman Condensed"/>
                <a:cs typeface="Times New Roman Condensed"/>
                <a:sym typeface="Times New Roman Condensed"/>
              </a:rPr>
              <a:t>rd</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ED35A1D0-D408-90F0-7988-5F4C931A737A}"/>
              </a:ext>
            </a:extLst>
          </p:cNvPr>
          <p:cNvSpPr txBox="1"/>
          <p:nvPr/>
        </p:nvSpPr>
        <p:spPr>
          <a:xfrm>
            <a:off x="506882" y="2574345"/>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5166DA5C-C4D6-6D25-682B-CCC02D76CB0F}"/>
              </a:ext>
            </a:extLst>
          </p:cNvPr>
          <p:cNvSpPr txBox="1"/>
          <p:nvPr/>
        </p:nvSpPr>
        <p:spPr>
          <a:xfrm>
            <a:off x="1043879" y="2431926"/>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a:extLst>
              <a:ext uri="{FF2B5EF4-FFF2-40B4-BE49-F238E27FC236}">
                <a16:creationId xmlns:a16="http://schemas.microsoft.com/office/drawing/2014/main" id="{4496E1CA-58A5-F096-315E-26DC10FEA49F}"/>
              </a:ext>
            </a:extLst>
          </p:cNvPr>
          <p:cNvSpPr txBox="1"/>
          <p:nvPr/>
        </p:nvSpPr>
        <p:spPr>
          <a:xfrm>
            <a:off x="316709" y="10958193"/>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491BC31B-83AC-D772-4EA9-4AA4F7B1B23F}"/>
              </a:ext>
            </a:extLst>
          </p:cNvPr>
          <p:cNvSpPr txBox="1"/>
          <p:nvPr/>
        </p:nvSpPr>
        <p:spPr>
          <a:xfrm>
            <a:off x="271939" y="2638664"/>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DD81D003-B874-DC05-1490-989EC7423350}"/>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27</a:t>
            </a:r>
          </a:p>
        </p:txBody>
      </p:sp>
      <p:sp>
        <p:nvSpPr>
          <p:cNvPr id="33" name="TextBox 33">
            <a:extLst>
              <a:ext uri="{FF2B5EF4-FFF2-40B4-BE49-F238E27FC236}">
                <a16:creationId xmlns:a16="http://schemas.microsoft.com/office/drawing/2014/main" id="{14D7AA3D-0BF8-AE58-F71A-97B7F034D653}"/>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34BC7D3A-0DB8-9B7A-3127-39C26CD152A8}"/>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74E37901-5D8A-2865-5B16-171EE2A2A0DE}"/>
              </a:ext>
            </a:extLst>
          </p:cNvPr>
          <p:cNvSpPr txBox="1"/>
          <p:nvPr/>
        </p:nvSpPr>
        <p:spPr>
          <a:xfrm>
            <a:off x="3910223" y="3202126"/>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Hot Cinnamon Oatmeal</a:t>
            </a:r>
          </a:p>
          <a:p>
            <a:pPr>
              <a:lnSpc>
                <a:spcPts val="1368"/>
              </a:lnSpc>
            </a:pPr>
            <a:r>
              <a:rPr lang="en-US" sz="1330" b="1" spc="-47" dirty="0">
                <a:solidFill>
                  <a:srgbClr val="000000"/>
                </a:solidFill>
                <a:latin typeface="TT Chocolates Bold"/>
                <a:ea typeface="TT Chocolates Bold"/>
                <a:cs typeface="TT Chocolates Bold"/>
                <a:sym typeface="TT Chocolates Bold"/>
              </a:rPr>
              <a:t>SUNDAY DINER BREAKFAST – Scrambled Cage Free Eggs, Sausage Patties, </a:t>
            </a:r>
          </a:p>
          <a:p>
            <a:pPr>
              <a:lnSpc>
                <a:spcPts val="1368"/>
              </a:lnSpc>
            </a:pPr>
            <a:r>
              <a:rPr lang="en-US" sz="1330" b="1" spc="-47" dirty="0">
                <a:solidFill>
                  <a:srgbClr val="000000"/>
                </a:solidFill>
                <a:latin typeface="TT Chocolates Bold"/>
                <a:ea typeface="TT Chocolates Bold"/>
                <a:cs typeface="TT Chocolates Bold"/>
                <a:sym typeface="TT Chocolates Bold"/>
              </a:rPr>
              <a:t>Shredded Hashbrown Potatoes, Fruit Salad with Black Berries, Assorted Muffins</a:t>
            </a:r>
          </a:p>
        </p:txBody>
      </p:sp>
      <p:sp>
        <p:nvSpPr>
          <p:cNvPr id="36" name="TextBox 36">
            <a:extLst>
              <a:ext uri="{FF2B5EF4-FFF2-40B4-BE49-F238E27FC236}">
                <a16:creationId xmlns:a16="http://schemas.microsoft.com/office/drawing/2014/main" id="{F1551563-CEA0-7223-B689-144519896F09}"/>
              </a:ext>
            </a:extLst>
          </p:cNvPr>
          <p:cNvSpPr txBox="1"/>
          <p:nvPr/>
        </p:nvSpPr>
        <p:spPr>
          <a:xfrm>
            <a:off x="3910223" y="3909159"/>
            <a:ext cx="5161159" cy="1981183"/>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BROILED ATLANTIC COD FILET </a:t>
            </a:r>
          </a:p>
          <a:p>
            <a:pPr>
              <a:lnSpc>
                <a:spcPts val="1368"/>
              </a:lnSpc>
            </a:pPr>
            <a:r>
              <a:rPr lang="en-US" sz="1330" b="1" spc="-47" dirty="0">
                <a:solidFill>
                  <a:srgbClr val="000000"/>
                </a:solidFill>
                <a:latin typeface="TT Chocolates Bold"/>
                <a:ea typeface="TT Chocolates Bold"/>
                <a:cs typeface="TT Chocolates Bold"/>
                <a:sym typeface="TT Chocolates Bold"/>
              </a:rPr>
              <a:t>BRAISED BEEF BURGUNDY WITH SWEET PEAS </a:t>
            </a:r>
          </a:p>
          <a:p>
            <a:pPr>
              <a:lnSpc>
                <a:spcPts val="1368"/>
              </a:lnSpc>
            </a:pPr>
            <a:r>
              <a:rPr lang="en-US" sz="1330" b="1" spc="-47" dirty="0">
                <a:solidFill>
                  <a:srgbClr val="000000"/>
                </a:solidFill>
                <a:latin typeface="TT Chocolates Bold"/>
                <a:ea typeface="TT Chocolates Bold"/>
                <a:cs typeface="TT Chocolates Bold"/>
                <a:sym typeface="TT Chocolates Bold"/>
              </a:rPr>
              <a:t>Baked Potato with Sour Cream</a:t>
            </a:r>
          </a:p>
          <a:p>
            <a:pPr>
              <a:lnSpc>
                <a:spcPts val="1368"/>
              </a:lnSpc>
            </a:pPr>
            <a:r>
              <a:rPr lang="en-US" sz="1330" b="1" spc="-47" dirty="0">
                <a:solidFill>
                  <a:srgbClr val="000000"/>
                </a:solidFill>
                <a:latin typeface="TT Chocolates Bold"/>
                <a:ea typeface="TT Chocolates Bold"/>
                <a:cs typeface="TT Chocolates Bold"/>
                <a:sym typeface="TT Chocolates Bold"/>
              </a:rPr>
              <a:t>Sautéed Zucchini &amp; Summer Squash</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Cherry Pie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D3BC95B3-E96E-D329-D55B-51A7D0D3FCEF}"/>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28</a:t>
            </a:r>
          </a:p>
        </p:txBody>
      </p:sp>
      <p:sp>
        <p:nvSpPr>
          <p:cNvPr id="38" name="TextBox 38">
            <a:extLst>
              <a:ext uri="{FF2B5EF4-FFF2-40B4-BE49-F238E27FC236}">
                <a16:creationId xmlns:a16="http://schemas.microsoft.com/office/drawing/2014/main" id="{284C71CD-4ED3-FAC3-6167-AEC4130A6949}"/>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468FCCD6-E86E-58E5-9EF6-2D261C2F86B7}"/>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83BE88FB-9F81-1CB6-8E6C-4D0714F89E5A}"/>
              </a:ext>
            </a:extLst>
          </p:cNvPr>
          <p:cNvSpPr txBox="1"/>
          <p:nvPr/>
        </p:nvSpPr>
        <p:spPr>
          <a:xfrm>
            <a:off x="3916983" y="5221658"/>
            <a:ext cx="5980227" cy="90396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Tomato Lentil Soup</a:t>
            </a:r>
          </a:p>
          <a:p>
            <a:pPr>
              <a:lnSpc>
                <a:spcPts val="1368"/>
              </a:lnSpc>
            </a:pPr>
            <a:r>
              <a:rPr lang="en-US" sz="1330" b="1" spc="-47" dirty="0">
                <a:solidFill>
                  <a:srgbClr val="000000"/>
                </a:solidFill>
                <a:latin typeface="TT Chocolates Bold"/>
                <a:ea typeface="TT Chocolates Bold"/>
                <a:cs typeface="TT Chocolates Bold"/>
                <a:sym typeface="TT Chocolates Bold"/>
              </a:rPr>
              <a:t>OPEN FACED TURKEY SANDWICH – Oven Roasted Turkey on Challah Bread, </a:t>
            </a:r>
          </a:p>
          <a:p>
            <a:pPr>
              <a:lnSpc>
                <a:spcPts val="1368"/>
              </a:lnSpc>
            </a:pPr>
            <a:r>
              <a:rPr lang="en-US" sz="1330" b="1" spc="-47" dirty="0">
                <a:solidFill>
                  <a:srgbClr val="000000"/>
                </a:solidFill>
                <a:latin typeface="TT Chocolates Bold"/>
                <a:ea typeface="TT Chocolates Bold"/>
                <a:cs typeface="TT Chocolates Bold"/>
                <a:sym typeface="TT Chocolates Bold"/>
              </a:rPr>
              <a:t>Mashed Potatoes, Gravy, Sautéed Lemon Butter Green Beans</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1" name="TextBox 41">
            <a:extLst>
              <a:ext uri="{FF2B5EF4-FFF2-40B4-BE49-F238E27FC236}">
                <a16:creationId xmlns:a16="http://schemas.microsoft.com/office/drawing/2014/main" id="{B64750EE-9E77-AF55-2E31-BC2599DB9BBA}"/>
              </a:ext>
            </a:extLst>
          </p:cNvPr>
          <p:cNvSpPr txBox="1"/>
          <p:nvPr/>
        </p:nvSpPr>
        <p:spPr>
          <a:xfrm>
            <a:off x="3925272" y="5915590"/>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LEG OF LAMB, MINTED AU JUS</a:t>
            </a:r>
          </a:p>
          <a:p>
            <a:pPr>
              <a:lnSpc>
                <a:spcPts val="1368"/>
              </a:lnSpc>
            </a:pPr>
            <a:r>
              <a:rPr lang="en-US" sz="1330" b="1" spc="-47" dirty="0">
                <a:solidFill>
                  <a:srgbClr val="000000"/>
                </a:solidFill>
                <a:latin typeface="TT Chocolates Bold"/>
                <a:ea typeface="TT Chocolates Bold"/>
                <a:cs typeface="TT Chocolates Bold"/>
                <a:sym typeface="TT Chocolates Bold"/>
              </a:rPr>
              <a:t>ROASTED SOUTHWEST CHICKEN QUARTERS</a:t>
            </a:r>
          </a:p>
          <a:p>
            <a:pPr>
              <a:lnSpc>
                <a:spcPts val="1368"/>
              </a:lnSpc>
            </a:pPr>
            <a:r>
              <a:rPr lang="en-US" sz="1330" b="1" spc="-47" dirty="0">
                <a:solidFill>
                  <a:srgbClr val="000000"/>
                </a:solidFill>
                <a:latin typeface="TT Chocolates Bold"/>
                <a:ea typeface="TT Chocolates Bold"/>
                <a:cs typeface="TT Chocolates Bold"/>
                <a:sym typeface="TT Chocolates Bold"/>
              </a:rPr>
              <a:t>Herb Buttered Noodles</a:t>
            </a:r>
          </a:p>
          <a:p>
            <a:pPr>
              <a:lnSpc>
                <a:spcPts val="1368"/>
              </a:lnSpc>
            </a:pPr>
            <a:r>
              <a:rPr lang="en-US" sz="1330" b="1" spc="-47" dirty="0">
                <a:solidFill>
                  <a:srgbClr val="000000"/>
                </a:solidFill>
                <a:latin typeface="TT Chocolates Bold"/>
                <a:ea typeface="TT Chocolates Bold"/>
                <a:cs typeface="TT Chocolates Bold"/>
                <a:sym typeface="TT Chocolates Bold"/>
              </a:rPr>
              <a:t>Roasted Plum Tomatoes with Basil</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a:t>
            </a:r>
          </a:p>
          <a:p>
            <a:pPr>
              <a:lnSpc>
                <a:spcPts val="1368"/>
              </a:lnSpc>
            </a:pPr>
            <a:r>
              <a:rPr lang="en-US" sz="1330" b="1" spc="-47" dirty="0">
                <a:solidFill>
                  <a:srgbClr val="000000"/>
                </a:solidFill>
                <a:latin typeface="TT Chocolates Bold"/>
                <a:ea typeface="TT Chocolates Bold"/>
                <a:cs typeface="TT Chocolates Bold"/>
                <a:sym typeface="TT Chocolates Bold"/>
              </a:rPr>
              <a:t>Jell-O with Whipped Cream</a:t>
            </a:r>
          </a:p>
        </p:txBody>
      </p:sp>
      <p:sp>
        <p:nvSpPr>
          <p:cNvPr id="42" name="TextBox 42">
            <a:extLst>
              <a:ext uri="{FF2B5EF4-FFF2-40B4-BE49-F238E27FC236}">
                <a16:creationId xmlns:a16="http://schemas.microsoft.com/office/drawing/2014/main" id="{D6B12F87-AC94-9868-52C7-8038CB227E33}"/>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29</a:t>
            </a:r>
          </a:p>
        </p:txBody>
      </p:sp>
      <p:sp>
        <p:nvSpPr>
          <p:cNvPr id="43" name="TextBox 43">
            <a:extLst>
              <a:ext uri="{FF2B5EF4-FFF2-40B4-BE49-F238E27FC236}">
                <a16:creationId xmlns:a16="http://schemas.microsoft.com/office/drawing/2014/main" id="{F56E08F3-B29A-9CBB-C922-99789580C9F5}"/>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72140AEC-D7AA-788D-0B62-0E51B1776877}"/>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81E8703D-23D1-C15A-9E4E-9A2048DF64BB}"/>
              </a:ext>
            </a:extLst>
          </p:cNvPr>
          <p:cNvSpPr txBox="1"/>
          <p:nvPr/>
        </p:nvSpPr>
        <p:spPr>
          <a:xfrm>
            <a:off x="3910223" y="7202905"/>
            <a:ext cx="617700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Pasta Fagioli</a:t>
            </a:r>
          </a:p>
          <a:p>
            <a:pPr>
              <a:lnSpc>
                <a:spcPts val="1368"/>
              </a:lnSpc>
            </a:pPr>
            <a:r>
              <a:rPr lang="en-US" sz="1330" b="1" spc="-47" dirty="0">
                <a:solidFill>
                  <a:srgbClr val="000000"/>
                </a:solidFill>
                <a:latin typeface="TT Chocolates Bold"/>
                <a:ea typeface="TT Chocolates Bold"/>
                <a:cs typeface="TT Chocolates Bold"/>
                <a:sym typeface="TT Chocolates Bold"/>
              </a:rPr>
              <a:t>CHICKEN POT PIE – Tender Diced Chicken with Diced Potatoes, Carrots, Celery, Peas,</a:t>
            </a:r>
          </a:p>
          <a:p>
            <a:pPr>
              <a:lnSpc>
                <a:spcPts val="1368"/>
              </a:lnSpc>
            </a:pPr>
            <a:r>
              <a:rPr lang="en-US" sz="1330" b="1" spc="-47" dirty="0">
                <a:solidFill>
                  <a:srgbClr val="000000"/>
                </a:solidFill>
                <a:latin typeface="TT Chocolates Bold"/>
                <a:ea typeface="TT Chocolates Bold"/>
                <a:cs typeface="TT Chocolates Bold"/>
                <a:sym typeface="TT Chocolates Bold"/>
              </a:rPr>
              <a:t>&amp; Onions in a Pie Crust with Gravy, Served with Grapes</a:t>
            </a:r>
          </a:p>
        </p:txBody>
      </p:sp>
      <p:sp>
        <p:nvSpPr>
          <p:cNvPr id="46" name="TextBox 46">
            <a:extLst>
              <a:ext uri="{FF2B5EF4-FFF2-40B4-BE49-F238E27FC236}">
                <a16:creationId xmlns:a16="http://schemas.microsoft.com/office/drawing/2014/main" id="{297C2085-A477-28BC-7F95-D012BC62CA45}"/>
              </a:ext>
            </a:extLst>
          </p:cNvPr>
          <p:cNvSpPr txBox="1"/>
          <p:nvPr/>
        </p:nvSpPr>
        <p:spPr>
          <a:xfrm>
            <a:off x="3916983" y="7902967"/>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MEATLESS BAKED ZITI MARINARA</a:t>
            </a:r>
          </a:p>
          <a:p>
            <a:pPr>
              <a:lnSpc>
                <a:spcPts val="1368"/>
              </a:lnSpc>
            </a:pPr>
            <a:r>
              <a:rPr lang="en-US" sz="1330" b="1" spc="-47" dirty="0">
                <a:solidFill>
                  <a:srgbClr val="000000"/>
                </a:solidFill>
                <a:latin typeface="TT Chocolates Bold"/>
                <a:ea typeface="TT Chocolates Bold"/>
                <a:cs typeface="TT Chocolates Bold"/>
                <a:sym typeface="TT Chocolates Bold"/>
              </a:rPr>
              <a:t>BRAISED BONE-IN CHICKEN IN WINE REDUCTION</a:t>
            </a:r>
          </a:p>
          <a:p>
            <a:pPr>
              <a:lnSpc>
                <a:spcPts val="1368"/>
              </a:lnSpc>
            </a:pPr>
            <a:r>
              <a:rPr lang="en-US" sz="1330" b="1" spc="-47" dirty="0">
                <a:solidFill>
                  <a:srgbClr val="000000"/>
                </a:solidFill>
                <a:latin typeface="TT Chocolates Bold"/>
                <a:ea typeface="TT Chocolates Bold"/>
                <a:cs typeface="TT Chocolates Bold"/>
                <a:sym typeface="TT Chocolates Bold"/>
              </a:rPr>
              <a:t>Roasted Acorn Squash</a:t>
            </a:r>
          </a:p>
          <a:p>
            <a:pPr>
              <a:lnSpc>
                <a:spcPts val="1368"/>
              </a:lnSpc>
            </a:pPr>
            <a:r>
              <a:rPr lang="en-US" sz="1330" b="1" spc="-47" dirty="0">
                <a:solidFill>
                  <a:srgbClr val="000000"/>
                </a:solidFill>
                <a:latin typeface="TT Chocolates Bold"/>
                <a:ea typeface="TT Chocolates Bold"/>
                <a:cs typeface="TT Chocolates Bold"/>
                <a:sym typeface="TT Chocolates Bold"/>
              </a:rPr>
              <a:t>Basmati Rice</a:t>
            </a:r>
          </a:p>
          <a:p>
            <a:pPr>
              <a:lnSpc>
                <a:spcPts val="1368"/>
              </a:lnSpc>
            </a:pPr>
            <a:r>
              <a:rPr lang="en-US" sz="1330" b="1" spc="-47" dirty="0">
                <a:solidFill>
                  <a:srgbClr val="000000"/>
                </a:solidFill>
                <a:latin typeface="TT Chocolates Bold"/>
                <a:ea typeface="TT Chocolates Bold"/>
                <a:cs typeface="TT Chocolates Bold"/>
                <a:sym typeface="TT Chocolates Bold"/>
              </a:rPr>
              <a:t>Health Slaw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6A804140-06D3-83CC-0CCB-6F4496CA7435}"/>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30</a:t>
            </a:r>
          </a:p>
        </p:txBody>
      </p:sp>
      <p:sp>
        <p:nvSpPr>
          <p:cNvPr id="48" name="TextBox 48">
            <a:extLst>
              <a:ext uri="{FF2B5EF4-FFF2-40B4-BE49-F238E27FC236}">
                <a16:creationId xmlns:a16="http://schemas.microsoft.com/office/drawing/2014/main" id="{299BDD16-49C0-86A2-B6AA-0DD1A5045150}"/>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7D919221-3585-0C73-2944-0F2266CB0042}"/>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F298C182-97A9-9769-09B4-B1BE830F410B}"/>
              </a:ext>
            </a:extLst>
          </p:cNvPr>
          <p:cNvSpPr txBox="1"/>
          <p:nvPr/>
        </p:nvSpPr>
        <p:spPr>
          <a:xfrm>
            <a:off x="3912882" y="9192180"/>
            <a:ext cx="6114026" cy="90396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Split Pea Soup</a:t>
            </a:r>
          </a:p>
          <a:p>
            <a:pPr>
              <a:lnSpc>
                <a:spcPts val="1368"/>
              </a:lnSpc>
            </a:pPr>
            <a:r>
              <a:rPr lang="en-US" sz="1330" b="1" spc="-47" dirty="0">
                <a:solidFill>
                  <a:srgbClr val="000000"/>
                </a:solidFill>
                <a:latin typeface="TT Chocolates Bold"/>
                <a:ea typeface="TT Chocolates Bold"/>
                <a:cs typeface="TT Chocolates Bold"/>
                <a:sym typeface="TT Chocolates Bold"/>
              </a:rPr>
              <a:t>BLUEBERRY BLINTZES – Three Crisp Blueberry Blintzes with Fruit Salad &amp; </a:t>
            </a:r>
          </a:p>
          <a:p>
            <a:pPr>
              <a:lnSpc>
                <a:spcPts val="1368"/>
              </a:lnSpc>
            </a:pPr>
            <a:r>
              <a:rPr lang="en-US" sz="1330" b="1" spc="-47" dirty="0">
                <a:solidFill>
                  <a:srgbClr val="000000"/>
                </a:solidFill>
                <a:latin typeface="TT Chocolates Bold"/>
                <a:ea typeface="TT Chocolates Bold"/>
                <a:cs typeface="TT Chocolates Bold"/>
                <a:sym typeface="TT Chocolates Bold"/>
              </a:rPr>
              <a:t>Home-Fried Potatoes</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51" name="TextBox 51">
            <a:extLst>
              <a:ext uri="{FF2B5EF4-FFF2-40B4-BE49-F238E27FC236}">
                <a16:creationId xmlns:a16="http://schemas.microsoft.com/office/drawing/2014/main" id="{D75EB263-48A7-D9E1-5715-1809313EC702}"/>
              </a:ext>
            </a:extLst>
          </p:cNvPr>
          <p:cNvSpPr txBox="1"/>
          <p:nvPr/>
        </p:nvSpPr>
        <p:spPr>
          <a:xfrm>
            <a:off x="3916983" y="9874906"/>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YOM KIPPUR DINNER</a:t>
            </a: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BRISKET POT ROAST WITH GRAVY</a:t>
            </a:r>
          </a:p>
          <a:p>
            <a:pPr>
              <a:lnSpc>
                <a:spcPts val="1368"/>
              </a:lnSpc>
            </a:pPr>
            <a:r>
              <a:rPr lang="en-US" sz="1330" b="1" spc="-47" dirty="0">
                <a:solidFill>
                  <a:srgbClr val="000000"/>
                </a:solidFill>
                <a:latin typeface="TT Chocolates Bold"/>
                <a:ea typeface="TT Chocolates Bold"/>
                <a:cs typeface="TT Chocolates Bold"/>
                <a:sym typeface="TT Chocolates Bold"/>
              </a:rPr>
              <a:t>BROILED FILET OF SALMON</a:t>
            </a:r>
          </a:p>
          <a:p>
            <a:pPr>
              <a:lnSpc>
                <a:spcPts val="1368"/>
              </a:lnSpc>
            </a:pPr>
            <a:r>
              <a:rPr lang="en-US" sz="1330" b="1" spc="-47" dirty="0">
                <a:solidFill>
                  <a:srgbClr val="000000"/>
                </a:solidFill>
                <a:latin typeface="TT Chocolates Bold"/>
                <a:ea typeface="TT Chocolates Bold"/>
                <a:cs typeface="TT Chocolates Bold"/>
                <a:sym typeface="TT Chocolates Bold"/>
              </a:rPr>
              <a:t>Carrot Tzimmes</a:t>
            </a:r>
          </a:p>
          <a:p>
            <a:pPr>
              <a:lnSpc>
                <a:spcPts val="1368"/>
              </a:lnSpc>
            </a:pPr>
            <a:r>
              <a:rPr lang="en-US" sz="1330" b="1" spc="-47" dirty="0">
                <a:solidFill>
                  <a:srgbClr val="000000"/>
                </a:solidFill>
                <a:latin typeface="TT Chocolates Bold"/>
                <a:ea typeface="TT Chocolates Bold"/>
                <a:cs typeface="TT Chocolates Bold"/>
                <a:sym typeface="TT Chocolates Bold"/>
              </a:rPr>
              <a:t>Potato Pancakes</a:t>
            </a:r>
          </a:p>
          <a:p>
            <a:pPr>
              <a:lnSpc>
                <a:spcPts val="1368"/>
              </a:lnSpc>
            </a:pPr>
            <a:r>
              <a:rPr lang="en-US" sz="1330" b="1" spc="-47" dirty="0">
                <a:solidFill>
                  <a:srgbClr val="000000"/>
                </a:solidFill>
                <a:latin typeface="TT Chocolates Bold"/>
                <a:ea typeface="TT Chocolates Bold"/>
                <a:cs typeface="TT Chocolates Bold"/>
                <a:sym typeface="TT Chocolates Bold"/>
              </a:rPr>
              <a:t>Cucumber Salad with Sour Cream &amp; Red Onion</a:t>
            </a:r>
          </a:p>
          <a:p>
            <a:pPr>
              <a:lnSpc>
                <a:spcPts val="1368"/>
              </a:lnSpc>
            </a:pPr>
            <a:r>
              <a:rPr lang="en-US" sz="1330" b="1" spc="-47" dirty="0">
                <a:solidFill>
                  <a:srgbClr val="000000"/>
                </a:solidFill>
                <a:latin typeface="TT Chocolates Bold"/>
                <a:ea typeface="TT Chocolates Bold"/>
                <a:cs typeface="TT Chocolates Bold"/>
                <a:sym typeface="TT Chocolates Bold"/>
              </a:rPr>
              <a:t>Holiday Honey Loaf Cake</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6AC52641-E3A8-D9F6-6A50-FA205FB8AB62}"/>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a:t>
            </a:r>
          </a:p>
        </p:txBody>
      </p:sp>
      <p:sp>
        <p:nvSpPr>
          <p:cNvPr id="53" name="TextBox 53">
            <a:extLst>
              <a:ext uri="{FF2B5EF4-FFF2-40B4-BE49-F238E27FC236}">
                <a16:creationId xmlns:a16="http://schemas.microsoft.com/office/drawing/2014/main" id="{A15AC85D-3176-3407-4557-4B3606F5ABF2}"/>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9BE4D100-A454-696D-955C-B35D4A569E4C}"/>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31AC130E-8DF1-1323-4C59-1AF9744376A4}"/>
              </a:ext>
            </a:extLst>
          </p:cNvPr>
          <p:cNvSpPr txBox="1"/>
          <p:nvPr/>
        </p:nvSpPr>
        <p:spPr>
          <a:xfrm>
            <a:off x="3925272" y="11181070"/>
            <a:ext cx="6177009"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Tortilla Soup</a:t>
            </a:r>
          </a:p>
          <a:p>
            <a:pPr>
              <a:lnSpc>
                <a:spcPts val="1368"/>
              </a:lnSpc>
            </a:pPr>
            <a:r>
              <a:rPr lang="en-US" sz="1330" b="1" spc="-47" dirty="0">
                <a:solidFill>
                  <a:srgbClr val="000000"/>
                </a:solidFill>
                <a:latin typeface="TT Chocolates Bold"/>
                <a:ea typeface="TT Chocolates Bold"/>
                <a:cs typeface="TT Chocolates Bold"/>
                <a:sym typeface="TT Chocolates Bold"/>
              </a:rPr>
              <a:t>GRILLED SHRIMP FAJITAS – Tender Seasoned Shrimp, Onions, Peppers, Pico De Gallo, Mashed Avocado, Sour Cream, Flour Tortilla, Sweet Plantains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C145F958-9149-F451-93D3-F26D07A8826C}"/>
              </a:ext>
            </a:extLst>
          </p:cNvPr>
          <p:cNvSpPr txBox="1"/>
          <p:nvPr/>
        </p:nvSpPr>
        <p:spPr>
          <a:xfrm>
            <a:off x="3921264" y="11898185"/>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BREADED PORK CHOP WITH APPLESAUCE</a:t>
            </a:r>
          </a:p>
          <a:p>
            <a:pPr>
              <a:lnSpc>
                <a:spcPts val="1368"/>
              </a:lnSpc>
            </a:pPr>
            <a:r>
              <a:rPr lang="en-US" sz="1330" b="1" spc="-47" dirty="0">
                <a:solidFill>
                  <a:srgbClr val="000000"/>
                </a:solidFill>
                <a:latin typeface="TT Chocolates Bold"/>
                <a:ea typeface="TT Chocolates Bold"/>
                <a:cs typeface="TT Chocolates Bold"/>
                <a:sym typeface="TT Chocolates Bold"/>
              </a:rPr>
              <a:t>LEMON OREGANO BONELESS CHICKEN BREAST </a:t>
            </a:r>
          </a:p>
          <a:p>
            <a:pPr>
              <a:lnSpc>
                <a:spcPts val="1368"/>
              </a:lnSpc>
            </a:pPr>
            <a:r>
              <a:rPr lang="en-US" sz="1330" b="1" spc="-47" dirty="0">
                <a:solidFill>
                  <a:srgbClr val="000000"/>
                </a:solidFill>
                <a:latin typeface="TT Chocolates Bold"/>
                <a:ea typeface="TT Chocolates Bold"/>
                <a:cs typeface="TT Chocolates Bold"/>
                <a:sym typeface="TT Chocolates Bold"/>
              </a:rPr>
              <a:t>Mashed Potatoes</a:t>
            </a:r>
          </a:p>
          <a:p>
            <a:pPr>
              <a:lnSpc>
                <a:spcPts val="1368"/>
              </a:lnSpc>
            </a:pPr>
            <a:r>
              <a:rPr lang="en-US" sz="1330" b="1" spc="-47" dirty="0">
                <a:solidFill>
                  <a:srgbClr val="000000"/>
                </a:solidFill>
                <a:latin typeface="TT Chocolates Bold"/>
                <a:ea typeface="TT Chocolates Bold"/>
                <a:cs typeface="TT Chocolates Bold"/>
                <a:sym typeface="TT Chocolates Bold"/>
              </a:rPr>
              <a:t>Honey Kissed Roasted Baby Carrots</a:t>
            </a:r>
          </a:p>
          <a:p>
            <a:pPr>
              <a:lnSpc>
                <a:spcPts val="1368"/>
              </a:lnSpc>
            </a:pPr>
            <a:r>
              <a:rPr lang="en-US" sz="1330" b="1" spc="-47" dirty="0">
                <a:solidFill>
                  <a:srgbClr val="000000"/>
                </a:solidFill>
                <a:latin typeface="TT Chocolates Bold"/>
                <a:ea typeface="TT Chocolates Bold"/>
                <a:cs typeface="TT Chocolates Bold"/>
                <a:sym typeface="TT Chocolates Bold"/>
              </a:rPr>
              <a:t>Farro &amp; Quinoa Salad with Tomato</a:t>
            </a:r>
          </a:p>
          <a:p>
            <a:pPr>
              <a:lnSpc>
                <a:spcPts val="1368"/>
              </a:lnSpc>
            </a:pPr>
            <a:r>
              <a:rPr lang="en-US" sz="1330" b="1" spc="-47" dirty="0">
                <a:solidFill>
                  <a:srgbClr val="000000"/>
                </a:solidFill>
                <a:latin typeface="TT Chocolates Bold"/>
                <a:ea typeface="TT Chocolates Bold"/>
                <a:cs typeface="TT Chocolates Bold"/>
                <a:sym typeface="TT Chocolates Bold"/>
              </a:rPr>
              <a:t>Banana Bread Pudding</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3F14EA1C-ACBF-C4CA-D553-71E0EE11010B}"/>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a:t>
            </a:r>
          </a:p>
        </p:txBody>
      </p:sp>
      <p:sp>
        <p:nvSpPr>
          <p:cNvPr id="58" name="TextBox 58">
            <a:extLst>
              <a:ext uri="{FF2B5EF4-FFF2-40B4-BE49-F238E27FC236}">
                <a16:creationId xmlns:a16="http://schemas.microsoft.com/office/drawing/2014/main" id="{9C9E6258-1724-D0C5-6158-6E25D0801405}"/>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724542AF-0EF5-0951-6FED-50CC1D1A82CF}"/>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300660B9-C47D-9BD3-B272-0853A7B2414A}"/>
              </a:ext>
            </a:extLst>
          </p:cNvPr>
          <p:cNvSpPr txBox="1"/>
          <p:nvPr/>
        </p:nvSpPr>
        <p:spPr>
          <a:xfrm>
            <a:off x="3925272" y="13241494"/>
            <a:ext cx="5957873" cy="727122"/>
          </a:xfrm>
          <a:prstGeom prst="rect">
            <a:avLst/>
          </a:prstGeom>
        </p:spPr>
        <p:txBody>
          <a:bodyPr wrap="square" lIns="0" tIns="0" rIns="0" bIns="0" rtlCol="0" anchor="t">
            <a:spAutoFit/>
          </a:bodyPr>
          <a:lstStyle/>
          <a:p>
            <a:pPr>
              <a:lnSpc>
                <a:spcPts val="1368"/>
              </a:lnSpc>
            </a:pPr>
            <a:r>
              <a:rPr lang="en-US" sz="1400" b="1" u="sng" spc="-47" dirty="0">
                <a:solidFill>
                  <a:srgbClr val="000000"/>
                </a:solidFill>
                <a:latin typeface="TT Chocolates Bold"/>
                <a:ea typeface="TT Chocolates Bold"/>
                <a:cs typeface="TT Chocolates Bold"/>
                <a:sym typeface="TT Chocolates Bold"/>
              </a:rPr>
              <a:t>OKTOBERFEST LUNCH CELEBRATION</a:t>
            </a:r>
            <a:endParaRPr lang="en-US" sz="1400" b="1" spc="-47" dirty="0">
              <a:solidFill>
                <a:srgbClr val="000000"/>
              </a:solidFill>
              <a:latin typeface="TT Chocolates Bold"/>
              <a:ea typeface="TT Chocolates Bold"/>
              <a:cs typeface="TT Chocolates Bold"/>
              <a:sym typeface="TT Chocolates Bold"/>
            </a:endParaRPr>
          </a:p>
          <a:p>
            <a:pPr>
              <a:lnSpc>
                <a:spcPts val="1368"/>
              </a:lnSpc>
            </a:pPr>
            <a:r>
              <a:rPr lang="en-US" sz="1400" b="1" spc="-47" dirty="0">
                <a:solidFill>
                  <a:srgbClr val="000000"/>
                </a:solidFill>
                <a:latin typeface="TT Chocolates Bold"/>
                <a:ea typeface="TT Chocolates Bold"/>
                <a:cs typeface="TT Chocolates Bold"/>
                <a:sym typeface="TT Chocolates Bold"/>
              </a:rPr>
              <a:t>German Sausage &amp; Potato Soup</a:t>
            </a:r>
          </a:p>
          <a:p>
            <a:pPr>
              <a:lnSpc>
                <a:spcPts val="1368"/>
              </a:lnSpc>
            </a:pPr>
            <a:r>
              <a:rPr lang="en-US" sz="1400" b="1" spc="-47" dirty="0">
                <a:solidFill>
                  <a:srgbClr val="000000"/>
                </a:solidFill>
                <a:latin typeface="TT Chocolates Bold"/>
                <a:ea typeface="TT Chocolates Bold"/>
                <a:cs typeface="TT Chocolates Bold"/>
                <a:sym typeface="TT Chocolates Bold"/>
              </a:rPr>
              <a:t>BRAISED BRATWURST IN BIER – Bratwurst Braised in Beer &amp; Sauerkraut, </a:t>
            </a:r>
          </a:p>
          <a:p>
            <a:pPr>
              <a:lnSpc>
                <a:spcPts val="1368"/>
              </a:lnSpc>
            </a:pPr>
            <a:r>
              <a:rPr lang="en-US" sz="1400" b="1" spc="-47" dirty="0">
                <a:solidFill>
                  <a:srgbClr val="000000"/>
                </a:solidFill>
                <a:latin typeface="TT Chocolates Bold"/>
                <a:ea typeface="TT Chocolates Bold"/>
                <a:cs typeface="TT Chocolates Bold"/>
                <a:sym typeface="TT Chocolates Bold"/>
              </a:rPr>
              <a:t>Hot German Potato Salad, Braised Red Cabbage in Apple Cider, Apple Strudel</a:t>
            </a:r>
          </a:p>
        </p:txBody>
      </p:sp>
      <p:sp>
        <p:nvSpPr>
          <p:cNvPr id="61" name="TextBox 61">
            <a:extLst>
              <a:ext uri="{FF2B5EF4-FFF2-40B4-BE49-F238E27FC236}">
                <a16:creationId xmlns:a16="http://schemas.microsoft.com/office/drawing/2014/main" id="{1158E602-2129-36AB-8375-07B9F30530BE}"/>
              </a:ext>
            </a:extLst>
          </p:cNvPr>
          <p:cNvSpPr txBox="1"/>
          <p:nvPr/>
        </p:nvSpPr>
        <p:spPr>
          <a:xfrm>
            <a:off x="3925272" y="13932596"/>
            <a:ext cx="4754798" cy="1437573"/>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 </a:t>
            </a:r>
          </a:p>
          <a:p>
            <a:pPr>
              <a:lnSpc>
                <a:spcPts val="1368"/>
              </a:lnSpc>
            </a:pPr>
            <a:r>
              <a:rPr lang="en-US" sz="1330" b="1" spc="-47" dirty="0">
                <a:solidFill>
                  <a:srgbClr val="000000"/>
                </a:solidFill>
                <a:latin typeface="TT Chocolates Bold"/>
                <a:ea typeface="TT Chocolates Bold"/>
                <a:cs typeface="TT Chocolates Bold"/>
                <a:sym typeface="TT Chocolates Bold"/>
              </a:rPr>
              <a:t>SHRIMP SCAMPI</a:t>
            </a:r>
          </a:p>
          <a:p>
            <a:pPr>
              <a:lnSpc>
                <a:spcPts val="1368"/>
              </a:lnSpc>
            </a:pPr>
            <a:r>
              <a:rPr lang="en-US" sz="1330" b="1" spc="-47" dirty="0">
                <a:solidFill>
                  <a:srgbClr val="000000"/>
                </a:solidFill>
                <a:latin typeface="TT Chocolates Bold"/>
                <a:ea typeface="TT Chocolates Bold"/>
                <a:cs typeface="TT Chocolates Bold"/>
                <a:sym typeface="TT Chocolates Bold"/>
              </a:rPr>
              <a:t>EGGPLANT ROLLATINI MARINARA</a:t>
            </a:r>
          </a:p>
          <a:p>
            <a:pPr>
              <a:lnSpc>
                <a:spcPts val="1368"/>
              </a:lnSpc>
            </a:pPr>
            <a:r>
              <a:rPr lang="en-US" sz="1330" b="1" spc="-47" dirty="0">
                <a:solidFill>
                  <a:srgbClr val="000000"/>
                </a:solidFill>
                <a:latin typeface="TT Chocolates Bold"/>
                <a:ea typeface="TT Chocolates Bold"/>
                <a:cs typeface="TT Chocolates Bold"/>
                <a:sym typeface="TT Chocolates Bold"/>
              </a:rPr>
              <a:t>Herbed Rice Pilaf</a:t>
            </a:r>
          </a:p>
          <a:p>
            <a:pPr>
              <a:lnSpc>
                <a:spcPts val="1368"/>
              </a:lnSpc>
            </a:pPr>
            <a:r>
              <a:rPr lang="en-US" sz="1330" b="1" spc="-47" dirty="0">
                <a:solidFill>
                  <a:srgbClr val="000000"/>
                </a:solidFill>
                <a:latin typeface="TT Chocolates Bold"/>
                <a:ea typeface="TT Chocolates Bold"/>
                <a:cs typeface="TT Chocolates Bold"/>
                <a:sym typeface="TT Chocolates Bold"/>
              </a:rPr>
              <a:t>Sautéed Spinach With Garlic</a:t>
            </a:r>
          </a:p>
          <a:p>
            <a:pPr>
              <a:lnSpc>
                <a:spcPts val="1368"/>
              </a:lnSpc>
            </a:pPr>
            <a:r>
              <a:rPr lang="en-US" sz="1330" b="1" spc="-47" dirty="0">
                <a:solidFill>
                  <a:srgbClr val="000000"/>
                </a:solidFill>
                <a:latin typeface="TT Chocolates Bold"/>
                <a:ea typeface="TT Chocolates Bold"/>
                <a:cs typeface="TT Chocolates Bold"/>
                <a:sym typeface="TT Chocolates Bold"/>
              </a:rPr>
              <a:t>Marinated Mushroom Salad</a:t>
            </a:r>
          </a:p>
          <a:p>
            <a:pPr>
              <a:lnSpc>
                <a:spcPts val="1368"/>
              </a:lnSpc>
            </a:pPr>
            <a:r>
              <a:rPr lang="en-US" sz="1330" b="1" spc="-47" dirty="0">
                <a:solidFill>
                  <a:srgbClr val="000000"/>
                </a:solidFill>
                <a:latin typeface="TT Chocolates Bold"/>
                <a:ea typeface="TT Chocolates Bold"/>
                <a:cs typeface="TT Chocolates Bold"/>
                <a:sym typeface="TT Chocolates Bold"/>
              </a:rPr>
              <a:t>Blondies</a:t>
            </a:r>
          </a:p>
          <a:p>
            <a:pPr>
              <a:lnSpc>
                <a:spcPts val="1368"/>
              </a:lnSpc>
            </a:pPr>
            <a:r>
              <a:rPr lang="en-US" sz="1200" b="1" i="1" spc="-47" dirty="0">
                <a:solidFill>
                  <a:srgbClr val="FF0000"/>
                </a:solidFill>
                <a:latin typeface="TT Chocolates Bold"/>
                <a:ea typeface="TT Chocolates Bold"/>
                <a:cs typeface="TT Chocolates Bold"/>
                <a:sym typeface="TT Chocolates Bold"/>
              </a:rPr>
              <a:t> </a:t>
            </a:r>
            <a:endParaRPr lang="en-US" sz="1050" b="1" i="1" spc="-47" dirty="0">
              <a:solidFill>
                <a:srgbClr val="FF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8D6A3B4A-968E-06B2-E148-4805968F3682}"/>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3</a:t>
            </a:r>
          </a:p>
        </p:txBody>
      </p:sp>
      <p:sp>
        <p:nvSpPr>
          <p:cNvPr id="63" name="TextBox 63">
            <a:extLst>
              <a:ext uri="{FF2B5EF4-FFF2-40B4-BE49-F238E27FC236}">
                <a16:creationId xmlns:a16="http://schemas.microsoft.com/office/drawing/2014/main" id="{573BAD3F-3EEE-8790-0724-82644A9DC8A4}"/>
              </a:ext>
            </a:extLst>
          </p:cNvPr>
          <p:cNvSpPr txBox="1"/>
          <p:nvPr/>
        </p:nvSpPr>
        <p:spPr>
          <a:xfrm>
            <a:off x="-51412" y="15120692"/>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3C7FC0A8-FCF2-E91B-562F-586B2D96AC11}"/>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31DEBAE4-D7E3-EC43-BFFB-D5F71C7AA538}"/>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93667398-038E-0730-216B-4BC0DB2186C0}"/>
              </a:ext>
            </a:extLst>
          </p:cNvPr>
          <p:cNvSpPr/>
          <p:nvPr/>
        </p:nvSpPr>
        <p:spPr>
          <a:xfrm>
            <a:off x="3848924"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B8B2C5C8-0B86-F875-103F-79091892929C}"/>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pic>
        <p:nvPicPr>
          <p:cNvPr id="75" name="Picture 74">
            <a:extLst>
              <a:ext uri="{FF2B5EF4-FFF2-40B4-BE49-F238E27FC236}">
                <a16:creationId xmlns:a16="http://schemas.microsoft.com/office/drawing/2014/main" id="{09CCF473-207F-BE12-D5BF-66675F552BC8}"/>
              </a:ext>
            </a:extLst>
          </p:cNvPr>
          <p:cNvPicPr>
            <a:picLocks noChangeAspect="1"/>
          </p:cNvPicPr>
          <p:nvPr/>
        </p:nvPicPr>
        <p:blipFill>
          <a:blip r:embed="rId6"/>
          <a:stretch>
            <a:fillRect/>
          </a:stretch>
        </p:blipFill>
        <p:spPr>
          <a:xfrm>
            <a:off x="8175297" y="9747790"/>
            <a:ext cx="1499746" cy="1249788"/>
          </a:xfrm>
          <a:prstGeom prst="rect">
            <a:avLst/>
          </a:prstGeom>
          <a:effectLst>
            <a:softEdge rad="38100"/>
          </a:effectLst>
        </p:spPr>
      </p:pic>
    </p:spTree>
    <p:extLst>
      <p:ext uri="{BB962C8B-B14F-4D97-AF65-F5344CB8AC3E}">
        <p14:creationId xmlns:p14="http://schemas.microsoft.com/office/powerpoint/2010/main" val="311836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E041F0-093A-EF9A-6941-86902816771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F07D791-D168-6024-55EC-CFAD5D837BAE}"/>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9EBD8E8E-5F3D-71DC-4448-1F2D44835964}"/>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20CDB933-5CE8-E7D6-7D1A-4BE0C9BBD9E2}"/>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494D148A-4512-32AD-DBD7-954253FD16F9}"/>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053FCBBC-8096-0188-A9E4-5D47466249CB}"/>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dirty="0"/>
            </a:p>
          </p:txBody>
        </p:sp>
        <p:sp>
          <p:nvSpPr>
            <p:cNvPr id="7" name="Freeform 7">
              <a:extLst>
                <a:ext uri="{FF2B5EF4-FFF2-40B4-BE49-F238E27FC236}">
                  <a16:creationId xmlns:a16="http://schemas.microsoft.com/office/drawing/2014/main" id="{03655D4C-323C-833C-C595-69F751FCC9D4}"/>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C7D24CAA-47D1-D41F-DABA-347FE2FBA27F}"/>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EBBCC556-5714-1028-8E48-AF0AD116C7E3}"/>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FAE1C6E1-2539-3336-8972-E67E5D236AE2}"/>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15112700-8090-1454-C27D-BD6ED061563E}"/>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7FB81A90-F4AF-9844-2B59-6E63C7C3E7EB}"/>
              </a:ext>
            </a:extLst>
          </p:cNvPr>
          <p:cNvSpPr/>
          <p:nvPr/>
        </p:nvSpPr>
        <p:spPr>
          <a:xfrm>
            <a:off x="2503962" y="15034108"/>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1203D643-AA11-1CAF-70D5-A07A4EF5C80D}"/>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773B0B0F-84BD-BF42-1713-BC818480357F}"/>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dirty="0">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A3F26761-2032-24CF-6066-A689E896C161}"/>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FAD087F8-CBD0-9DC9-1BE0-0BB8733E9BF2}"/>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F8156659-0294-606C-5C3B-6ACA1C767816}"/>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19BF57BB-2770-FA7D-CF2E-017CF8BBA09A}"/>
              </a:ext>
            </a:extLst>
          </p:cNvPr>
          <p:cNvSpPr txBox="1"/>
          <p:nvPr/>
        </p:nvSpPr>
        <p:spPr>
          <a:xfrm>
            <a:off x="3925849" y="1200086"/>
            <a:ext cx="5957303"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Tomato Soup</a:t>
            </a:r>
          </a:p>
          <a:p>
            <a:pPr>
              <a:lnSpc>
                <a:spcPts val="1368"/>
              </a:lnSpc>
            </a:pPr>
            <a:r>
              <a:rPr lang="en-US" sz="1330" b="1" spc="-47" dirty="0">
                <a:solidFill>
                  <a:srgbClr val="000000"/>
                </a:solidFill>
                <a:latin typeface="TT Chocolates Bold"/>
                <a:ea typeface="TT Chocolates Bold"/>
                <a:cs typeface="TT Chocolates Bold"/>
                <a:sym typeface="TT Chocolates Bold"/>
              </a:rPr>
              <a:t>CHEESE BLINTZ DELIGHT – Three Crisp Cheese Blintzes, Fresh Sliced Strawberries</a:t>
            </a:r>
          </a:p>
          <a:p>
            <a:pPr>
              <a:lnSpc>
                <a:spcPts val="1368"/>
              </a:lnSpc>
            </a:pPr>
            <a:r>
              <a:rPr lang="en-US" sz="1330" b="1" spc="-47" dirty="0">
                <a:solidFill>
                  <a:srgbClr val="000000"/>
                </a:solidFill>
                <a:latin typeface="TT Chocolates Bold"/>
                <a:ea typeface="TT Chocolates Bold"/>
                <a:cs typeface="TT Chocolates Bold"/>
                <a:sym typeface="TT Chocolates Bold"/>
              </a:rPr>
              <a:t>Fruit Salad, Apple Turnover</a:t>
            </a:r>
          </a:p>
        </p:txBody>
      </p:sp>
      <p:sp>
        <p:nvSpPr>
          <p:cNvPr id="19" name="TextBox 19">
            <a:extLst>
              <a:ext uri="{FF2B5EF4-FFF2-40B4-BE49-F238E27FC236}">
                <a16:creationId xmlns:a16="http://schemas.microsoft.com/office/drawing/2014/main" id="{419FFEDA-105E-6FDD-BEC6-C4E0F56A4EC2}"/>
              </a:ext>
            </a:extLst>
          </p:cNvPr>
          <p:cNvSpPr txBox="1"/>
          <p:nvPr/>
        </p:nvSpPr>
        <p:spPr>
          <a:xfrm>
            <a:off x="3916983" y="1891743"/>
            <a:ext cx="5787859"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SHOEMAKER’S CHICKEN (Chicken Thigh, Sweet Sausage, Onions, Peppers, Wine)</a:t>
            </a:r>
          </a:p>
          <a:p>
            <a:pPr>
              <a:lnSpc>
                <a:spcPts val="1368"/>
              </a:lnSpc>
            </a:pPr>
            <a:r>
              <a:rPr lang="en-US" sz="1330" b="1" spc="-47" dirty="0">
                <a:solidFill>
                  <a:srgbClr val="000000"/>
                </a:solidFill>
                <a:latin typeface="TT Chocolates Bold"/>
                <a:ea typeface="TT Chocolates Bold"/>
                <a:cs typeface="TT Chocolates Bold"/>
                <a:sym typeface="TT Chocolates Bold"/>
              </a:rPr>
              <a:t>CAVATELLI PRIMAVERA</a:t>
            </a:r>
          </a:p>
          <a:p>
            <a:pPr>
              <a:lnSpc>
                <a:spcPts val="1368"/>
              </a:lnSpc>
            </a:pPr>
            <a:r>
              <a:rPr lang="en-US" sz="1330" b="1" spc="-47" dirty="0">
                <a:solidFill>
                  <a:srgbClr val="000000"/>
                </a:solidFill>
                <a:latin typeface="TT Chocolates Bold"/>
                <a:ea typeface="TT Chocolates Bold"/>
                <a:cs typeface="TT Chocolates Bold"/>
                <a:sym typeface="TT Chocolates Bold"/>
              </a:rPr>
              <a:t>Dilled Rice Pilaf</a:t>
            </a:r>
          </a:p>
          <a:p>
            <a:pPr>
              <a:lnSpc>
                <a:spcPts val="1368"/>
              </a:lnSpc>
            </a:pPr>
            <a:r>
              <a:rPr lang="en-US" sz="1330" b="1" spc="-47" dirty="0">
                <a:solidFill>
                  <a:srgbClr val="000000"/>
                </a:solidFill>
                <a:latin typeface="TT Chocolates Bold"/>
                <a:ea typeface="TT Chocolates Bold"/>
                <a:cs typeface="TT Chocolates Bold"/>
                <a:sym typeface="TT Chocolates Bold"/>
              </a:rPr>
              <a:t>Corn &amp; Sweet Peppers</a:t>
            </a:r>
          </a:p>
          <a:p>
            <a:pPr>
              <a:lnSpc>
                <a:spcPts val="1368"/>
              </a:lnSpc>
            </a:pPr>
            <a:r>
              <a:rPr lang="en-US" sz="1330" b="1" spc="-47" dirty="0">
                <a:solidFill>
                  <a:srgbClr val="000000"/>
                </a:solidFill>
                <a:latin typeface="TT Chocolates Bold"/>
                <a:ea typeface="TT Chocolates Bold"/>
                <a:cs typeface="TT Chocolates Bold"/>
                <a:sym typeface="TT Chocolates Bold"/>
              </a:rPr>
              <a:t>Italian Vegetable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p:txBody>
      </p:sp>
      <p:sp>
        <p:nvSpPr>
          <p:cNvPr id="20" name="TextBox 20">
            <a:extLst>
              <a:ext uri="{FF2B5EF4-FFF2-40B4-BE49-F238E27FC236}">
                <a16:creationId xmlns:a16="http://schemas.microsoft.com/office/drawing/2014/main" id="{416E4130-60DE-E6C8-1FCA-75CA969ED510}"/>
              </a:ext>
            </a:extLst>
          </p:cNvPr>
          <p:cNvSpPr txBox="1"/>
          <p:nvPr/>
        </p:nvSpPr>
        <p:spPr>
          <a:xfrm>
            <a:off x="271939" y="3348865"/>
            <a:ext cx="2265020" cy="3334887"/>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r>
              <a:rPr lang="en-US" sz="1100" b="1" spc="-46" dirty="0">
                <a:solidFill>
                  <a:srgbClr val="000000"/>
                </a:solidFill>
                <a:latin typeface="TT Chocolates Bold"/>
                <a:ea typeface="TT Chocolates Bold"/>
                <a:cs typeface="TT Chocolates Bold"/>
                <a:sym typeface="TT Chocolates Bold"/>
              </a:rPr>
              <a:t>VEGETABLE LO MEIN</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a:extLst>
              <a:ext uri="{FF2B5EF4-FFF2-40B4-BE49-F238E27FC236}">
                <a16:creationId xmlns:a16="http://schemas.microsoft.com/office/drawing/2014/main" id="{DBC0D1A5-FE18-9A22-7E31-C0ACE9061298}"/>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E45832AD-8C65-ABE4-1DE8-BF508F4998F5}"/>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EC1E2166-17A0-7253-39EC-F2FBC5A05828}"/>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2935C8A0-1BCD-7DA0-2E98-0207F9C6452A}"/>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35469A1A-CAA3-63C2-FFC6-0175097D949C}"/>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082B0AD9-9293-FD04-259F-11BFB39478FE}"/>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1446D81E-1126-FF30-3AF5-F8D5876EA6FB}"/>
              </a:ext>
            </a:extLst>
          </p:cNvPr>
          <p:cNvSpPr txBox="1"/>
          <p:nvPr/>
        </p:nvSpPr>
        <p:spPr>
          <a:xfrm>
            <a:off x="5135251" y="764012"/>
            <a:ext cx="3459242" cy="385234"/>
          </a:xfrm>
          <a:prstGeom prst="rect">
            <a:avLst/>
          </a:prstGeom>
        </p:spPr>
        <p:txBody>
          <a:bodyPr wrap="square"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September 20</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  September 26</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57075EC8-19A8-34FF-6539-F4388EAE0A63}"/>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45EE0A98-B541-9783-B127-A557F080C820}"/>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a:extLst>
              <a:ext uri="{FF2B5EF4-FFF2-40B4-BE49-F238E27FC236}">
                <a16:creationId xmlns:a16="http://schemas.microsoft.com/office/drawing/2014/main" id="{9D191C87-B757-EF59-F16B-619C640AB581}"/>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E956A949-6778-CCF2-9417-69B12BD600F3}"/>
              </a:ext>
            </a:extLst>
          </p:cNvPr>
          <p:cNvSpPr txBox="1"/>
          <p:nvPr/>
        </p:nvSpPr>
        <p:spPr>
          <a:xfrm>
            <a:off x="271939" y="249490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B9516D4C-82C2-1BAF-1208-78D31E2F1920}"/>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20</a:t>
            </a:r>
          </a:p>
        </p:txBody>
      </p:sp>
      <p:sp>
        <p:nvSpPr>
          <p:cNvPr id="33" name="TextBox 33">
            <a:extLst>
              <a:ext uri="{FF2B5EF4-FFF2-40B4-BE49-F238E27FC236}">
                <a16:creationId xmlns:a16="http://schemas.microsoft.com/office/drawing/2014/main" id="{98317EB5-6CB5-41B1-20CF-DB38DB76B272}"/>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B8C24E95-576C-69EA-9B5C-C9497F77F693}"/>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FFD5AADC-72C8-DADC-2773-2CE8E8A83B41}"/>
              </a:ext>
            </a:extLst>
          </p:cNvPr>
          <p:cNvSpPr txBox="1"/>
          <p:nvPr/>
        </p:nvSpPr>
        <p:spPr>
          <a:xfrm>
            <a:off x="3933115" y="3202985"/>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Cream of Wheat With Raisins</a:t>
            </a:r>
          </a:p>
          <a:p>
            <a:pPr>
              <a:lnSpc>
                <a:spcPts val="1368"/>
              </a:lnSpc>
            </a:pPr>
            <a:r>
              <a:rPr lang="en-US" sz="1330" b="1" spc="-47" dirty="0">
                <a:solidFill>
                  <a:srgbClr val="000000"/>
                </a:solidFill>
                <a:latin typeface="TT Chocolates Bold"/>
                <a:ea typeface="TT Chocolates Bold"/>
                <a:cs typeface="TT Chocolates Bold"/>
                <a:sym typeface="TT Chocolates Bold"/>
              </a:rPr>
              <a:t>BAILEY’S BANANA FRENCH TOAST – Baileys French Toast with Bananas Foster &amp; Whipped Cream, Sausage Home Fries, Cantaloupe, Cheese Danish </a:t>
            </a:r>
          </a:p>
        </p:txBody>
      </p:sp>
      <p:sp>
        <p:nvSpPr>
          <p:cNvPr id="36" name="TextBox 36">
            <a:extLst>
              <a:ext uri="{FF2B5EF4-FFF2-40B4-BE49-F238E27FC236}">
                <a16:creationId xmlns:a16="http://schemas.microsoft.com/office/drawing/2014/main" id="{EA51B7BC-F54B-DA46-21B5-384117707A9D}"/>
              </a:ext>
            </a:extLst>
          </p:cNvPr>
          <p:cNvSpPr txBox="1"/>
          <p:nvPr/>
        </p:nvSpPr>
        <p:spPr>
          <a:xfrm>
            <a:off x="3944301" y="3910543"/>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BLACK BASS FILET</a:t>
            </a:r>
          </a:p>
          <a:p>
            <a:pPr>
              <a:lnSpc>
                <a:spcPts val="1368"/>
              </a:lnSpc>
            </a:pPr>
            <a:r>
              <a:rPr lang="en-US" sz="1330" b="1" spc="-47" dirty="0">
                <a:solidFill>
                  <a:srgbClr val="000000"/>
                </a:solidFill>
                <a:latin typeface="TT Chocolates Bold"/>
                <a:ea typeface="TT Chocolates Bold"/>
                <a:cs typeface="TT Chocolates Bold"/>
                <a:sym typeface="TT Chocolates Bold"/>
              </a:rPr>
              <a:t>ROASTED EYE ROUND OF BEEF, MUSHROOM AU JUS</a:t>
            </a:r>
          </a:p>
          <a:p>
            <a:pPr>
              <a:lnSpc>
                <a:spcPts val="1368"/>
              </a:lnSpc>
            </a:pPr>
            <a:r>
              <a:rPr lang="en-US" sz="1330" b="1" spc="-47" dirty="0">
                <a:solidFill>
                  <a:srgbClr val="000000"/>
                </a:solidFill>
                <a:latin typeface="TT Chocolates Bold"/>
                <a:ea typeface="TT Chocolates Bold"/>
                <a:cs typeface="TT Chocolates Bold"/>
                <a:sym typeface="TT Chocolates Bold"/>
              </a:rPr>
              <a:t>Baked Potato with Sour Cream</a:t>
            </a:r>
          </a:p>
          <a:p>
            <a:pPr>
              <a:lnSpc>
                <a:spcPts val="1368"/>
              </a:lnSpc>
            </a:pPr>
            <a:r>
              <a:rPr lang="en-US" sz="1330" b="1" spc="-47" dirty="0">
                <a:solidFill>
                  <a:srgbClr val="000000"/>
                </a:solidFill>
                <a:latin typeface="TT Chocolates Bold"/>
                <a:ea typeface="TT Chocolates Bold"/>
                <a:cs typeface="TT Chocolates Bold"/>
                <a:sym typeface="TT Chocolates Bold"/>
              </a:rPr>
              <a:t>Steamed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Iced Chocolate Cake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DE866DB0-A1C2-9868-A51B-0FE1A099AB57}"/>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21</a:t>
            </a:r>
          </a:p>
        </p:txBody>
      </p:sp>
      <p:sp>
        <p:nvSpPr>
          <p:cNvPr id="38" name="TextBox 38">
            <a:extLst>
              <a:ext uri="{FF2B5EF4-FFF2-40B4-BE49-F238E27FC236}">
                <a16:creationId xmlns:a16="http://schemas.microsoft.com/office/drawing/2014/main" id="{24886192-1FE7-5A72-B79F-D0C679798C87}"/>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955DF826-B8E9-B3EF-DA56-9B690711392A}"/>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AF2645A0-DD81-AC6D-DCDE-3523A47135D7}"/>
              </a:ext>
            </a:extLst>
          </p:cNvPr>
          <p:cNvSpPr txBox="1"/>
          <p:nvPr/>
        </p:nvSpPr>
        <p:spPr>
          <a:xfrm>
            <a:off x="3928783" y="5221801"/>
            <a:ext cx="5980227"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Soup, Soba Noodles</a:t>
            </a:r>
          </a:p>
          <a:p>
            <a:pPr>
              <a:lnSpc>
                <a:spcPts val="1368"/>
              </a:lnSpc>
            </a:pPr>
            <a:r>
              <a:rPr lang="en-US" sz="1330" b="1" spc="-47" dirty="0">
                <a:solidFill>
                  <a:srgbClr val="000000"/>
                </a:solidFill>
                <a:latin typeface="TT Chocolates Bold"/>
                <a:ea typeface="TT Chocolates Bold"/>
                <a:cs typeface="TT Chocolates Bold"/>
                <a:sym typeface="TT Chocolates Bold"/>
              </a:rPr>
              <a:t>CALIFORNIA IMPOSSIBLE BURGER – Impossible Burger with Avocado, Jack Cheese, Lettuce, Tomato, on Burger Roll, Seasoned Potato Wedges</a:t>
            </a:r>
          </a:p>
        </p:txBody>
      </p:sp>
      <p:sp>
        <p:nvSpPr>
          <p:cNvPr id="41" name="TextBox 41">
            <a:extLst>
              <a:ext uri="{FF2B5EF4-FFF2-40B4-BE49-F238E27FC236}">
                <a16:creationId xmlns:a16="http://schemas.microsoft.com/office/drawing/2014/main" id="{621B6165-8982-1C4A-7AA8-3E26F43855A2}"/>
              </a:ext>
            </a:extLst>
          </p:cNvPr>
          <p:cNvSpPr txBox="1"/>
          <p:nvPr/>
        </p:nvSpPr>
        <p:spPr>
          <a:xfrm>
            <a:off x="3928783" y="5915590"/>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ROSH HASHANAH DINNER</a:t>
            </a:r>
          </a:p>
          <a:p>
            <a:pPr>
              <a:lnSpc>
                <a:spcPts val="1368"/>
              </a:lnSpc>
            </a:pPr>
            <a:r>
              <a:rPr lang="en-US" sz="1330" b="1" spc="-47" dirty="0">
                <a:solidFill>
                  <a:srgbClr val="000000"/>
                </a:solidFill>
                <a:latin typeface="TT Chocolates Bold"/>
                <a:ea typeface="TT Chocolates Bold"/>
                <a:cs typeface="TT Chocolates Bold"/>
                <a:sym typeface="TT Chocolates Bold"/>
              </a:rPr>
              <a:t>BRISKET OF BEEF WITH PAN GRAVY</a:t>
            </a:r>
          </a:p>
          <a:p>
            <a:pPr>
              <a:lnSpc>
                <a:spcPts val="1368"/>
              </a:lnSpc>
            </a:pPr>
            <a:r>
              <a:rPr lang="en-US" sz="1330" b="1" spc="-47" dirty="0">
                <a:solidFill>
                  <a:srgbClr val="000000"/>
                </a:solidFill>
                <a:latin typeface="TT Chocolates Bold"/>
                <a:ea typeface="TT Chocolates Bold"/>
                <a:cs typeface="TT Chocolates Bold"/>
                <a:sym typeface="TT Chocolates Bold"/>
              </a:rPr>
              <a:t>LEMON THYME OVEN ROASTED CHICKEN QUARTER</a:t>
            </a:r>
          </a:p>
          <a:p>
            <a:pPr>
              <a:lnSpc>
                <a:spcPts val="1368"/>
              </a:lnSpc>
            </a:pPr>
            <a:r>
              <a:rPr lang="en-US" sz="1330" b="1" spc="-47" dirty="0">
                <a:solidFill>
                  <a:srgbClr val="000000"/>
                </a:solidFill>
                <a:latin typeface="TT Chocolates Bold"/>
                <a:ea typeface="TT Chocolates Bold"/>
                <a:cs typeface="TT Chocolates Bold"/>
                <a:sym typeface="TT Chocolates Bold"/>
              </a:rPr>
              <a:t>Potato Pancakes</a:t>
            </a:r>
          </a:p>
          <a:p>
            <a:pPr>
              <a:lnSpc>
                <a:spcPts val="1368"/>
              </a:lnSpc>
            </a:pPr>
            <a:r>
              <a:rPr lang="en-US" sz="1330" b="1" spc="-47" dirty="0">
                <a:solidFill>
                  <a:srgbClr val="000000"/>
                </a:solidFill>
                <a:latin typeface="TT Chocolates Bold"/>
                <a:ea typeface="TT Chocolates Bold"/>
                <a:cs typeface="TT Chocolates Bold"/>
                <a:sym typeface="TT Chocolates Bold"/>
              </a:rPr>
              <a:t>Carrot Tzimmes</a:t>
            </a:r>
          </a:p>
          <a:p>
            <a:pPr>
              <a:lnSpc>
                <a:spcPts val="1368"/>
              </a:lnSpc>
            </a:pPr>
            <a:r>
              <a:rPr lang="en-US" sz="1330" b="1" spc="-47" dirty="0">
                <a:solidFill>
                  <a:srgbClr val="000000"/>
                </a:solidFill>
                <a:latin typeface="TT Chocolates Bold"/>
                <a:ea typeface="TT Chocolates Bold"/>
                <a:cs typeface="TT Chocolates Bold"/>
                <a:sym typeface="TT Chocolates Bold"/>
              </a:rPr>
              <a:t>Whitefish Salad</a:t>
            </a:r>
          </a:p>
          <a:p>
            <a:pPr>
              <a:lnSpc>
                <a:spcPts val="1368"/>
              </a:lnSpc>
            </a:pPr>
            <a:r>
              <a:rPr lang="en-US" sz="1330" b="1" spc="-47" dirty="0">
                <a:solidFill>
                  <a:srgbClr val="000000"/>
                </a:solidFill>
                <a:latin typeface="TT Chocolates Bold"/>
                <a:ea typeface="TT Chocolates Bold"/>
                <a:cs typeface="TT Chocolates Bold"/>
                <a:sym typeface="TT Chocolates Bold"/>
              </a:rPr>
              <a:t>Assorted Rugelach</a:t>
            </a:r>
          </a:p>
        </p:txBody>
      </p:sp>
      <p:sp>
        <p:nvSpPr>
          <p:cNvPr id="42" name="TextBox 42">
            <a:extLst>
              <a:ext uri="{FF2B5EF4-FFF2-40B4-BE49-F238E27FC236}">
                <a16:creationId xmlns:a16="http://schemas.microsoft.com/office/drawing/2014/main" id="{58CE49F7-A821-1D57-3C04-DEEB3B1E996B}"/>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22</a:t>
            </a:r>
          </a:p>
        </p:txBody>
      </p:sp>
      <p:sp>
        <p:nvSpPr>
          <p:cNvPr id="43" name="TextBox 43">
            <a:extLst>
              <a:ext uri="{FF2B5EF4-FFF2-40B4-BE49-F238E27FC236}">
                <a16:creationId xmlns:a16="http://schemas.microsoft.com/office/drawing/2014/main" id="{8C4B0761-9FAA-080A-C74C-1A8FB7F3D08A}"/>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1DA06E3C-627F-8DE9-2B20-0BB7E6867EA2}"/>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9B4CE2D6-A5E3-C09A-93D5-1EC8D96BFC2C}"/>
              </a:ext>
            </a:extLst>
          </p:cNvPr>
          <p:cNvSpPr txBox="1"/>
          <p:nvPr/>
        </p:nvSpPr>
        <p:spPr>
          <a:xfrm>
            <a:off x="3928782" y="7203000"/>
            <a:ext cx="6177009" cy="90396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Cuban Black Bean Soup</a:t>
            </a:r>
          </a:p>
          <a:p>
            <a:pPr>
              <a:lnSpc>
                <a:spcPts val="1368"/>
              </a:lnSpc>
            </a:pPr>
            <a:r>
              <a:rPr lang="en-US" sz="1330" b="1" spc="-47" dirty="0">
                <a:solidFill>
                  <a:srgbClr val="000000"/>
                </a:solidFill>
                <a:latin typeface="TT Chocolates Bold"/>
                <a:ea typeface="TT Chocolates Bold"/>
                <a:cs typeface="TT Chocolates Bold"/>
                <a:sym typeface="TT Chocolates Bold"/>
              </a:rPr>
              <a:t>CARNITAS PORK TACOS – Marinated Carnitas Pork, Pico De Gallo, Lettuce, Tomato</a:t>
            </a:r>
          </a:p>
          <a:p>
            <a:pPr>
              <a:lnSpc>
                <a:spcPts val="1368"/>
              </a:lnSpc>
            </a:pPr>
            <a:r>
              <a:rPr lang="en-US" sz="1330" b="1" spc="-47" dirty="0">
                <a:solidFill>
                  <a:srgbClr val="000000"/>
                </a:solidFill>
                <a:latin typeface="TT Chocolates Bold"/>
                <a:ea typeface="TT Chocolates Bold"/>
                <a:cs typeface="TT Chocolates Bold"/>
                <a:sym typeface="TT Chocolates Bold"/>
              </a:rPr>
              <a:t>Sweet Plantains, Spanish Rice &amp; Beans</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6" name="TextBox 46">
            <a:extLst>
              <a:ext uri="{FF2B5EF4-FFF2-40B4-BE49-F238E27FC236}">
                <a16:creationId xmlns:a16="http://schemas.microsoft.com/office/drawing/2014/main" id="{93EA55C3-7F64-AEA7-08A7-C1F442CC66C3}"/>
              </a:ext>
            </a:extLst>
          </p:cNvPr>
          <p:cNvSpPr txBox="1"/>
          <p:nvPr/>
        </p:nvSpPr>
        <p:spPr>
          <a:xfrm>
            <a:off x="3928783" y="7904931"/>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NONA’S BEEF LASAGNA AL FORNO</a:t>
            </a:r>
          </a:p>
          <a:p>
            <a:pPr>
              <a:lnSpc>
                <a:spcPts val="1368"/>
              </a:lnSpc>
            </a:pPr>
            <a:r>
              <a:rPr lang="en-US" sz="1330" b="1" spc="-47" dirty="0">
                <a:solidFill>
                  <a:srgbClr val="000000"/>
                </a:solidFill>
                <a:latin typeface="TT Chocolates Bold"/>
                <a:ea typeface="TT Chocolates Bold"/>
                <a:cs typeface="TT Chocolates Bold"/>
                <a:sym typeface="TT Chocolates Bold"/>
              </a:rPr>
              <a:t>VEAL CUTLET MARSALA</a:t>
            </a:r>
          </a:p>
          <a:p>
            <a:pPr>
              <a:lnSpc>
                <a:spcPts val="1368"/>
              </a:lnSpc>
            </a:pPr>
            <a:r>
              <a:rPr lang="en-US" sz="1330" b="1" spc="-47" dirty="0">
                <a:solidFill>
                  <a:srgbClr val="000000"/>
                </a:solidFill>
                <a:latin typeface="TT Chocolates Bold"/>
                <a:ea typeface="TT Chocolates Bold"/>
                <a:cs typeface="TT Chocolates Bold"/>
                <a:sym typeface="TT Chocolates Bold"/>
              </a:rPr>
              <a:t>Braised Swiss Chard</a:t>
            </a:r>
          </a:p>
          <a:p>
            <a:pPr>
              <a:lnSpc>
                <a:spcPts val="1368"/>
              </a:lnSpc>
            </a:pPr>
            <a:r>
              <a:rPr lang="en-US" sz="1330" b="1" spc="-47" dirty="0">
                <a:solidFill>
                  <a:srgbClr val="000000"/>
                </a:solidFill>
                <a:latin typeface="TT Chocolates Bold"/>
                <a:ea typeface="TT Chocolates Bold"/>
                <a:cs typeface="TT Chocolates Bold"/>
                <a:sym typeface="TT Chocolates Bold"/>
              </a:rPr>
              <a:t>Linguini Marinara</a:t>
            </a:r>
          </a:p>
          <a:p>
            <a:pPr>
              <a:lnSpc>
                <a:spcPts val="1368"/>
              </a:lnSpc>
            </a:pPr>
            <a:r>
              <a:rPr lang="en-US" sz="1330" b="1" spc="-47" dirty="0">
                <a:solidFill>
                  <a:srgbClr val="000000"/>
                </a:solidFill>
                <a:latin typeface="TT Chocolates Bold"/>
                <a:ea typeface="TT Chocolates Bold"/>
                <a:cs typeface="TT Chocolates Bold"/>
                <a:sym typeface="TT Chocolates Bold"/>
              </a:rPr>
              <a:t>Cucumber, Sour Cream &amp; Chive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099E4148-9979-2B08-68CF-AF0BEAB2D096}"/>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23</a:t>
            </a:r>
          </a:p>
        </p:txBody>
      </p:sp>
      <p:sp>
        <p:nvSpPr>
          <p:cNvPr id="48" name="TextBox 48">
            <a:extLst>
              <a:ext uri="{FF2B5EF4-FFF2-40B4-BE49-F238E27FC236}">
                <a16:creationId xmlns:a16="http://schemas.microsoft.com/office/drawing/2014/main" id="{5F9BB584-2345-07B9-D8C5-6331FC6A757C}"/>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65342730-DE85-5992-BB6A-11D866EAC111}"/>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59F01049-7A0D-646F-1FFB-CDB3DB507D81}"/>
              </a:ext>
            </a:extLst>
          </p:cNvPr>
          <p:cNvSpPr txBox="1"/>
          <p:nvPr/>
        </p:nvSpPr>
        <p:spPr>
          <a:xfrm>
            <a:off x="3941742" y="9191882"/>
            <a:ext cx="6114026"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Chilled Gazpacho Soup</a:t>
            </a:r>
          </a:p>
          <a:p>
            <a:pPr>
              <a:lnSpc>
                <a:spcPts val="1368"/>
              </a:lnSpc>
            </a:pPr>
            <a:r>
              <a:rPr lang="en-US" sz="1330" b="1" spc="-47" dirty="0">
                <a:solidFill>
                  <a:srgbClr val="000000"/>
                </a:solidFill>
                <a:latin typeface="TT Chocolates Bold"/>
                <a:ea typeface="TT Chocolates Bold"/>
                <a:cs typeface="TT Chocolates Bold"/>
                <a:sym typeface="TT Chocolates Bold"/>
              </a:rPr>
              <a:t>CALIFORNIA COBB SALAD –  Diced Roast Turkey, Chopped Egg, Avocado, Cubed Cheese, Tomato, Cucumber, Over Crisp Greens, French Dressing,  Naan Bread  </a:t>
            </a:r>
          </a:p>
        </p:txBody>
      </p:sp>
      <p:sp>
        <p:nvSpPr>
          <p:cNvPr id="51" name="TextBox 51">
            <a:extLst>
              <a:ext uri="{FF2B5EF4-FFF2-40B4-BE49-F238E27FC236}">
                <a16:creationId xmlns:a16="http://schemas.microsoft.com/office/drawing/2014/main" id="{7D0C8698-2668-C738-85A9-D0E59AABE96A}"/>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IRISH LAMB STEW WITH IRISH SODA BREAD</a:t>
            </a:r>
          </a:p>
          <a:p>
            <a:pPr>
              <a:lnSpc>
                <a:spcPts val="1368"/>
              </a:lnSpc>
            </a:pPr>
            <a:r>
              <a:rPr lang="en-US" sz="1330" b="1" spc="-47" dirty="0">
                <a:solidFill>
                  <a:srgbClr val="000000"/>
                </a:solidFill>
                <a:latin typeface="TT Chocolates Bold"/>
                <a:ea typeface="TT Chocolates Bold"/>
                <a:cs typeface="TT Chocolates Bold"/>
                <a:sym typeface="TT Chocolates Bold"/>
              </a:rPr>
              <a:t>BEER BATTERED COD FILET</a:t>
            </a:r>
          </a:p>
          <a:p>
            <a:pPr>
              <a:lnSpc>
                <a:spcPts val="1368"/>
              </a:lnSpc>
            </a:pPr>
            <a:r>
              <a:rPr lang="en-US" sz="1330" b="1" spc="-47" dirty="0">
                <a:solidFill>
                  <a:srgbClr val="000000"/>
                </a:solidFill>
                <a:latin typeface="TT Chocolates Bold"/>
                <a:ea typeface="TT Chocolates Bold"/>
                <a:cs typeface="TT Chocolates Bold"/>
                <a:sym typeface="TT Chocolates Bold"/>
              </a:rPr>
              <a:t>Orange Glazed Harvard Beets</a:t>
            </a:r>
          </a:p>
          <a:p>
            <a:pPr>
              <a:lnSpc>
                <a:spcPts val="1368"/>
              </a:lnSpc>
            </a:pPr>
            <a:r>
              <a:rPr lang="en-US" sz="1330" b="1" spc="-47" dirty="0">
                <a:solidFill>
                  <a:srgbClr val="000000"/>
                </a:solidFill>
                <a:latin typeface="TT Chocolates Bold"/>
                <a:ea typeface="TT Chocolates Bold"/>
                <a:cs typeface="TT Chocolates Bold"/>
                <a:sym typeface="TT Chocolates Bold"/>
              </a:rPr>
              <a:t>Herbed Israeli Couscous</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Assorted Cubed Cheese</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FA4C210B-4BE2-3B53-B9AE-981347123BCE}"/>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24</a:t>
            </a:r>
          </a:p>
        </p:txBody>
      </p:sp>
      <p:sp>
        <p:nvSpPr>
          <p:cNvPr id="53" name="TextBox 53">
            <a:extLst>
              <a:ext uri="{FF2B5EF4-FFF2-40B4-BE49-F238E27FC236}">
                <a16:creationId xmlns:a16="http://schemas.microsoft.com/office/drawing/2014/main" id="{591D4C82-64E0-2679-DA22-63588D4D4B6D}"/>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7CAF7EF1-3DCA-C973-00AA-1EE82432F2FA}"/>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F61751C7-2A96-C1B4-49EA-4686E53ECDFD}"/>
              </a:ext>
            </a:extLst>
          </p:cNvPr>
          <p:cNvSpPr txBox="1"/>
          <p:nvPr/>
        </p:nvSpPr>
        <p:spPr>
          <a:xfrm>
            <a:off x="3925272" y="11181070"/>
            <a:ext cx="6177009"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Pasta Fagioli </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PIZZA PARLOR – Your Choice of Pepperoni or Cheese Pizza</a:t>
            </a:r>
          </a:p>
          <a:p>
            <a:pPr>
              <a:lnSpc>
                <a:spcPts val="1368"/>
              </a:lnSpc>
            </a:pPr>
            <a:r>
              <a:rPr lang="en-US" sz="1330" b="1" spc="-47" dirty="0">
                <a:solidFill>
                  <a:srgbClr val="000000"/>
                </a:solidFill>
                <a:latin typeface="TT Chocolates Bold"/>
                <a:ea typeface="TT Chocolates Bold"/>
                <a:cs typeface="TT Chocolates Bold"/>
                <a:sym typeface="TT Chocolates Bold"/>
              </a:rPr>
              <a:t>Served with Garden Salad &amp; Seedless Grapes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4BBC9E89-8DAD-391F-F7C7-74B08C821CDC}"/>
              </a:ext>
            </a:extLst>
          </p:cNvPr>
          <p:cNvSpPr txBox="1"/>
          <p:nvPr/>
        </p:nvSpPr>
        <p:spPr>
          <a:xfrm>
            <a:off x="3921264" y="11898185"/>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GRILLED BEEF LIVER WITH ONIONS</a:t>
            </a:r>
          </a:p>
          <a:p>
            <a:pPr>
              <a:lnSpc>
                <a:spcPts val="1368"/>
              </a:lnSpc>
            </a:pPr>
            <a:r>
              <a:rPr lang="en-US" sz="1330" b="1" spc="-47" dirty="0">
                <a:solidFill>
                  <a:srgbClr val="000000"/>
                </a:solidFill>
                <a:latin typeface="TT Chocolates Bold"/>
                <a:ea typeface="TT Chocolates Bold"/>
                <a:cs typeface="TT Chocolates Bold"/>
                <a:sym typeface="TT Chocolates Bold"/>
              </a:rPr>
              <a:t>ROAST PORK LOIN WITH APPLE STUFFING</a:t>
            </a:r>
          </a:p>
          <a:p>
            <a:pPr>
              <a:lnSpc>
                <a:spcPts val="1368"/>
              </a:lnSpc>
            </a:pPr>
            <a:r>
              <a:rPr lang="en-US" sz="1330" b="1" spc="-47" dirty="0">
                <a:solidFill>
                  <a:srgbClr val="000000"/>
                </a:solidFill>
                <a:latin typeface="TT Chocolates Bold"/>
                <a:ea typeface="TT Chocolates Bold"/>
                <a:cs typeface="TT Chocolates Bold"/>
                <a:sym typeface="TT Chocolates Bold"/>
              </a:rPr>
              <a:t>Roasted Italian Style Potatoes</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Tomato &amp; Cucumber</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CB98B336-55BE-51B7-3FE4-36A9B09DFE9C}"/>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25</a:t>
            </a:r>
          </a:p>
        </p:txBody>
      </p:sp>
      <p:sp>
        <p:nvSpPr>
          <p:cNvPr id="58" name="TextBox 58">
            <a:extLst>
              <a:ext uri="{FF2B5EF4-FFF2-40B4-BE49-F238E27FC236}">
                <a16:creationId xmlns:a16="http://schemas.microsoft.com/office/drawing/2014/main" id="{ECF674DC-44DD-AA1E-08A9-4E86C5A192D3}"/>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CA936333-8339-5704-8458-DB44E7CED373}"/>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CF78BF99-F712-8569-538A-B85B8A193C35}"/>
              </a:ext>
            </a:extLst>
          </p:cNvPr>
          <p:cNvSpPr txBox="1"/>
          <p:nvPr/>
        </p:nvSpPr>
        <p:spPr>
          <a:xfrm>
            <a:off x="3925272" y="13241494"/>
            <a:ext cx="6426265" cy="1078500"/>
          </a:xfrm>
          <a:prstGeom prst="rect">
            <a:avLst/>
          </a:prstGeom>
        </p:spPr>
        <p:txBody>
          <a:bodyPr wrap="square" lIns="0" tIns="0" rIns="0" bIns="0" rtlCol="0" anchor="t">
            <a:spAutoFit/>
          </a:bodyPr>
          <a:lstStyle/>
          <a:p>
            <a:pPr>
              <a:lnSpc>
                <a:spcPts val="1368"/>
              </a:lnSpc>
            </a:pPr>
            <a:r>
              <a:rPr lang="en-US" sz="1400" b="1" u="sng" spc="-47" dirty="0">
                <a:solidFill>
                  <a:srgbClr val="000000"/>
                </a:solidFill>
                <a:latin typeface="TT Chocolates Bold"/>
                <a:ea typeface="TT Chocolates Bold"/>
                <a:cs typeface="TT Chocolates Bold"/>
                <a:sym typeface="TT Chocolates Bold"/>
              </a:rPr>
              <a:t>LUNCH</a:t>
            </a:r>
          </a:p>
          <a:p>
            <a:pPr>
              <a:lnSpc>
                <a:spcPts val="1368"/>
              </a:lnSpc>
            </a:pPr>
            <a:r>
              <a:rPr lang="en-US" sz="1400" b="1" spc="-47" dirty="0">
                <a:solidFill>
                  <a:srgbClr val="000000"/>
                </a:solidFill>
                <a:latin typeface="TT Chocolates Bold"/>
                <a:ea typeface="TT Chocolates Bold"/>
                <a:cs typeface="TT Chocolates Bold"/>
                <a:sym typeface="TT Chocolates Bold"/>
              </a:rPr>
              <a:t>Shrimp &amp; Lobster Bisque</a:t>
            </a:r>
          </a:p>
          <a:p>
            <a:pPr>
              <a:lnSpc>
                <a:spcPts val="1368"/>
              </a:lnSpc>
            </a:pPr>
            <a:r>
              <a:rPr lang="en-US" sz="1400" b="1" spc="-47" dirty="0">
                <a:solidFill>
                  <a:srgbClr val="000000"/>
                </a:solidFill>
                <a:latin typeface="TT Chocolates Bold"/>
                <a:ea typeface="TT Chocolates Bold"/>
                <a:cs typeface="TT Chocolates Bold"/>
                <a:sym typeface="TT Chocolates Bold"/>
              </a:rPr>
              <a:t>NEW ENGLAND FRIED HADDOCK PLATTER  – Lightly Breaded &amp; Fried Atlantic </a:t>
            </a:r>
          </a:p>
          <a:p>
            <a:pPr>
              <a:lnSpc>
                <a:spcPts val="1368"/>
              </a:lnSpc>
            </a:pPr>
            <a:r>
              <a:rPr lang="en-US" sz="1400" b="1" spc="-47" dirty="0">
                <a:solidFill>
                  <a:srgbClr val="000000"/>
                </a:solidFill>
                <a:latin typeface="TT Chocolates Bold"/>
                <a:ea typeface="TT Chocolates Bold"/>
                <a:cs typeface="TT Chocolates Bold"/>
                <a:sym typeface="TT Chocolates Bold"/>
              </a:rPr>
              <a:t>Haddock Filet, Oven Roasted Red Potato Wedges, Tri Color Cole Slaw, Tartar Sauce</a:t>
            </a:r>
          </a:p>
          <a:p>
            <a:pPr>
              <a:lnSpc>
                <a:spcPts val="1368"/>
              </a:lnSpc>
            </a:pPr>
            <a:endParaRPr lang="en-US" sz="1400" b="1" spc="-47" dirty="0">
              <a:solidFill>
                <a:srgbClr val="000000"/>
              </a:solidFill>
              <a:latin typeface="TT Chocolates Bold"/>
              <a:ea typeface="TT Chocolates Bold"/>
              <a:cs typeface="TT Chocolates Bold"/>
              <a:sym typeface="TT Chocolates Bold"/>
            </a:endParaRPr>
          </a:p>
          <a:p>
            <a:pPr>
              <a:lnSpc>
                <a:spcPts val="1368"/>
              </a:lnSpc>
            </a:pPr>
            <a:endParaRPr lang="en-US" sz="12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363A7BA3-8717-7C8A-F037-2AF9A5922A2C}"/>
              </a:ext>
            </a:extLst>
          </p:cNvPr>
          <p:cNvSpPr txBox="1"/>
          <p:nvPr/>
        </p:nvSpPr>
        <p:spPr>
          <a:xfrm>
            <a:off x="3925272" y="13932596"/>
            <a:ext cx="4754798" cy="179279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BARRAMUNDI FILET </a:t>
            </a:r>
          </a:p>
          <a:p>
            <a:pPr>
              <a:lnSpc>
                <a:spcPts val="1368"/>
              </a:lnSpc>
            </a:pPr>
            <a:r>
              <a:rPr lang="en-US" sz="1330" b="1" spc="-47" dirty="0">
                <a:solidFill>
                  <a:srgbClr val="000000"/>
                </a:solidFill>
                <a:latin typeface="TT Chocolates Bold"/>
                <a:ea typeface="TT Chocolates Bold"/>
                <a:cs typeface="TT Chocolates Bold"/>
                <a:sym typeface="TT Chocolates Bold"/>
              </a:rPr>
              <a:t>RIGATONI, CRUMBLED SAUSAGE, BROCCOLI</a:t>
            </a:r>
          </a:p>
          <a:p>
            <a:pPr>
              <a:lnSpc>
                <a:spcPts val="1368"/>
              </a:lnSpc>
            </a:pPr>
            <a:r>
              <a:rPr lang="en-US" sz="1330" b="1" spc="-47" dirty="0">
                <a:solidFill>
                  <a:srgbClr val="000000"/>
                </a:solidFill>
                <a:latin typeface="TT Chocolates Bold"/>
                <a:ea typeface="TT Chocolates Bold"/>
                <a:cs typeface="TT Chocolates Bold"/>
                <a:sym typeface="TT Chocolates Bold"/>
              </a:rPr>
              <a:t>Herbed Jasmine Rice</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Zucchini &amp; Plum Tomatoes</a:t>
            </a:r>
          </a:p>
          <a:p>
            <a:pPr>
              <a:lnSpc>
                <a:spcPts val="1368"/>
              </a:lnSpc>
            </a:pPr>
            <a:r>
              <a:rPr lang="en-US" sz="1330" b="1" spc="-47" dirty="0">
                <a:solidFill>
                  <a:srgbClr val="000000"/>
                </a:solidFill>
                <a:latin typeface="TT Chocolates Bold"/>
                <a:ea typeface="TT Chocolates Bold"/>
                <a:cs typeface="TT Chocolates Bold"/>
                <a:sym typeface="TT Chocolates Bold"/>
              </a:rPr>
              <a:t>Spinach Salad with Egg &amp; Red Onion</a:t>
            </a:r>
          </a:p>
          <a:p>
            <a:pPr>
              <a:lnSpc>
                <a:spcPts val="1368"/>
              </a:lnSpc>
            </a:pPr>
            <a:r>
              <a:rPr lang="en-US" sz="1330" b="1" spc="-47" dirty="0">
                <a:solidFill>
                  <a:srgbClr val="000000"/>
                </a:solidFill>
                <a:latin typeface="TT Chocolates Bold"/>
                <a:ea typeface="TT Chocolates Bold"/>
                <a:cs typeface="TT Chocolates Bold"/>
                <a:sym typeface="TT Chocolates Bold"/>
              </a:rPr>
              <a:t>Caramel Brandied Bread Pudding</a:t>
            </a: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61A00B8F-7164-37B5-AB90-E4D962AC562D}"/>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26</a:t>
            </a:r>
          </a:p>
        </p:txBody>
      </p:sp>
      <p:sp>
        <p:nvSpPr>
          <p:cNvPr id="63" name="TextBox 63">
            <a:extLst>
              <a:ext uri="{FF2B5EF4-FFF2-40B4-BE49-F238E27FC236}">
                <a16:creationId xmlns:a16="http://schemas.microsoft.com/office/drawing/2014/main" id="{F0D24062-31A6-1479-B8B5-64E772A0C6A3}"/>
              </a:ext>
            </a:extLst>
          </p:cNvPr>
          <p:cNvSpPr txBox="1"/>
          <p:nvPr/>
        </p:nvSpPr>
        <p:spPr>
          <a:xfrm>
            <a:off x="-51412" y="15120692"/>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4509C30C-B11E-D731-6E45-F30DEAD88DFE}"/>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6D137910-4290-78B6-3A4F-4D4B323B1F74}"/>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4F50025F-20FC-37DD-4FBE-394225510617}"/>
              </a:ext>
            </a:extLst>
          </p:cNvPr>
          <p:cNvSpPr/>
          <p:nvPr/>
        </p:nvSpPr>
        <p:spPr>
          <a:xfrm>
            <a:off x="3848924"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6562EB1D-4685-70C3-48E3-A27D35E187D3}"/>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pic>
        <p:nvPicPr>
          <p:cNvPr id="68" name="Picture 67">
            <a:extLst>
              <a:ext uri="{FF2B5EF4-FFF2-40B4-BE49-F238E27FC236}">
                <a16:creationId xmlns:a16="http://schemas.microsoft.com/office/drawing/2014/main" id="{297FA7D9-6AFD-55CC-0A99-BFCF7533F5D5}"/>
              </a:ext>
            </a:extLst>
          </p:cNvPr>
          <p:cNvPicPr>
            <a:picLocks noChangeAspect="1"/>
          </p:cNvPicPr>
          <p:nvPr/>
        </p:nvPicPr>
        <p:blipFill>
          <a:blip r:embed="rId6"/>
          <a:stretch>
            <a:fillRect/>
          </a:stretch>
        </p:blipFill>
        <p:spPr>
          <a:xfrm>
            <a:off x="7662690" y="14032943"/>
            <a:ext cx="2054530" cy="969348"/>
          </a:xfrm>
          <a:prstGeom prst="rect">
            <a:avLst/>
          </a:prstGeom>
        </p:spPr>
      </p:pic>
      <p:pic>
        <p:nvPicPr>
          <p:cNvPr id="69" name="Picture 68">
            <a:extLst>
              <a:ext uri="{FF2B5EF4-FFF2-40B4-BE49-F238E27FC236}">
                <a16:creationId xmlns:a16="http://schemas.microsoft.com/office/drawing/2014/main" id="{DDEB830B-BD38-2A48-2EED-4555E7611726}"/>
              </a:ext>
            </a:extLst>
          </p:cNvPr>
          <p:cNvPicPr>
            <a:picLocks noChangeAspect="1"/>
          </p:cNvPicPr>
          <p:nvPr/>
        </p:nvPicPr>
        <p:blipFill>
          <a:blip r:embed="rId7"/>
          <a:stretch>
            <a:fillRect/>
          </a:stretch>
        </p:blipFill>
        <p:spPr>
          <a:xfrm>
            <a:off x="7946708" y="5760076"/>
            <a:ext cx="1522007" cy="1016653"/>
          </a:xfrm>
          <a:prstGeom prst="rect">
            <a:avLst/>
          </a:prstGeom>
          <a:effectLst>
            <a:softEdge rad="31750"/>
          </a:effectLst>
        </p:spPr>
      </p:pic>
      <p:sp>
        <p:nvSpPr>
          <p:cNvPr id="71" name="TextBox 70">
            <a:extLst>
              <a:ext uri="{FF2B5EF4-FFF2-40B4-BE49-F238E27FC236}">
                <a16:creationId xmlns:a16="http://schemas.microsoft.com/office/drawing/2014/main" id="{51395B42-83D5-C13E-50A6-1768E6F1FE1D}"/>
              </a:ext>
            </a:extLst>
          </p:cNvPr>
          <p:cNvSpPr txBox="1"/>
          <p:nvPr/>
        </p:nvSpPr>
        <p:spPr>
          <a:xfrm>
            <a:off x="7076826" y="6725251"/>
            <a:ext cx="3082135" cy="461665"/>
          </a:xfrm>
          <a:prstGeom prst="rect">
            <a:avLst/>
          </a:prstGeom>
          <a:noFill/>
        </p:spPr>
        <p:txBody>
          <a:bodyPr wrap="square">
            <a:spAutoFit/>
          </a:bodyPr>
          <a:lstStyle/>
          <a:p>
            <a:pPr algn="ctr"/>
            <a:r>
              <a:rPr lang="en-US" sz="1200" b="1" spc="-53" dirty="0">
                <a:solidFill>
                  <a:srgbClr val="000000"/>
                </a:solidFill>
                <a:latin typeface="Times New Roman Condensed Bold"/>
                <a:ea typeface="Times New Roman Condensed Bold"/>
                <a:cs typeface="Times New Roman Condensed Bold"/>
                <a:sym typeface="Times New Roman Condensed Bold"/>
              </a:rPr>
              <a:t>ROSH HASHANAH BLESSINGS </a:t>
            </a:r>
          </a:p>
          <a:p>
            <a:pPr algn="ctr"/>
            <a:r>
              <a:rPr lang="en-US" sz="1200" b="1" spc="-53" dirty="0">
                <a:solidFill>
                  <a:srgbClr val="000000"/>
                </a:solidFill>
                <a:latin typeface="Times New Roman Condensed Bold"/>
                <a:ea typeface="Times New Roman Condensed Bold"/>
                <a:cs typeface="Times New Roman Condensed Bold"/>
                <a:sym typeface="Times New Roman Condensed Bold"/>
              </a:rPr>
              <a:t>TO YOU AND YOUR LOVED ONES. SHANA TOVAH</a:t>
            </a:r>
          </a:p>
        </p:txBody>
      </p:sp>
      <p:sp>
        <p:nvSpPr>
          <p:cNvPr id="72" name="TextBox 71">
            <a:extLst>
              <a:ext uri="{FF2B5EF4-FFF2-40B4-BE49-F238E27FC236}">
                <a16:creationId xmlns:a16="http://schemas.microsoft.com/office/drawing/2014/main" id="{EB8DEAE6-2837-8E2F-D1E1-71DADBF4DB8C}"/>
              </a:ext>
            </a:extLst>
          </p:cNvPr>
          <p:cNvSpPr txBox="1"/>
          <p:nvPr/>
        </p:nvSpPr>
        <p:spPr>
          <a:xfrm>
            <a:off x="437880" y="12858113"/>
            <a:ext cx="2434775" cy="1890005"/>
          </a:xfrm>
          <a:prstGeom prst="rect">
            <a:avLst/>
          </a:prstGeom>
          <a:noFill/>
          <a:ln>
            <a:solidFill>
              <a:srgbClr val="000000"/>
            </a:solidFill>
          </a:ln>
        </p:spPr>
        <p:txBody>
          <a:bodyPr wrap="square">
            <a:spAutoFit/>
          </a:bodyPr>
          <a:lstStyle/>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sng" strike="noStrike" kern="1200" cap="none" spc="0" normalizeH="0" baseline="0" noProof="0" dirty="0">
                <a:ln>
                  <a:noFill/>
                </a:ln>
                <a:solidFill>
                  <a:prstClr val="black"/>
                </a:solidFill>
                <a:effectLst/>
                <a:uLnTx/>
                <a:uFillTx/>
                <a:latin typeface="Times New Roman Condensed" panose="020B0604020202020204" charset="0"/>
                <a:ea typeface="+mn-ea"/>
                <a:cs typeface="+mn-cs"/>
              </a:rPr>
              <a:t>FISHERMAN’S CORNER</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The Barramundi, Asian Sea Bass, or Giant Sea Perch, is widely </a:t>
            </a:r>
            <a:r>
              <a:rPr lang="en-US" sz="1300" b="1" dirty="0">
                <a:solidFill>
                  <a:prstClr val="black"/>
                </a:solidFill>
                <a:latin typeface="Times New Roman Condensed" panose="020B0604020202020204" charset="0"/>
              </a:rPr>
              <a:t>d</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istributed</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in the Indo-West Pacific, spanning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he </a:t>
            </a:r>
            <a:r>
              <a:rPr lang="en-US" sz="1300" b="1" dirty="0">
                <a:solidFill>
                  <a:prstClr val="black"/>
                </a:solidFill>
                <a:latin typeface="Times New Roman Condensed" panose="020B0604020202020204" charset="0"/>
              </a:rPr>
              <a:t>w</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aters</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of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he Middle East, South Asia, Southeast Asia, and Oceania.</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Prized for its </a:t>
            </a:r>
            <a:r>
              <a:rPr lang="en-US" sz="1300" b="1" dirty="0">
                <a:solidFill>
                  <a:prstClr val="black"/>
                </a:solidFill>
                <a:latin typeface="Times New Roman Condensed" panose="020B0604020202020204" charset="0"/>
              </a:rPr>
              <a:t>m</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ild</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buttery </a:t>
            </a: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lavor</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and moist, succulent texture, Barramundi is considered one of the world</a:t>
            </a:r>
            <a:r>
              <a:rPr lang="en-US" sz="1300" b="1" dirty="0">
                <a:solidFill>
                  <a:prstClr val="black"/>
                </a:solidFill>
                <a:latin typeface="Times New Roman Condensed" panose="020B0604020202020204" charset="0"/>
              </a:rPr>
              <a: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s </a:t>
            </a:r>
          </a:p>
          <a:p>
            <a:pPr marL="0" marR="0" lvl="0" indent="0" algn="ctr" defTabSz="914400" rtl="0" eaLnBrk="1" fontAlgn="auto" latinLnBrk="0" hangingPunct="1">
              <a:lnSpc>
                <a:spcPts val="1423"/>
              </a:lnSpc>
              <a:spcBef>
                <a:spcPts val="0"/>
              </a:spcBef>
              <a:spcAft>
                <a:spcPts val="0"/>
              </a:spcAft>
              <a:buClrTx/>
              <a:buSzTx/>
              <a:buFontTx/>
              <a:buNone/>
              <a:tabLst/>
              <a:defRPr/>
            </a:pP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inest</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t>
            </a:r>
            <a:r>
              <a:rPr lang="en-US" sz="1300" b="1" dirty="0">
                <a:solidFill>
                  <a:prstClr val="black"/>
                </a:solidFill>
                <a:latin typeface="Times New Roman Condensed" panose="020B0604020202020204" charset="0"/>
              </a:rPr>
              <a:t>t</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asting</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a:t>
            </a:r>
            <a:r>
              <a:rPr lang="en-US" sz="1300" b="1" dirty="0">
                <a:solidFill>
                  <a:prstClr val="black"/>
                </a:solidFill>
                <a:latin typeface="Times New Roman Condensed" panose="020B0604020202020204" charset="0"/>
              </a:rPr>
              <a:t>f</a:t>
            </a:r>
            <a:r>
              <a:rPr kumimoji="0" lang="en-US" sz="1300" b="1" i="0" u="none" strike="noStrike" kern="1200" cap="none" spc="0" normalizeH="0" baseline="0" noProof="0" dirty="0" err="1">
                <a:ln>
                  <a:noFill/>
                </a:ln>
                <a:solidFill>
                  <a:prstClr val="black"/>
                </a:solidFill>
                <a:effectLst/>
                <a:uLnTx/>
                <a:uFillTx/>
                <a:latin typeface="Times New Roman Condensed" panose="020B0604020202020204" charset="0"/>
                <a:ea typeface="+mn-ea"/>
                <a:cs typeface="+mn-cs"/>
              </a:rPr>
              <a:t>ish</a:t>
            </a:r>
            <a:r>
              <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a:t>
            </a:r>
          </a:p>
        </p:txBody>
      </p:sp>
    </p:spTree>
    <p:extLst>
      <p:ext uri="{BB962C8B-B14F-4D97-AF65-F5344CB8AC3E}">
        <p14:creationId xmlns:p14="http://schemas.microsoft.com/office/powerpoint/2010/main" val="365329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71DD8E-645A-4273-AD61-E0CFD937D2A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044C3F1-3F67-C06A-6D8D-263CD1D4A6CE}"/>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C80D8ED5-93D8-C019-FBFD-DE4C2EB3FD16}"/>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22BFF801-4B06-5D45-11AE-FAB6A3B4BEF6}"/>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25DE7735-168E-14EB-FF84-0524195B340F}"/>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477DF0A0-8F70-99D9-A5A0-30E5730E36F7}"/>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dirty="0"/>
            </a:p>
          </p:txBody>
        </p:sp>
        <p:sp>
          <p:nvSpPr>
            <p:cNvPr id="7" name="Freeform 7">
              <a:extLst>
                <a:ext uri="{FF2B5EF4-FFF2-40B4-BE49-F238E27FC236}">
                  <a16:creationId xmlns:a16="http://schemas.microsoft.com/office/drawing/2014/main" id="{39F4AC76-E398-93BD-41FC-1FBA00FC98E8}"/>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A1DE2D7A-EAD5-5DE3-3F43-0EA8A4D8C3D5}"/>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A21A1B4D-3481-E1F5-61F8-1F4376E747AB}"/>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E13D01DC-2726-6F05-C09E-24ED408327D3}"/>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366CBC62-E65D-B717-C619-2DCFEBCECB40}"/>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31804CA8-D805-7BEF-215E-1B45F4D647EF}"/>
              </a:ext>
            </a:extLst>
          </p:cNvPr>
          <p:cNvSpPr/>
          <p:nvPr/>
        </p:nvSpPr>
        <p:spPr>
          <a:xfrm>
            <a:off x="2495248" y="15022506"/>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8DCB7217-4F2C-4251-1D8C-2E6DCF33937F}"/>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B60ABB9C-ADBF-B52D-491B-28EE20E30CE7}"/>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dirty="0">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532BA218-90F8-4917-8CA2-CB7F3297C120}"/>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CB2504C1-FDE2-0D73-25E7-4947647A4222}"/>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3CCFC284-9C07-2291-0F46-E05304A49A8F}"/>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6E97E15C-3154-6651-4621-5A87E749DCD7}"/>
              </a:ext>
            </a:extLst>
          </p:cNvPr>
          <p:cNvSpPr txBox="1"/>
          <p:nvPr/>
        </p:nvSpPr>
        <p:spPr>
          <a:xfrm>
            <a:off x="3944373" y="1200615"/>
            <a:ext cx="5957303"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Bean Soup</a:t>
            </a:r>
          </a:p>
          <a:p>
            <a:pPr>
              <a:lnSpc>
                <a:spcPts val="1368"/>
              </a:lnSpc>
            </a:pPr>
            <a:r>
              <a:rPr lang="en-US" sz="1330" b="1" spc="-47" dirty="0">
                <a:solidFill>
                  <a:srgbClr val="000000"/>
                </a:solidFill>
                <a:latin typeface="TT Chocolates Bold"/>
                <a:ea typeface="TT Chocolates Bold"/>
                <a:cs typeface="TT Chocolates Bold"/>
                <a:sym typeface="TT Chocolates Bold"/>
              </a:rPr>
              <a:t>CHOICE OF BAKED QUICHE – Quiche Lorraine (Swiss Cheese, Bacon, Onion) or Spinach- Cheddar Quiche, Garden Salad, Cavaillon Melon, Dinner Roll</a:t>
            </a:r>
          </a:p>
        </p:txBody>
      </p:sp>
      <p:sp>
        <p:nvSpPr>
          <p:cNvPr id="19" name="TextBox 19">
            <a:extLst>
              <a:ext uri="{FF2B5EF4-FFF2-40B4-BE49-F238E27FC236}">
                <a16:creationId xmlns:a16="http://schemas.microsoft.com/office/drawing/2014/main" id="{4A766524-55FA-4F3A-9BE3-EDF024E3B1FE}"/>
              </a:ext>
            </a:extLst>
          </p:cNvPr>
          <p:cNvSpPr txBox="1"/>
          <p:nvPr/>
        </p:nvSpPr>
        <p:spPr>
          <a:xfrm>
            <a:off x="3936934" y="1890725"/>
            <a:ext cx="5168521"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PORK SHOULDER AU JUS</a:t>
            </a:r>
          </a:p>
          <a:p>
            <a:pPr>
              <a:lnSpc>
                <a:spcPts val="1368"/>
              </a:lnSpc>
            </a:pPr>
            <a:r>
              <a:rPr lang="en-US" sz="1330" b="1" spc="-47" dirty="0">
                <a:solidFill>
                  <a:srgbClr val="000000"/>
                </a:solidFill>
                <a:latin typeface="TT Chocolates Bold"/>
                <a:ea typeface="TT Chocolates Bold"/>
                <a:cs typeface="TT Chocolates Bold"/>
                <a:sym typeface="TT Chocolates Bold"/>
              </a:rPr>
              <a:t>CAVATELLI WITH BROCCOLI &amp; SUN-DRIED TOMATOES</a:t>
            </a:r>
          </a:p>
          <a:p>
            <a:pPr>
              <a:lnSpc>
                <a:spcPts val="1368"/>
              </a:lnSpc>
            </a:pPr>
            <a:r>
              <a:rPr lang="en-US" sz="1330" b="1" spc="-47" dirty="0">
                <a:solidFill>
                  <a:srgbClr val="000000"/>
                </a:solidFill>
                <a:latin typeface="TT Chocolates Bold"/>
                <a:ea typeface="TT Chocolates Bold"/>
                <a:cs typeface="TT Chocolates Bold"/>
                <a:sym typeface="TT Chocolates Bold"/>
              </a:rPr>
              <a:t>Herbed Brown Rice</a:t>
            </a:r>
          </a:p>
          <a:p>
            <a:pPr>
              <a:lnSpc>
                <a:spcPts val="1368"/>
              </a:lnSpc>
            </a:pPr>
            <a:r>
              <a:rPr lang="en-US" sz="1330" b="1" spc="-47" dirty="0">
                <a:solidFill>
                  <a:srgbClr val="000000"/>
                </a:solidFill>
                <a:latin typeface="TT Chocolates Bold"/>
                <a:ea typeface="TT Chocolates Bold"/>
                <a:cs typeface="TT Chocolates Bold"/>
                <a:sym typeface="TT Chocolates Bold"/>
              </a:rPr>
              <a:t>Steamed Green Beans</a:t>
            </a:r>
          </a:p>
          <a:p>
            <a:pPr>
              <a:lnSpc>
                <a:spcPts val="1368"/>
              </a:lnSpc>
            </a:pPr>
            <a:r>
              <a:rPr lang="en-US" sz="1330" b="1" spc="-47" dirty="0">
                <a:solidFill>
                  <a:srgbClr val="000000"/>
                </a:solidFill>
                <a:latin typeface="TT Chocolates Bold"/>
                <a:ea typeface="TT Chocolates Bold"/>
                <a:cs typeface="TT Chocolates Bold"/>
                <a:sym typeface="TT Chocolates Bold"/>
              </a:rPr>
              <a:t>Marinated Tomato Salad with Scallions on Boston Lettuce</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a:extLst>
              <a:ext uri="{FF2B5EF4-FFF2-40B4-BE49-F238E27FC236}">
                <a16:creationId xmlns:a16="http://schemas.microsoft.com/office/drawing/2014/main" id="{A1CF6E67-7C2C-B9FB-6857-9A55D861116B}"/>
              </a:ext>
            </a:extLst>
          </p:cNvPr>
          <p:cNvSpPr txBox="1"/>
          <p:nvPr/>
        </p:nvSpPr>
        <p:spPr>
          <a:xfrm>
            <a:off x="271939" y="3348865"/>
            <a:ext cx="2265020" cy="3334887"/>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r>
              <a:rPr lang="en-US" sz="1100" b="1" spc="-46" dirty="0">
                <a:solidFill>
                  <a:srgbClr val="000000"/>
                </a:solidFill>
                <a:latin typeface="TT Chocolates Bold"/>
                <a:ea typeface="TT Chocolates Bold"/>
                <a:cs typeface="TT Chocolates Bold"/>
                <a:sym typeface="TT Chocolates Bold"/>
              </a:rPr>
              <a:t>VEGETABLE LO MEIN</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a:extLst>
              <a:ext uri="{FF2B5EF4-FFF2-40B4-BE49-F238E27FC236}">
                <a16:creationId xmlns:a16="http://schemas.microsoft.com/office/drawing/2014/main" id="{1B4BDC3C-88B7-0207-AD5C-6E3D6CE9AF4F}"/>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FEA8AFD1-987C-4970-649E-5EAAD23F5D40}"/>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C5C38880-4AF8-CF24-5246-0B8561A6AA5D}"/>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4285EB0F-0335-F0CB-4ABA-34FD78883494}"/>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520CB8CA-8A8E-4C80-8926-BCB81FD80762}"/>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11845CD5-2C09-A925-FADD-BE1D7789A539}"/>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BDD41A03-EF15-420E-66FF-72E35C2EE803}"/>
              </a:ext>
            </a:extLst>
          </p:cNvPr>
          <p:cNvSpPr txBox="1"/>
          <p:nvPr/>
        </p:nvSpPr>
        <p:spPr>
          <a:xfrm>
            <a:off x="5135251" y="764012"/>
            <a:ext cx="3459242" cy="385234"/>
          </a:xfrm>
          <a:prstGeom prst="rect">
            <a:avLst/>
          </a:prstGeom>
        </p:spPr>
        <p:txBody>
          <a:bodyPr wrap="square"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September 13</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  September 19</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8F679335-3416-58CB-2055-68544714FB29}"/>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0816BE04-0B99-2CAB-CAD3-F444421A2F2F}"/>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a:extLst>
              <a:ext uri="{FF2B5EF4-FFF2-40B4-BE49-F238E27FC236}">
                <a16:creationId xmlns:a16="http://schemas.microsoft.com/office/drawing/2014/main" id="{860CC5D4-2FB0-04DF-8580-A104BCD1314E}"/>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229D9ED8-A7A3-EC50-CB52-4581C6B04660}"/>
              </a:ext>
            </a:extLst>
          </p:cNvPr>
          <p:cNvSpPr txBox="1"/>
          <p:nvPr/>
        </p:nvSpPr>
        <p:spPr>
          <a:xfrm>
            <a:off x="271939" y="249490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013902FD-25C4-24C1-920C-E5BEC983F1E7}"/>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13</a:t>
            </a:r>
          </a:p>
        </p:txBody>
      </p:sp>
      <p:sp>
        <p:nvSpPr>
          <p:cNvPr id="33" name="TextBox 33">
            <a:extLst>
              <a:ext uri="{FF2B5EF4-FFF2-40B4-BE49-F238E27FC236}">
                <a16:creationId xmlns:a16="http://schemas.microsoft.com/office/drawing/2014/main" id="{A9FE386A-D25B-386A-AEE1-411AD0E52077}"/>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A70B90B5-D19A-250A-E31F-3DB43C5FA249}"/>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EBE794D9-F20A-146C-BD1C-04FBCCCD1746}"/>
              </a:ext>
            </a:extLst>
          </p:cNvPr>
          <p:cNvSpPr txBox="1"/>
          <p:nvPr/>
        </p:nvSpPr>
        <p:spPr>
          <a:xfrm>
            <a:off x="3933115" y="3202985"/>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Cinnamon Oatmeal</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BREAKFAST SANDWICH – Fried Cage Free Eggs, Sausage Patty, American Cheese with Hashbrown Potatoes, Furit Salad, Raspberry Crumbcake</a:t>
            </a:r>
          </a:p>
        </p:txBody>
      </p:sp>
      <p:sp>
        <p:nvSpPr>
          <p:cNvPr id="36" name="TextBox 36">
            <a:extLst>
              <a:ext uri="{FF2B5EF4-FFF2-40B4-BE49-F238E27FC236}">
                <a16:creationId xmlns:a16="http://schemas.microsoft.com/office/drawing/2014/main" id="{8BAEAACF-371A-FB86-A3BE-B8CD8A71F624}"/>
              </a:ext>
            </a:extLst>
          </p:cNvPr>
          <p:cNvSpPr txBox="1"/>
          <p:nvPr/>
        </p:nvSpPr>
        <p:spPr>
          <a:xfrm>
            <a:off x="3944301" y="3910543"/>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BROILED SALMON FILET, LEMON GINGER BROTH</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SIRLOIN OF BEEF AU JUS</a:t>
            </a:r>
          </a:p>
          <a:p>
            <a:pPr>
              <a:lnSpc>
                <a:spcPts val="1368"/>
              </a:lnSpc>
            </a:pPr>
            <a:r>
              <a:rPr lang="en-US" sz="1330" b="1" spc="-47" dirty="0">
                <a:solidFill>
                  <a:srgbClr val="000000"/>
                </a:solidFill>
                <a:latin typeface="TT Chocolates Bold"/>
                <a:ea typeface="TT Chocolates Bold"/>
                <a:cs typeface="TT Chocolates Bold"/>
                <a:sym typeface="TT Chocolates Bold"/>
              </a:rPr>
              <a:t>Mashed Yukon Potatoes</a:t>
            </a:r>
          </a:p>
          <a:p>
            <a:pPr>
              <a:lnSpc>
                <a:spcPts val="1368"/>
              </a:lnSpc>
            </a:pPr>
            <a:r>
              <a:rPr lang="en-US" sz="1330" b="1" spc="-47" dirty="0">
                <a:solidFill>
                  <a:srgbClr val="000000"/>
                </a:solidFill>
                <a:latin typeface="TT Chocolates Bold"/>
                <a:ea typeface="TT Chocolates Bold"/>
                <a:cs typeface="TT Chocolates Bold"/>
                <a:sym typeface="TT Chocolates Bold"/>
              </a:rPr>
              <a:t>Broccoli &amp; Cauliflower,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Carousel Bakery’s Strawberry Crunch Parfait Cake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19B8881A-AF39-60A5-EF19-2CC2B5C94C47}"/>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14</a:t>
            </a:r>
          </a:p>
        </p:txBody>
      </p:sp>
      <p:sp>
        <p:nvSpPr>
          <p:cNvPr id="38" name="TextBox 38">
            <a:extLst>
              <a:ext uri="{FF2B5EF4-FFF2-40B4-BE49-F238E27FC236}">
                <a16:creationId xmlns:a16="http://schemas.microsoft.com/office/drawing/2014/main" id="{E9870942-D102-F36C-5F45-079E03419BE8}"/>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5D5835B2-6304-3364-FF38-8E3E3072E1B1}"/>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C90F802F-2E7C-9C23-006B-61929E7C539A}"/>
              </a:ext>
            </a:extLst>
          </p:cNvPr>
          <p:cNvSpPr txBox="1"/>
          <p:nvPr/>
        </p:nvSpPr>
        <p:spPr>
          <a:xfrm>
            <a:off x="3928783" y="5221801"/>
            <a:ext cx="5980227"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Split Pea Soup</a:t>
            </a:r>
          </a:p>
          <a:p>
            <a:pPr>
              <a:lnSpc>
                <a:spcPts val="1368"/>
              </a:lnSpc>
            </a:pPr>
            <a:r>
              <a:rPr lang="en-US" sz="1330" b="1" spc="-47" dirty="0">
                <a:solidFill>
                  <a:srgbClr val="000000"/>
                </a:solidFill>
                <a:latin typeface="TT Chocolates Bold"/>
                <a:ea typeface="TT Chocolates Bold"/>
                <a:cs typeface="TT Chocolates Bold"/>
                <a:sym typeface="TT Chocolates Bold"/>
              </a:rPr>
              <a:t>MONTE CRISTO SANDWICH – Black Forest Ham &amp; Havarti Cheese, Egg-Dipped &amp; Grilled, Served with Garden Salad &amp; Grapes</a:t>
            </a:r>
          </a:p>
        </p:txBody>
      </p:sp>
      <p:sp>
        <p:nvSpPr>
          <p:cNvPr id="41" name="TextBox 41">
            <a:extLst>
              <a:ext uri="{FF2B5EF4-FFF2-40B4-BE49-F238E27FC236}">
                <a16:creationId xmlns:a16="http://schemas.microsoft.com/office/drawing/2014/main" id="{EB04E85C-1646-256B-C082-C8C71A284593}"/>
              </a:ext>
            </a:extLst>
          </p:cNvPr>
          <p:cNvSpPr txBox="1"/>
          <p:nvPr/>
        </p:nvSpPr>
        <p:spPr>
          <a:xfrm>
            <a:off x="3928783" y="5915590"/>
            <a:ext cx="5338810" cy="1442574"/>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MEATLESS LASAGNA ROLL-UPS MARINARA</a:t>
            </a:r>
          </a:p>
          <a:p>
            <a:pPr>
              <a:lnSpc>
                <a:spcPts val="1368"/>
              </a:lnSpc>
            </a:pPr>
            <a:r>
              <a:rPr lang="en-US" sz="1330" b="1" spc="-47" dirty="0">
                <a:solidFill>
                  <a:srgbClr val="000000"/>
                </a:solidFill>
                <a:latin typeface="TT Chocolates Bold"/>
                <a:ea typeface="TT Chocolates Bold"/>
                <a:cs typeface="TT Chocolates Bold"/>
                <a:sym typeface="TT Chocolates Bold"/>
              </a:rPr>
              <a:t>ROAST TURKEY BREAST WITH PAN GRAVY, STUFFING</a:t>
            </a:r>
          </a:p>
          <a:p>
            <a:pPr>
              <a:lnSpc>
                <a:spcPts val="1368"/>
              </a:lnSpc>
            </a:pPr>
            <a:r>
              <a:rPr lang="en-US" sz="1330" b="1" spc="-47" dirty="0">
                <a:solidFill>
                  <a:srgbClr val="000000"/>
                </a:solidFill>
                <a:latin typeface="TT Chocolates Bold"/>
                <a:ea typeface="TT Chocolates Bold"/>
                <a:cs typeface="TT Chocolates Bold"/>
                <a:sym typeface="TT Chocolates Bold"/>
              </a:rPr>
              <a:t>Oven-Roasted Sweet Potatoes</a:t>
            </a:r>
          </a:p>
          <a:p>
            <a:pPr>
              <a:lnSpc>
                <a:spcPts val="1368"/>
              </a:lnSpc>
            </a:pPr>
            <a:r>
              <a:rPr lang="en-US" sz="1330" b="1" spc="-47" dirty="0">
                <a:solidFill>
                  <a:srgbClr val="000000"/>
                </a:solidFill>
                <a:latin typeface="TT Chocolates Bold"/>
                <a:ea typeface="TT Chocolates Bold"/>
                <a:cs typeface="TT Chocolates Bold"/>
                <a:sym typeface="TT Chocolates Bold"/>
              </a:rPr>
              <a:t>Buttered Corn</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Blue Cheese Dressing</a:t>
            </a:r>
          </a:p>
          <a:p>
            <a:pPr>
              <a:lnSpc>
                <a:spcPts val="1368"/>
              </a:lnSpc>
            </a:pPr>
            <a:r>
              <a:rPr lang="en-US" sz="1330" b="1" spc="-47" dirty="0">
                <a:solidFill>
                  <a:srgbClr val="000000"/>
                </a:solidFill>
                <a:latin typeface="TT Chocolates Bold"/>
                <a:ea typeface="TT Chocolates Bold"/>
                <a:cs typeface="TT Chocolates Bold"/>
                <a:sym typeface="TT Chocolates Bold"/>
              </a:rPr>
              <a:t>Rice Pudding with Whipped Cream</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2" name="TextBox 42">
            <a:extLst>
              <a:ext uri="{FF2B5EF4-FFF2-40B4-BE49-F238E27FC236}">
                <a16:creationId xmlns:a16="http://schemas.microsoft.com/office/drawing/2014/main" id="{6A188900-3FA4-D7C1-EEBF-D91EE747164A}"/>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15</a:t>
            </a:r>
          </a:p>
        </p:txBody>
      </p:sp>
      <p:sp>
        <p:nvSpPr>
          <p:cNvPr id="43" name="TextBox 43">
            <a:extLst>
              <a:ext uri="{FF2B5EF4-FFF2-40B4-BE49-F238E27FC236}">
                <a16:creationId xmlns:a16="http://schemas.microsoft.com/office/drawing/2014/main" id="{CE119169-3A6A-50F9-25D4-E28E19158D1D}"/>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63E05B24-76F7-F9FD-C0B8-82DE67150005}"/>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0A59604F-66DD-C9B4-F323-AFB661318E8E}"/>
              </a:ext>
            </a:extLst>
          </p:cNvPr>
          <p:cNvSpPr txBox="1"/>
          <p:nvPr/>
        </p:nvSpPr>
        <p:spPr>
          <a:xfrm>
            <a:off x="3928782" y="7203000"/>
            <a:ext cx="617700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Greek Lemon Chicken Orzo Soup</a:t>
            </a:r>
          </a:p>
          <a:p>
            <a:pPr>
              <a:lnSpc>
                <a:spcPts val="1368"/>
              </a:lnSpc>
            </a:pPr>
            <a:r>
              <a:rPr lang="en-US" sz="1330" b="1" spc="-47" dirty="0">
                <a:solidFill>
                  <a:srgbClr val="000000"/>
                </a:solidFill>
                <a:latin typeface="TT Chocolates Bold"/>
                <a:ea typeface="TT Chocolates Bold"/>
                <a:cs typeface="TT Chocolates Bold"/>
                <a:sym typeface="TT Chocolates Bold"/>
              </a:rPr>
              <a:t>GRILLED TUNA GREEK SALAD – Grilled Yellowfin Tuna, Feta Cheese, Stuffed Grape </a:t>
            </a:r>
          </a:p>
          <a:p>
            <a:pPr>
              <a:lnSpc>
                <a:spcPts val="1368"/>
              </a:lnSpc>
            </a:pPr>
            <a:r>
              <a:rPr lang="en-US" sz="1330" b="1" spc="-47" dirty="0">
                <a:solidFill>
                  <a:srgbClr val="000000"/>
                </a:solidFill>
                <a:latin typeface="TT Chocolates Bold"/>
                <a:ea typeface="TT Chocolates Bold"/>
                <a:cs typeface="TT Chocolates Bold"/>
                <a:sym typeface="TT Chocolates Bold"/>
              </a:rPr>
              <a:t>Leaves, Tomato, Cucumber, &amp; Green Pepper over Romain Lettuce, Grilled Pita</a:t>
            </a:r>
          </a:p>
        </p:txBody>
      </p:sp>
      <p:sp>
        <p:nvSpPr>
          <p:cNvPr id="46" name="TextBox 46">
            <a:extLst>
              <a:ext uri="{FF2B5EF4-FFF2-40B4-BE49-F238E27FC236}">
                <a16:creationId xmlns:a16="http://schemas.microsoft.com/office/drawing/2014/main" id="{CF088B52-6B1E-D06B-AD9F-130A4021EBF8}"/>
              </a:ext>
            </a:extLst>
          </p:cNvPr>
          <p:cNvSpPr txBox="1"/>
          <p:nvPr/>
        </p:nvSpPr>
        <p:spPr>
          <a:xfrm>
            <a:off x="3928783" y="7904931"/>
            <a:ext cx="5796010" cy="1442574"/>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CILANTRO LIME ROASTED CHICKEN QUARTERS</a:t>
            </a:r>
          </a:p>
          <a:p>
            <a:pPr>
              <a:lnSpc>
                <a:spcPts val="1368"/>
              </a:lnSpc>
            </a:pPr>
            <a:r>
              <a:rPr lang="en-US" sz="1330" b="1" spc="-47" dirty="0">
                <a:solidFill>
                  <a:srgbClr val="000000"/>
                </a:solidFill>
                <a:latin typeface="TT Chocolates Bold"/>
                <a:ea typeface="TT Chocolates Bold"/>
                <a:cs typeface="TT Chocolates Bold"/>
                <a:sym typeface="TT Chocolates Bold"/>
              </a:rPr>
              <a:t>BRAISED VEAL &amp; BUTTON MUSHROOMS</a:t>
            </a:r>
          </a:p>
          <a:p>
            <a:pPr>
              <a:lnSpc>
                <a:spcPts val="1368"/>
              </a:lnSpc>
            </a:pPr>
            <a:r>
              <a:rPr lang="en-US" sz="1330" b="1" spc="-47" dirty="0" err="1">
                <a:solidFill>
                  <a:srgbClr val="000000"/>
                </a:solidFill>
                <a:latin typeface="TT Chocolates Bold"/>
                <a:ea typeface="TT Chocolates Bold"/>
                <a:cs typeface="TT Chocolates Bold"/>
                <a:sym typeface="TT Chocolates Bold"/>
              </a:rPr>
              <a:t>Saut</a:t>
            </a:r>
            <a:r>
              <a:rPr kumimoji="0" lang="en-US" sz="1330" b="1" i="0" u="none" strike="noStrike" kern="1200" cap="none" spc="-47" normalizeH="0" baseline="0" noProof="0" dirty="0">
                <a:ln>
                  <a:noFill/>
                </a:ln>
                <a:solidFill>
                  <a:srgbClr val="000000"/>
                </a:solidFill>
                <a:effectLst/>
                <a:uLnTx/>
                <a:uFillTx/>
                <a:latin typeface="TT Chocolates Bold"/>
                <a:ea typeface="TT Chocolates Bold"/>
                <a:cs typeface="TT Chocolates Bold"/>
                <a:sym typeface="TT Chocolates Bold"/>
              </a:rPr>
              <a:t>é</a:t>
            </a:r>
            <a:r>
              <a:rPr lang="en-US" sz="1330" b="1" spc="-47" dirty="0">
                <a:solidFill>
                  <a:srgbClr val="000000"/>
                </a:solidFill>
                <a:latin typeface="TT Chocolates Bold"/>
                <a:ea typeface="TT Chocolates Bold"/>
                <a:cs typeface="TT Chocolates Bold"/>
                <a:sym typeface="TT Chocolates Bold"/>
              </a:rPr>
              <a:t>ed Spinach</a:t>
            </a:r>
          </a:p>
          <a:p>
            <a:pPr>
              <a:lnSpc>
                <a:spcPts val="1368"/>
              </a:lnSpc>
            </a:pPr>
            <a:r>
              <a:rPr lang="en-US" sz="1330" b="1" spc="-47" dirty="0">
                <a:solidFill>
                  <a:srgbClr val="000000"/>
                </a:solidFill>
                <a:latin typeface="TT Chocolates Bold"/>
                <a:ea typeface="TT Chocolates Bold"/>
                <a:cs typeface="TT Chocolates Bold"/>
                <a:sym typeface="TT Chocolates Bold"/>
              </a:rPr>
              <a:t>Potato Pancakes</a:t>
            </a:r>
          </a:p>
          <a:p>
            <a:pPr>
              <a:lnSpc>
                <a:spcPts val="1368"/>
              </a:lnSpc>
            </a:pPr>
            <a:r>
              <a:rPr lang="en-US" sz="1330" b="1" spc="-47" dirty="0">
                <a:solidFill>
                  <a:srgbClr val="000000"/>
                </a:solidFill>
                <a:latin typeface="TT Chocolates Bold"/>
                <a:ea typeface="TT Chocolates Bold"/>
                <a:cs typeface="TT Chocolates Bold"/>
                <a:sym typeface="TT Chocolates Bold"/>
              </a:rPr>
              <a:t>Cucumber, Tomato, &amp; Green Pepper Salad with Feta Cheese</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7" name="TextBox 47">
            <a:extLst>
              <a:ext uri="{FF2B5EF4-FFF2-40B4-BE49-F238E27FC236}">
                <a16:creationId xmlns:a16="http://schemas.microsoft.com/office/drawing/2014/main" id="{80AE38DF-7032-0B40-D20C-071A7D58FA90}"/>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16</a:t>
            </a:r>
          </a:p>
        </p:txBody>
      </p:sp>
      <p:sp>
        <p:nvSpPr>
          <p:cNvPr id="48" name="TextBox 48">
            <a:extLst>
              <a:ext uri="{FF2B5EF4-FFF2-40B4-BE49-F238E27FC236}">
                <a16:creationId xmlns:a16="http://schemas.microsoft.com/office/drawing/2014/main" id="{47AF5477-7722-6E82-48DF-1823D331312C}"/>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CB822673-3D44-B0A8-B585-63A83DBCBCCB}"/>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6A920F7B-F1C7-7ED9-55D8-54D943AAA66E}"/>
              </a:ext>
            </a:extLst>
          </p:cNvPr>
          <p:cNvSpPr txBox="1"/>
          <p:nvPr/>
        </p:nvSpPr>
        <p:spPr>
          <a:xfrm>
            <a:off x="3941742" y="9191882"/>
            <a:ext cx="6114026" cy="90396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Noodle Soup</a:t>
            </a:r>
          </a:p>
          <a:p>
            <a:pPr>
              <a:lnSpc>
                <a:spcPts val="1368"/>
              </a:lnSpc>
            </a:pPr>
            <a:r>
              <a:rPr lang="en-US" sz="1330" b="1" spc="-47" dirty="0">
                <a:solidFill>
                  <a:srgbClr val="000000"/>
                </a:solidFill>
                <a:latin typeface="TT Chocolates Bold"/>
                <a:ea typeface="TT Chocolates Bold"/>
                <a:cs typeface="TT Chocolates Bold"/>
                <a:sym typeface="TT Chocolates Bold"/>
              </a:rPr>
              <a:t>SOUTHERN FRIED CHICKEN PLATE – Breaded Crispy Fried Chicken, Red Beans &amp; Rice, Cole Slaw, Corn Bread</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51" name="TextBox 51">
            <a:extLst>
              <a:ext uri="{FF2B5EF4-FFF2-40B4-BE49-F238E27FC236}">
                <a16:creationId xmlns:a16="http://schemas.microsoft.com/office/drawing/2014/main" id="{296D8FAD-291C-21DE-24EF-B357C5A054BD}"/>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WEINER SCHNITZEL (Breaded Veal Cutlet)</a:t>
            </a:r>
          </a:p>
          <a:p>
            <a:pPr>
              <a:lnSpc>
                <a:spcPts val="1368"/>
              </a:lnSpc>
            </a:pPr>
            <a:r>
              <a:rPr lang="en-US" sz="1330" b="1" spc="-47" dirty="0">
                <a:solidFill>
                  <a:srgbClr val="000000"/>
                </a:solidFill>
                <a:latin typeface="TT Chocolates Bold"/>
                <a:ea typeface="TT Chocolates Bold"/>
                <a:cs typeface="TT Chocolates Bold"/>
                <a:sym typeface="TT Chocolates Bold"/>
              </a:rPr>
              <a:t>BROILED HAKE FILET</a:t>
            </a:r>
          </a:p>
          <a:p>
            <a:pPr>
              <a:lnSpc>
                <a:spcPts val="1368"/>
              </a:lnSpc>
            </a:pPr>
            <a:r>
              <a:rPr lang="en-US" sz="1330" b="1" spc="-47" dirty="0" err="1">
                <a:solidFill>
                  <a:srgbClr val="000000"/>
                </a:solidFill>
                <a:latin typeface="TT Chocolates Bold"/>
                <a:ea typeface="TT Chocolates Bold"/>
                <a:cs typeface="TT Chocolates Bold"/>
                <a:sym typeface="TT Chocolates Bold"/>
              </a:rPr>
              <a:t>Saut</a:t>
            </a:r>
            <a:r>
              <a:rPr kumimoji="0" lang="en-US" sz="1330" b="1" i="0" u="none" strike="noStrike" kern="1200" cap="none" spc="-47" normalizeH="0" baseline="0" noProof="0" dirty="0">
                <a:ln>
                  <a:noFill/>
                </a:ln>
                <a:solidFill>
                  <a:srgbClr val="000000"/>
                </a:solidFill>
                <a:effectLst/>
                <a:uLnTx/>
                <a:uFillTx/>
                <a:latin typeface="TT Chocolates Bold"/>
                <a:ea typeface="TT Chocolates Bold"/>
                <a:cs typeface="TT Chocolates Bold"/>
                <a:sym typeface="TT Chocolates Bold"/>
              </a:rPr>
              <a:t>é</a:t>
            </a:r>
            <a:r>
              <a:rPr lang="en-US" sz="1330" b="1" spc="-47" dirty="0">
                <a:solidFill>
                  <a:srgbClr val="000000"/>
                </a:solidFill>
                <a:latin typeface="TT Chocolates Bold"/>
                <a:ea typeface="TT Chocolates Bold"/>
                <a:cs typeface="TT Chocolates Bold"/>
                <a:sym typeface="TT Chocolates Bold"/>
              </a:rPr>
              <a:t>ed Summer Squash with Basil</a:t>
            </a:r>
          </a:p>
          <a:p>
            <a:pPr>
              <a:lnSpc>
                <a:spcPts val="1368"/>
              </a:lnSpc>
            </a:pPr>
            <a:r>
              <a:rPr lang="en-US" sz="1330" b="1" spc="-47" dirty="0">
                <a:solidFill>
                  <a:srgbClr val="000000"/>
                </a:solidFill>
                <a:latin typeface="TT Chocolates Bold"/>
                <a:ea typeface="TT Chocolates Bold"/>
                <a:cs typeface="TT Chocolates Bold"/>
                <a:sym typeface="TT Chocolates Bold"/>
              </a:rPr>
              <a:t>Oven-Roasted Peewee Potatoes</a:t>
            </a:r>
          </a:p>
          <a:p>
            <a:pPr>
              <a:lnSpc>
                <a:spcPts val="1368"/>
              </a:lnSpc>
            </a:pPr>
            <a:r>
              <a:rPr lang="en-US" sz="1330" b="1" spc="-47" dirty="0">
                <a:solidFill>
                  <a:srgbClr val="000000"/>
                </a:solidFill>
                <a:latin typeface="TT Chocolates Bold"/>
                <a:ea typeface="TT Chocolates Bold"/>
                <a:cs typeface="TT Chocolates Bold"/>
                <a:sym typeface="TT Chocolates Bold"/>
              </a:rPr>
              <a:t>Baby Arugula &amp; Cherry Tomato Salad		</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F05754A5-F637-D0DF-7760-4172FF689F7F}"/>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17</a:t>
            </a:r>
          </a:p>
        </p:txBody>
      </p:sp>
      <p:sp>
        <p:nvSpPr>
          <p:cNvPr id="53" name="TextBox 53">
            <a:extLst>
              <a:ext uri="{FF2B5EF4-FFF2-40B4-BE49-F238E27FC236}">
                <a16:creationId xmlns:a16="http://schemas.microsoft.com/office/drawing/2014/main" id="{772486F3-88C2-C652-CE69-CBBC1907ECE8}"/>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E2842AD3-72BE-3C44-A0E1-6493E8D5BA63}"/>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835DB665-E687-2C74-2145-8A144E12A630}"/>
              </a:ext>
            </a:extLst>
          </p:cNvPr>
          <p:cNvSpPr txBox="1"/>
          <p:nvPr/>
        </p:nvSpPr>
        <p:spPr>
          <a:xfrm>
            <a:off x="3925272" y="11181070"/>
            <a:ext cx="6177009"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Vegetable Soup</a:t>
            </a:r>
          </a:p>
          <a:p>
            <a:pPr>
              <a:lnSpc>
                <a:spcPts val="1368"/>
              </a:lnSpc>
            </a:pPr>
            <a:r>
              <a:rPr lang="en-US" sz="1330" b="1" spc="-47" dirty="0">
                <a:solidFill>
                  <a:srgbClr val="000000"/>
                </a:solidFill>
                <a:latin typeface="TT Chocolates Bold"/>
                <a:ea typeface="TT Chocolates Bold"/>
                <a:cs typeface="TT Chocolates Bold"/>
                <a:sym typeface="TT Chocolates Bold"/>
              </a:rPr>
              <a:t>FRENCH DIP SANDWICH – Tender, Rare Roast Beef &amp; Grilled Onion on a French Roll, with Au Jus Dip, Spinach Salad, Chips </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D7FBA438-30FC-700D-7491-D3829D2B502D}"/>
              </a:ext>
            </a:extLst>
          </p:cNvPr>
          <p:cNvSpPr txBox="1"/>
          <p:nvPr/>
        </p:nvSpPr>
        <p:spPr>
          <a:xfrm>
            <a:off x="3921264" y="11898185"/>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PORK LOIN AU JUS</a:t>
            </a:r>
          </a:p>
          <a:p>
            <a:pPr>
              <a:lnSpc>
                <a:spcPts val="1368"/>
              </a:lnSpc>
            </a:pPr>
            <a:r>
              <a:rPr lang="en-US" sz="1330" b="1" spc="-47" dirty="0">
                <a:solidFill>
                  <a:srgbClr val="000000"/>
                </a:solidFill>
                <a:latin typeface="TT Chocolates Bold"/>
                <a:ea typeface="TT Chocolates Bold"/>
                <a:cs typeface="TT Chocolates Bold"/>
                <a:sym typeface="TT Chocolates Bold"/>
              </a:rPr>
              <a:t>WEST INDIAN STEWED BONE-IN CHICKEN</a:t>
            </a:r>
          </a:p>
          <a:p>
            <a:pPr>
              <a:lnSpc>
                <a:spcPts val="1368"/>
              </a:lnSpc>
            </a:pPr>
            <a:r>
              <a:rPr lang="en-US" sz="1330" b="1" spc="-47" dirty="0">
                <a:solidFill>
                  <a:srgbClr val="000000"/>
                </a:solidFill>
                <a:latin typeface="TT Chocolates Bold"/>
                <a:ea typeface="TT Chocolates Bold"/>
                <a:cs typeface="TT Chocolates Bold"/>
                <a:sym typeface="TT Chocolates Bold"/>
              </a:rPr>
              <a:t>Rice Pilaf</a:t>
            </a:r>
          </a:p>
          <a:p>
            <a:pPr>
              <a:lnSpc>
                <a:spcPts val="1368"/>
              </a:lnSpc>
            </a:pPr>
            <a:r>
              <a:rPr lang="en-US" sz="1330" b="1" spc="-47" dirty="0">
                <a:solidFill>
                  <a:srgbClr val="000000"/>
                </a:solidFill>
                <a:latin typeface="TT Chocolates Bold"/>
                <a:ea typeface="TT Chocolates Bold"/>
                <a:cs typeface="TT Chocolates Bold"/>
                <a:sym typeface="TT Chocolates Bold"/>
              </a:rPr>
              <a:t>Sweet Peas with Lemon Butter</a:t>
            </a:r>
          </a:p>
          <a:p>
            <a:pPr>
              <a:lnSpc>
                <a:spcPts val="1368"/>
              </a:lnSpc>
            </a:pPr>
            <a:r>
              <a:rPr lang="en-US" sz="1330" b="1" spc="-47" dirty="0">
                <a:solidFill>
                  <a:srgbClr val="000000"/>
                </a:solidFill>
                <a:latin typeface="TT Chocolates Bold"/>
                <a:ea typeface="TT Chocolates Bold"/>
                <a:cs typeface="TT Chocolates Bold"/>
                <a:sym typeface="TT Chocolates Bold"/>
              </a:rPr>
              <a:t>Italian Pasta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DC3D51EB-82DD-7F77-B169-E2A95630F1A2}"/>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18</a:t>
            </a:r>
          </a:p>
        </p:txBody>
      </p:sp>
      <p:sp>
        <p:nvSpPr>
          <p:cNvPr id="58" name="TextBox 58">
            <a:extLst>
              <a:ext uri="{FF2B5EF4-FFF2-40B4-BE49-F238E27FC236}">
                <a16:creationId xmlns:a16="http://schemas.microsoft.com/office/drawing/2014/main" id="{0E3D81B6-D639-F301-A8A7-C99972876047}"/>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B854C133-913B-CF66-8C98-C22A32545086}"/>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75F9295D-9543-ACFC-34E5-71DF83EEB10A}"/>
              </a:ext>
            </a:extLst>
          </p:cNvPr>
          <p:cNvSpPr txBox="1"/>
          <p:nvPr/>
        </p:nvSpPr>
        <p:spPr>
          <a:xfrm>
            <a:off x="3936283" y="13217395"/>
            <a:ext cx="6426265" cy="1074653"/>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Edamame Dumpling Soup with Scallions &amp; Mushrooms</a:t>
            </a:r>
          </a:p>
          <a:p>
            <a:pPr>
              <a:lnSpc>
                <a:spcPts val="1368"/>
              </a:lnSpc>
            </a:pPr>
            <a:r>
              <a:rPr lang="en-US" sz="1330" b="1" spc="-47" dirty="0">
                <a:solidFill>
                  <a:srgbClr val="000000"/>
                </a:solidFill>
                <a:latin typeface="TT Chocolates Bold"/>
                <a:ea typeface="TT Chocolates Bold"/>
                <a:cs typeface="TT Chocolates Bold"/>
                <a:sym typeface="TT Chocolates Bold"/>
              </a:rPr>
              <a:t>SESAME GARLIC SHRIMP SOBA NOODLE BOWL – Tender Rock Shrimp in Sesame Garlic </a:t>
            </a:r>
          </a:p>
          <a:p>
            <a:pPr>
              <a:lnSpc>
                <a:spcPts val="1368"/>
              </a:lnSpc>
            </a:pPr>
            <a:r>
              <a:rPr lang="en-US" sz="1330" b="1" spc="-47" dirty="0">
                <a:solidFill>
                  <a:srgbClr val="000000"/>
                </a:solidFill>
                <a:latin typeface="TT Chocolates Bold"/>
                <a:ea typeface="TT Chocolates Bold"/>
                <a:cs typeface="TT Chocolates Bold"/>
                <a:sym typeface="TT Chocolates Bold"/>
              </a:rPr>
              <a:t>Sauce over Steamed Vegetables &amp; Soba Noodles</a:t>
            </a:r>
            <a:endParaRPr lang="en-US" sz="125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515BEEE4-601E-E764-1637-20F188750AE5}"/>
              </a:ext>
            </a:extLst>
          </p:cNvPr>
          <p:cNvSpPr txBox="1"/>
          <p:nvPr/>
        </p:nvSpPr>
        <p:spPr>
          <a:xfrm>
            <a:off x="3921264" y="13918704"/>
            <a:ext cx="4754798" cy="233140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NONA’S SPAGHETTI WITH PORK, VEAL, &amp; BEEF MEET SAUCE</a:t>
            </a:r>
          </a:p>
          <a:p>
            <a:pPr>
              <a:lnSpc>
                <a:spcPts val="1368"/>
              </a:lnSpc>
            </a:pPr>
            <a:r>
              <a:rPr lang="en-US" sz="1330" b="1" spc="-47" dirty="0">
                <a:solidFill>
                  <a:srgbClr val="000000"/>
                </a:solidFill>
                <a:latin typeface="TT Chocolates Bold"/>
                <a:ea typeface="TT Chocolates Bold"/>
                <a:cs typeface="TT Chocolates Bold"/>
                <a:sym typeface="TT Chocolates Bold"/>
              </a:rPr>
              <a:t>BRAISED STEAK &amp; SWEET PEPPERS</a:t>
            </a:r>
          </a:p>
          <a:p>
            <a:pPr>
              <a:lnSpc>
                <a:spcPts val="1368"/>
              </a:lnSpc>
            </a:pPr>
            <a:r>
              <a:rPr lang="en-US" sz="1330" b="1" spc="-47" dirty="0">
                <a:solidFill>
                  <a:srgbClr val="000000"/>
                </a:solidFill>
                <a:latin typeface="TT Chocolates Bold"/>
                <a:ea typeface="TT Chocolates Bold"/>
                <a:cs typeface="TT Chocolates Bold"/>
                <a:sym typeface="TT Chocolates Bold"/>
              </a:rPr>
              <a:t>Steamed Basmati Rice</a:t>
            </a:r>
          </a:p>
          <a:p>
            <a:pPr>
              <a:lnSpc>
                <a:spcPts val="1368"/>
              </a:lnSpc>
            </a:pPr>
            <a:r>
              <a:rPr lang="en-US" sz="1330" b="1" spc="-47" dirty="0">
                <a:solidFill>
                  <a:srgbClr val="000000"/>
                </a:solidFill>
                <a:latin typeface="TT Chocolates Bold"/>
                <a:ea typeface="TT Chocolates Bold"/>
                <a:cs typeface="TT Chocolates Bold"/>
                <a:sym typeface="TT Chocolates Bold"/>
              </a:rPr>
              <a:t>Sautéed Parslied Carrots</a:t>
            </a:r>
          </a:p>
          <a:p>
            <a:pPr>
              <a:lnSpc>
                <a:spcPts val="1368"/>
              </a:lnSpc>
            </a:pPr>
            <a:r>
              <a:rPr lang="en-US" sz="1330" b="1" spc="-47" dirty="0">
                <a:solidFill>
                  <a:srgbClr val="000000"/>
                </a:solidFill>
                <a:latin typeface="TT Chocolates Bold"/>
                <a:ea typeface="TT Chocolates Bold"/>
                <a:cs typeface="TT Chocolates Bold"/>
                <a:sym typeface="TT Chocolates Bold"/>
              </a:rPr>
              <a:t>Marinated Beet Salad with Red Onion on Butter Lettuce</a:t>
            </a:r>
          </a:p>
          <a:p>
            <a:pPr>
              <a:lnSpc>
                <a:spcPts val="1368"/>
              </a:lnSpc>
            </a:pPr>
            <a:r>
              <a:rPr lang="en-US" sz="1330" b="1" spc="-47" dirty="0">
                <a:solidFill>
                  <a:srgbClr val="000000"/>
                </a:solidFill>
                <a:latin typeface="TT Chocolates Bold"/>
                <a:ea typeface="TT Chocolates Bold"/>
                <a:cs typeface="TT Chocolates Bold"/>
                <a:sym typeface="TT Chocolates Bold"/>
              </a:rPr>
              <a:t>Apple Pie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9046BCBF-F14A-2FFD-D670-1ED7199467B2}"/>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19</a:t>
            </a:r>
          </a:p>
        </p:txBody>
      </p:sp>
      <p:sp>
        <p:nvSpPr>
          <p:cNvPr id="63" name="TextBox 63">
            <a:extLst>
              <a:ext uri="{FF2B5EF4-FFF2-40B4-BE49-F238E27FC236}">
                <a16:creationId xmlns:a16="http://schemas.microsoft.com/office/drawing/2014/main" id="{D0B17F99-2359-EB02-3A42-6393316E5CC0}"/>
              </a:ext>
            </a:extLst>
          </p:cNvPr>
          <p:cNvSpPr txBox="1"/>
          <p:nvPr/>
        </p:nvSpPr>
        <p:spPr>
          <a:xfrm>
            <a:off x="-53580" y="15113608"/>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E97C02E2-9076-2283-2185-BA9C9D22A2ED}"/>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2881A585-711D-08EF-CA46-28E83BF6DF49}"/>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C1B8233E-A24A-791C-39AF-D53394DD15C2}"/>
              </a:ext>
            </a:extLst>
          </p:cNvPr>
          <p:cNvSpPr/>
          <p:nvPr/>
        </p:nvSpPr>
        <p:spPr>
          <a:xfrm>
            <a:off x="3848924"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F7A60F3B-3016-4FAB-4065-6A1E47D05596}"/>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34234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E132B1-632C-20D2-A75B-184016D0519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78E664D-A62D-AAEC-25E3-1F614E72F66E}"/>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6551672A-E6E9-F3AA-15AE-26DBB98A06A0}"/>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39517977-C18A-0135-4347-1BB72BF2BD1C}"/>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AAB7F8B9-38E0-6566-5B45-25EED56DFB76}"/>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F7488EF7-607A-7874-6533-D5CF4617FC53}"/>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dirty="0"/>
            </a:p>
          </p:txBody>
        </p:sp>
        <p:sp>
          <p:nvSpPr>
            <p:cNvPr id="7" name="Freeform 7">
              <a:extLst>
                <a:ext uri="{FF2B5EF4-FFF2-40B4-BE49-F238E27FC236}">
                  <a16:creationId xmlns:a16="http://schemas.microsoft.com/office/drawing/2014/main" id="{8A513111-169A-8626-F5C3-00E4A6CC7870}"/>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619FFD1C-BEFE-6909-1075-D29876B8ACBB}"/>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58AA480A-3263-43FC-5604-544E68B51C75}"/>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3196DC29-0BB4-52E8-CF0B-7F552A7B5F4C}"/>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6C2E07D8-3214-C336-DAEE-B9619578181C}"/>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87445A26-0FD4-5FC0-B380-CBC3F1854D56}"/>
              </a:ext>
            </a:extLst>
          </p:cNvPr>
          <p:cNvSpPr/>
          <p:nvPr/>
        </p:nvSpPr>
        <p:spPr>
          <a:xfrm>
            <a:off x="2495248" y="15022506"/>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055B4A00-EB70-861D-57D8-B846D3FAC1AB}"/>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1A97FF2A-6A40-2297-BFF5-98D6939980C3}"/>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dirty="0">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93C04538-E7DC-04FB-8F32-6DF0C2A833EC}"/>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D8856D57-7B1D-7AB6-12B5-B95DBB3BCD70}"/>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AB8D6BEF-140B-2B64-147A-0B3031C3FF29}"/>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1BFAF6DB-A294-94EF-92C6-E54E9A235986}"/>
              </a:ext>
            </a:extLst>
          </p:cNvPr>
          <p:cNvSpPr txBox="1"/>
          <p:nvPr/>
        </p:nvSpPr>
        <p:spPr>
          <a:xfrm>
            <a:off x="3944373" y="1200615"/>
            <a:ext cx="5957303"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Pasta Fagioli</a:t>
            </a:r>
          </a:p>
          <a:p>
            <a:pPr>
              <a:lnSpc>
                <a:spcPts val="1368"/>
              </a:lnSpc>
            </a:pPr>
            <a:r>
              <a:rPr lang="en-US" sz="1330" b="1" spc="-47" dirty="0">
                <a:solidFill>
                  <a:srgbClr val="000000"/>
                </a:solidFill>
                <a:latin typeface="TT Chocolates Bold"/>
                <a:ea typeface="TT Chocolates Bold"/>
                <a:cs typeface="TT Chocolates Bold"/>
                <a:sym typeface="TT Chocolates Bold"/>
              </a:rPr>
              <a:t>GEMELLI PASTA BOLOGNESE – Gemelli Pasta with Our Own Home-Made Bolognese Sauce, Italian Vegetable Salad, Oven Toasted Garlic Bread</a:t>
            </a:r>
          </a:p>
        </p:txBody>
      </p:sp>
      <p:sp>
        <p:nvSpPr>
          <p:cNvPr id="19" name="TextBox 19">
            <a:extLst>
              <a:ext uri="{FF2B5EF4-FFF2-40B4-BE49-F238E27FC236}">
                <a16:creationId xmlns:a16="http://schemas.microsoft.com/office/drawing/2014/main" id="{6EA7A741-75EA-BA52-D183-45FD36ACC801}"/>
              </a:ext>
            </a:extLst>
          </p:cNvPr>
          <p:cNvSpPr txBox="1"/>
          <p:nvPr/>
        </p:nvSpPr>
        <p:spPr>
          <a:xfrm>
            <a:off x="3936934" y="1890725"/>
            <a:ext cx="5168521"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BONE IN CHICKEN CACCIATORE</a:t>
            </a:r>
          </a:p>
          <a:p>
            <a:pPr>
              <a:lnSpc>
                <a:spcPts val="1368"/>
              </a:lnSpc>
            </a:pPr>
            <a:r>
              <a:rPr lang="en-US" sz="1330" b="1" spc="-47" dirty="0">
                <a:solidFill>
                  <a:srgbClr val="000000"/>
                </a:solidFill>
                <a:latin typeface="TT Chocolates Bold"/>
                <a:ea typeface="TT Chocolates Bold"/>
                <a:cs typeface="TT Chocolates Bold"/>
                <a:sym typeface="TT Chocolates Bold"/>
              </a:rPr>
              <a:t>ROAST TURKEY BREAST WITH STUFFING</a:t>
            </a:r>
          </a:p>
          <a:p>
            <a:pPr>
              <a:lnSpc>
                <a:spcPts val="1368"/>
              </a:lnSpc>
            </a:pPr>
            <a:r>
              <a:rPr lang="en-US" sz="1330" b="1" spc="-47" dirty="0">
                <a:solidFill>
                  <a:srgbClr val="000000"/>
                </a:solidFill>
                <a:latin typeface="TT Chocolates Bold"/>
                <a:ea typeface="TT Chocolates Bold"/>
                <a:cs typeface="TT Chocolates Bold"/>
                <a:sym typeface="TT Chocolates Bold"/>
              </a:rPr>
              <a:t>Mashed Potatoes with Chives</a:t>
            </a:r>
          </a:p>
          <a:p>
            <a:pPr>
              <a:lnSpc>
                <a:spcPts val="1368"/>
              </a:lnSpc>
            </a:pPr>
            <a:r>
              <a:rPr lang="en-US" sz="1330" b="1" spc="-47" dirty="0">
                <a:solidFill>
                  <a:srgbClr val="000000"/>
                </a:solidFill>
                <a:latin typeface="TT Chocolates Bold"/>
                <a:ea typeface="TT Chocolates Bold"/>
                <a:cs typeface="TT Chocolates Bold"/>
                <a:sym typeface="TT Chocolates Bold"/>
              </a:rPr>
              <a:t>Buttered Sweet Corn</a:t>
            </a:r>
          </a:p>
          <a:p>
            <a:pPr>
              <a:lnSpc>
                <a:spcPts val="1368"/>
              </a:lnSpc>
            </a:pPr>
            <a:r>
              <a:rPr lang="en-US" sz="1330" b="1" spc="-47" dirty="0">
                <a:solidFill>
                  <a:srgbClr val="000000"/>
                </a:solidFill>
                <a:latin typeface="TT Chocolates Bold"/>
                <a:ea typeface="TT Chocolates Bold"/>
                <a:cs typeface="TT Chocolates Bold"/>
                <a:sym typeface="TT Chocolates Bold"/>
              </a:rPr>
              <a:t>Garden Greens Salad</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a:extLst>
              <a:ext uri="{FF2B5EF4-FFF2-40B4-BE49-F238E27FC236}">
                <a16:creationId xmlns:a16="http://schemas.microsoft.com/office/drawing/2014/main" id="{54D7A30F-E6AA-2BEC-CEB7-68FAB9419B06}"/>
              </a:ext>
            </a:extLst>
          </p:cNvPr>
          <p:cNvSpPr txBox="1"/>
          <p:nvPr/>
        </p:nvSpPr>
        <p:spPr>
          <a:xfrm>
            <a:off x="271939" y="3348865"/>
            <a:ext cx="2265020" cy="3334887"/>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r>
              <a:rPr lang="en-US" sz="1100" b="1" spc="-46" dirty="0">
                <a:solidFill>
                  <a:srgbClr val="000000"/>
                </a:solidFill>
                <a:latin typeface="TT Chocolates Bold"/>
                <a:ea typeface="TT Chocolates Bold"/>
                <a:cs typeface="TT Chocolates Bold"/>
                <a:sym typeface="TT Chocolates Bold"/>
              </a:rPr>
              <a:t>VEGETABLE LO MEIN</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a:extLst>
              <a:ext uri="{FF2B5EF4-FFF2-40B4-BE49-F238E27FC236}">
                <a16:creationId xmlns:a16="http://schemas.microsoft.com/office/drawing/2014/main" id="{DD0025D3-FB03-776C-6E6F-A9B424A746C4}"/>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50405C6A-46FB-453A-ED17-22480473A29F}"/>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5DC65EE7-649D-88EC-C209-FDEADF5677DE}"/>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6898EB18-3236-A7F3-1A8D-7AA73BC3721E}"/>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FD294877-C057-BABD-1A80-582C2F1987FE}"/>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1DFCCEED-561A-5FA6-EF03-E997D8283B15}"/>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742829BA-D7C4-9EEC-EB4C-F3A544FED773}"/>
              </a:ext>
            </a:extLst>
          </p:cNvPr>
          <p:cNvSpPr txBox="1"/>
          <p:nvPr/>
        </p:nvSpPr>
        <p:spPr>
          <a:xfrm>
            <a:off x="5264481" y="764012"/>
            <a:ext cx="3330011" cy="385234"/>
          </a:xfrm>
          <a:prstGeom prst="rect">
            <a:avLst/>
          </a:prstGeom>
        </p:spPr>
        <p:txBody>
          <a:bodyPr wrap="square"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September 6</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  September 12</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921FC375-EC66-DD80-2A8A-A9D06EBBFE70}"/>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5A1F3C62-553C-57BB-580E-930CDE6F0DAF}"/>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a:extLst>
              <a:ext uri="{FF2B5EF4-FFF2-40B4-BE49-F238E27FC236}">
                <a16:creationId xmlns:a16="http://schemas.microsoft.com/office/drawing/2014/main" id="{DCF5BBCB-5B3E-5FE4-45C7-2DEE083A5D37}"/>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9487B2BC-7050-9C9A-A8C6-3044ADED3CE0}"/>
              </a:ext>
            </a:extLst>
          </p:cNvPr>
          <p:cNvSpPr txBox="1"/>
          <p:nvPr/>
        </p:nvSpPr>
        <p:spPr>
          <a:xfrm>
            <a:off x="271939" y="249490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874D8C1E-65FB-3E5A-DC2E-45A9568F6849}"/>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6</a:t>
            </a:r>
          </a:p>
        </p:txBody>
      </p:sp>
      <p:sp>
        <p:nvSpPr>
          <p:cNvPr id="33" name="TextBox 33">
            <a:extLst>
              <a:ext uri="{FF2B5EF4-FFF2-40B4-BE49-F238E27FC236}">
                <a16:creationId xmlns:a16="http://schemas.microsoft.com/office/drawing/2014/main" id="{8C8EB305-8912-F677-045C-08A45212244E}"/>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F69C030B-9BFE-708C-A10D-97B7E79C6164}"/>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DCBC9765-3AB7-2719-B8EF-598DA6086B84}"/>
              </a:ext>
            </a:extLst>
          </p:cNvPr>
          <p:cNvSpPr txBox="1"/>
          <p:nvPr/>
        </p:nvSpPr>
        <p:spPr>
          <a:xfrm>
            <a:off x="3933115" y="3202985"/>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Apple Cinnamon Oatmeal</a:t>
            </a:r>
          </a:p>
          <a:p>
            <a:pPr>
              <a:lnSpc>
                <a:spcPts val="1368"/>
              </a:lnSpc>
            </a:pPr>
            <a:r>
              <a:rPr lang="en-US" sz="1330" b="1" spc="-47" dirty="0">
                <a:solidFill>
                  <a:srgbClr val="000000"/>
                </a:solidFill>
                <a:latin typeface="TT Chocolates Bold"/>
                <a:ea typeface="TT Chocolates Bold"/>
                <a:cs typeface="TT Chocolates Bold"/>
                <a:sym typeface="TT Chocolates Bold"/>
              </a:rPr>
              <a:t>SUNDAY MORNING DINER BREAKFAST – Cage Free Scrambled Eggs, Sausage Patties </a:t>
            </a:r>
          </a:p>
          <a:p>
            <a:pPr>
              <a:lnSpc>
                <a:spcPts val="1368"/>
              </a:lnSpc>
            </a:pPr>
            <a:r>
              <a:rPr lang="en-US" sz="1330" b="1" spc="-47" dirty="0">
                <a:solidFill>
                  <a:srgbClr val="000000"/>
                </a:solidFill>
                <a:latin typeface="TT Chocolates Bold"/>
                <a:ea typeface="TT Chocolates Bold"/>
                <a:cs typeface="TT Chocolates Bold"/>
                <a:sym typeface="TT Chocolates Bold"/>
              </a:rPr>
              <a:t>Home Fried Potatoes, Cantaloupe, Assorted Muffins</a:t>
            </a:r>
          </a:p>
        </p:txBody>
      </p:sp>
      <p:sp>
        <p:nvSpPr>
          <p:cNvPr id="36" name="TextBox 36">
            <a:extLst>
              <a:ext uri="{FF2B5EF4-FFF2-40B4-BE49-F238E27FC236}">
                <a16:creationId xmlns:a16="http://schemas.microsoft.com/office/drawing/2014/main" id="{391F96BE-5288-D97D-3685-80548931B2FB}"/>
              </a:ext>
            </a:extLst>
          </p:cNvPr>
          <p:cNvSpPr txBox="1"/>
          <p:nvPr/>
        </p:nvSpPr>
        <p:spPr>
          <a:xfrm>
            <a:off x="3944301" y="3910543"/>
            <a:ext cx="5161159" cy="180164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PORK LOIN AU JUS</a:t>
            </a:r>
          </a:p>
          <a:p>
            <a:pPr>
              <a:lnSpc>
                <a:spcPts val="1368"/>
              </a:lnSpc>
            </a:pPr>
            <a:r>
              <a:rPr lang="en-US" sz="1330" b="1" spc="-47" dirty="0">
                <a:solidFill>
                  <a:srgbClr val="000000"/>
                </a:solidFill>
                <a:latin typeface="TT Chocolates Bold"/>
                <a:ea typeface="TT Chocolates Bold"/>
                <a:cs typeface="TT Chocolates Bold"/>
                <a:sym typeface="TT Chocolates Bold"/>
              </a:rPr>
              <a:t>OVEN ROASTED HAKE FILET WITH LEMON THYME</a:t>
            </a:r>
          </a:p>
          <a:p>
            <a:pPr>
              <a:lnSpc>
                <a:spcPts val="1368"/>
              </a:lnSpc>
            </a:pPr>
            <a:r>
              <a:rPr lang="en-US" sz="1330" b="1" spc="-47" dirty="0">
                <a:solidFill>
                  <a:srgbClr val="000000"/>
                </a:solidFill>
                <a:latin typeface="TT Chocolates Bold"/>
                <a:ea typeface="TT Chocolates Bold"/>
                <a:cs typeface="TT Chocolates Bold"/>
                <a:sym typeface="TT Chocolates Bold"/>
              </a:rPr>
              <a:t>Baked Potato, Sour Cream</a:t>
            </a:r>
          </a:p>
          <a:p>
            <a:pPr>
              <a:lnSpc>
                <a:spcPts val="1368"/>
              </a:lnSpc>
            </a:pPr>
            <a:r>
              <a:rPr lang="en-US" sz="1330" b="1" spc="-47" dirty="0">
                <a:solidFill>
                  <a:srgbClr val="000000"/>
                </a:solidFill>
                <a:latin typeface="TT Chocolates Bold"/>
                <a:ea typeface="TT Chocolates Bold"/>
                <a:cs typeface="TT Chocolates Bold"/>
                <a:sym typeface="TT Chocolates Bold"/>
              </a:rPr>
              <a:t>Sauteed Green Beans with Garlic</a:t>
            </a:r>
          </a:p>
          <a:p>
            <a:pPr>
              <a:lnSpc>
                <a:spcPts val="1368"/>
              </a:lnSpc>
            </a:pPr>
            <a:r>
              <a:rPr lang="en-US" sz="1330" b="1" spc="-47" dirty="0">
                <a:solidFill>
                  <a:srgbClr val="000000"/>
                </a:solidFill>
                <a:latin typeface="TT Chocolates Bold"/>
                <a:ea typeface="TT Chocolates Bold"/>
                <a:cs typeface="TT Chocolates Bold"/>
                <a:sym typeface="TT Chocolates Bold"/>
              </a:rPr>
              <a:t>Potato Salad with Egg</a:t>
            </a:r>
          </a:p>
          <a:p>
            <a:pPr>
              <a:lnSpc>
                <a:spcPts val="1368"/>
              </a:lnSpc>
            </a:pPr>
            <a:r>
              <a:rPr lang="en-US" sz="1330" b="1" spc="-47" dirty="0">
                <a:solidFill>
                  <a:srgbClr val="000000"/>
                </a:solidFill>
                <a:latin typeface="TT Chocolates Bold"/>
                <a:ea typeface="TT Chocolates Bold"/>
                <a:cs typeface="TT Chocolates Bold"/>
                <a:sym typeface="TT Chocolates Bold"/>
              </a:rPr>
              <a:t>Banana Cream Pie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D21FD4FA-5689-0FFA-1224-E70375971864}"/>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7</a:t>
            </a:r>
          </a:p>
        </p:txBody>
      </p:sp>
      <p:sp>
        <p:nvSpPr>
          <p:cNvPr id="38" name="TextBox 38">
            <a:extLst>
              <a:ext uri="{FF2B5EF4-FFF2-40B4-BE49-F238E27FC236}">
                <a16:creationId xmlns:a16="http://schemas.microsoft.com/office/drawing/2014/main" id="{CE43F09B-9F46-00F4-8A80-C63A6F46355A}"/>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5D4333DE-819B-517F-B723-8D3C3384518A}"/>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41706D8E-B0BE-AD21-450C-D4903F6CF614}"/>
              </a:ext>
            </a:extLst>
          </p:cNvPr>
          <p:cNvSpPr txBox="1"/>
          <p:nvPr/>
        </p:nvSpPr>
        <p:spPr>
          <a:xfrm>
            <a:off x="3928783" y="5221801"/>
            <a:ext cx="5980227"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Noodle Soup</a:t>
            </a:r>
          </a:p>
          <a:p>
            <a:pPr>
              <a:lnSpc>
                <a:spcPts val="1368"/>
              </a:lnSpc>
            </a:pPr>
            <a:r>
              <a:rPr lang="en-US" sz="1330" b="1" spc="-47" dirty="0">
                <a:solidFill>
                  <a:srgbClr val="000000"/>
                </a:solidFill>
                <a:latin typeface="TT Chocolates Bold"/>
                <a:ea typeface="TT Chocolates Bold"/>
                <a:cs typeface="TT Chocolates Bold"/>
                <a:sym typeface="TT Chocolates Bold"/>
              </a:rPr>
              <a:t>FLUSHING HOUSE DELI - Lean Hot Pastrami Brisket on Bakery Jewish Rye Bread </a:t>
            </a:r>
          </a:p>
          <a:p>
            <a:pPr>
              <a:lnSpc>
                <a:spcPts val="1368"/>
              </a:lnSpc>
            </a:pPr>
            <a:r>
              <a:rPr lang="en-US" sz="1330" b="1" spc="-47" dirty="0">
                <a:solidFill>
                  <a:srgbClr val="000000"/>
                </a:solidFill>
                <a:latin typeface="TT Chocolates Bold"/>
                <a:ea typeface="TT Chocolates Bold"/>
                <a:cs typeface="TT Chocolates Bold"/>
                <a:sym typeface="TT Chocolates Bold"/>
              </a:rPr>
              <a:t>Served with  Cole Slaw &amp; Pickle</a:t>
            </a:r>
          </a:p>
        </p:txBody>
      </p:sp>
      <p:sp>
        <p:nvSpPr>
          <p:cNvPr id="41" name="TextBox 41">
            <a:extLst>
              <a:ext uri="{FF2B5EF4-FFF2-40B4-BE49-F238E27FC236}">
                <a16:creationId xmlns:a16="http://schemas.microsoft.com/office/drawing/2014/main" id="{118F1654-2B08-2CB5-6300-87B32D8653AD}"/>
              </a:ext>
            </a:extLst>
          </p:cNvPr>
          <p:cNvSpPr txBox="1"/>
          <p:nvPr/>
        </p:nvSpPr>
        <p:spPr>
          <a:xfrm>
            <a:off x="3928783" y="5915590"/>
            <a:ext cx="5338810" cy="1442574"/>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PESTO ROASTED QUARTERED CHICKEN</a:t>
            </a:r>
          </a:p>
          <a:p>
            <a:pPr>
              <a:lnSpc>
                <a:spcPts val="1368"/>
              </a:lnSpc>
            </a:pPr>
            <a:r>
              <a:rPr lang="en-US" sz="1330" b="1" spc="-47" dirty="0">
                <a:solidFill>
                  <a:srgbClr val="000000"/>
                </a:solidFill>
                <a:latin typeface="TT Chocolates Bold"/>
                <a:ea typeface="TT Chocolates Bold"/>
                <a:cs typeface="TT Chocolates Bold"/>
                <a:sym typeface="TT Chocolates Bold"/>
              </a:rPr>
              <a:t>BRAISED VEAL &amp; PEPPERS</a:t>
            </a:r>
          </a:p>
          <a:p>
            <a:pPr>
              <a:lnSpc>
                <a:spcPts val="1368"/>
              </a:lnSpc>
            </a:pPr>
            <a:r>
              <a:rPr lang="en-US" sz="1330" b="1" spc="-47" dirty="0">
                <a:solidFill>
                  <a:srgbClr val="000000"/>
                </a:solidFill>
                <a:latin typeface="TT Chocolates Bold"/>
                <a:ea typeface="TT Chocolates Bold"/>
                <a:cs typeface="TT Chocolates Bold"/>
                <a:sym typeface="TT Chocolates Bold"/>
              </a:rPr>
              <a:t>Herbed Moroccan Couscous</a:t>
            </a:r>
          </a:p>
          <a:p>
            <a:pPr>
              <a:lnSpc>
                <a:spcPts val="1368"/>
              </a:lnSpc>
            </a:pPr>
            <a:r>
              <a:rPr lang="en-US" sz="1330" b="1" spc="-47" dirty="0" err="1">
                <a:solidFill>
                  <a:srgbClr val="000000"/>
                </a:solidFill>
                <a:latin typeface="TT Chocolates Bold"/>
                <a:ea typeface="TT Chocolates Bold"/>
                <a:cs typeface="TT Chocolates Bold"/>
                <a:sym typeface="TT Chocolates Bold"/>
              </a:rPr>
              <a:t>Saut</a:t>
            </a:r>
            <a:r>
              <a:rPr kumimoji="0" lang="en-US" sz="1330" b="1" i="0" u="none" strike="noStrike" kern="1200" cap="none" spc="-47" normalizeH="0" baseline="0" noProof="0" dirty="0">
                <a:ln>
                  <a:noFill/>
                </a:ln>
                <a:solidFill>
                  <a:srgbClr val="000000"/>
                </a:solidFill>
                <a:effectLst/>
                <a:uLnTx/>
                <a:uFillTx/>
                <a:latin typeface="TT Chocolates Bold"/>
                <a:ea typeface="TT Chocolates Bold"/>
                <a:cs typeface="TT Chocolates Bold"/>
                <a:sym typeface="TT Chocolates Bold"/>
              </a:rPr>
              <a:t>é</a:t>
            </a:r>
            <a:r>
              <a:rPr lang="en-US" sz="1330" b="1" spc="-47" dirty="0">
                <a:solidFill>
                  <a:srgbClr val="000000"/>
                </a:solidFill>
                <a:latin typeface="TT Chocolates Bold"/>
                <a:ea typeface="TT Chocolates Bold"/>
                <a:cs typeface="TT Chocolates Bold"/>
                <a:sym typeface="TT Chocolates Bold"/>
              </a:rPr>
              <a:t>ed Zucchini &amp; Caramelized Onions</a:t>
            </a:r>
          </a:p>
          <a:p>
            <a:pPr>
              <a:lnSpc>
                <a:spcPts val="1368"/>
              </a:lnSpc>
            </a:pPr>
            <a:r>
              <a:rPr lang="en-US" sz="1330" b="1" spc="-47" dirty="0">
                <a:solidFill>
                  <a:srgbClr val="000000"/>
                </a:solidFill>
                <a:latin typeface="TT Chocolates Bold"/>
                <a:ea typeface="TT Chocolates Bold"/>
                <a:cs typeface="TT Chocolates Bold"/>
                <a:sym typeface="TT Chocolates Bold"/>
              </a:rPr>
              <a:t>Carrot Raisin Salad with Low Fat Yogurt</a:t>
            </a:r>
          </a:p>
          <a:p>
            <a:pPr>
              <a:lnSpc>
                <a:spcPts val="1368"/>
              </a:lnSpc>
            </a:pPr>
            <a:r>
              <a:rPr lang="en-US" sz="1330" b="1" spc="-47" dirty="0">
                <a:solidFill>
                  <a:srgbClr val="000000"/>
                </a:solidFill>
                <a:latin typeface="TT Chocolates Bold"/>
                <a:ea typeface="TT Chocolates Bold"/>
                <a:cs typeface="TT Chocolates Bold"/>
                <a:sym typeface="TT Chocolates Bold"/>
              </a:rPr>
              <a:t>Fresh Fruit of the Day</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2" name="TextBox 42">
            <a:extLst>
              <a:ext uri="{FF2B5EF4-FFF2-40B4-BE49-F238E27FC236}">
                <a16:creationId xmlns:a16="http://schemas.microsoft.com/office/drawing/2014/main" id="{0B808A6B-8962-CD2E-9131-952FF4C8928A}"/>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8</a:t>
            </a:r>
          </a:p>
        </p:txBody>
      </p:sp>
      <p:sp>
        <p:nvSpPr>
          <p:cNvPr id="43" name="TextBox 43">
            <a:extLst>
              <a:ext uri="{FF2B5EF4-FFF2-40B4-BE49-F238E27FC236}">
                <a16:creationId xmlns:a16="http://schemas.microsoft.com/office/drawing/2014/main" id="{AF29659C-DBB0-23FB-A06E-D1387B8FF16D}"/>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48B843BB-F226-B68C-D22D-A67F5E817669}"/>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38876D66-A2AB-D2FF-6065-F94D08B75968}"/>
              </a:ext>
            </a:extLst>
          </p:cNvPr>
          <p:cNvSpPr txBox="1"/>
          <p:nvPr/>
        </p:nvSpPr>
        <p:spPr>
          <a:xfrm>
            <a:off x="3928782" y="7203000"/>
            <a:ext cx="617700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Lentil Soup</a:t>
            </a:r>
          </a:p>
          <a:p>
            <a:pPr>
              <a:lnSpc>
                <a:spcPts val="1368"/>
              </a:lnSpc>
            </a:pPr>
            <a:r>
              <a:rPr lang="en-US" sz="1330" b="1" spc="-47" dirty="0">
                <a:solidFill>
                  <a:srgbClr val="000000"/>
                </a:solidFill>
                <a:latin typeface="TT Chocolates Bold"/>
                <a:ea typeface="TT Chocolates Bold"/>
                <a:cs typeface="TT Chocolates Bold"/>
                <a:sym typeface="TT Chocolates Bold"/>
              </a:rPr>
              <a:t>TUSCANY CAPRESE CIABATTA SANDWICH – Sliced Fresh Mozzarella, Tomato, </a:t>
            </a:r>
          </a:p>
          <a:p>
            <a:pPr>
              <a:lnSpc>
                <a:spcPts val="1368"/>
              </a:lnSpc>
            </a:pPr>
            <a:r>
              <a:rPr lang="en-US" sz="1330" b="1" spc="-47" dirty="0">
                <a:solidFill>
                  <a:srgbClr val="000000"/>
                </a:solidFill>
                <a:latin typeface="TT Chocolates Bold"/>
                <a:ea typeface="TT Chocolates Bold"/>
                <a:cs typeface="TT Chocolates Bold"/>
                <a:sym typeface="TT Chocolates Bold"/>
              </a:rPr>
              <a:t>Roasted Red Pepper, Pesto Aioli, Olive Oil on Ciabatta Roll, Caesar Salad</a:t>
            </a:r>
          </a:p>
        </p:txBody>
      </p:sp>
      <p:sp>
        <p:nvSpPr>
          <p:cNvPr id="46" name="TextBox 46">
            <a:extLst>
              <a:ext uri="{FF2B5EF4-FFF2-40B4-BE49-F238E27FC236}">
                <a16:creationId xmlns:a16="http://schemas.microsoft.com/office/drawing/2014/main" id="{A3A42B75-84F3-62DA-4D33-B72EF8FFD560}"/>
              </a:ext>
            </a:extLst>
          </p:cNvPr>
          <p:cNvSpPr txBox="1"/>
          <p:nvPr/>
        </p:nvSpPr>
        <p:spPr>
          <a:xfrm>
            <a:off x="3928783" y="7904931"/>
            <a:ext cx="5796010" cy="1442574"/>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CHICKEN MARSALA STEW</a:t>
            </a:r>
          </a:p>
          <a:p>
            <a:pPr>
              <a:lnSpc>
                <a:spcPts val="1368"/>
              </a:lnSpc>
            </a:pPr>
            <a:r>
              <a:rPr lang="en-US" sz="1330" b="1" spc="-47" dirty="0">
                <a:solidFill>
                  <a:srgbClr val="000000"/>
                </a:solidFill>
                <a:latin typeface="TT Chocolates Bold"/>
                <a:ea typeface="TT Chocolates Bold"/>
                <a:cs typeface="TT Chocolates Bold"/>
                <a:sym typeface="TT Chocolates Bold"/>
              </a:rPr>
              <a:t>BEEF RAVIOLI MARINARA </a:t>
            </a:r>
          </a:p>
          <a:p>
            <a:pPr>
              <a:lnSpc>
                <a:spcPts val="1368"/>
              </a:lnSpc>
            </a:pPr>
            <a:r>
              <a:rPr lang="en-US" sz="1330" b="1" spc="-47" dirty="0">
                <a:solidFill>
                  <a:srgbClr val="000000"/>
                </a:solidFill>
                <a:latin typeface="TT Chocolates Bold"/>
                <a:ea typeface="TT Chocolates Bold"/>
                <a:cs typeface="TT Chocolates Bold"/>
                <a:sym typeface="TT Chocolates Bold"/>
              </a:rPr>
              <a:t>Basmati Rice Pilaf</a:t>
            </a:r>
          </a:p>
          <a:p>
            <a:pPr>
              <a:lnSpc>
                <a:spcPts val="1368"/>
              </a:lnSpc>
            </a:pPr>
            <a:r>
              <a:rPr lang="en-US" sz="1330" b="1" spc="-47" dirty="0">
                <a:solidFill>
                  <a:srgbClr val="000000"/>
                </a:solidFill>
                <a:latin typeface="TT Chocolates Bold"/>
                <a:ea typeface="TT Chocolates Bold"/>
                <a:cs typeface="TT Chocolates Bold"/>
                <a:sym typeface="TT Chocolates Bold"/>
              </a:rPr>
              <a:t>Italian Mixed Vegetables</a:t>
            </a:r>
          </a:p>
          <a:p>
            <a:pPr>
              <a:lnSpc>
                <a:spcPts val="1368"/>
              </a:lnSpc>
            </a:pPr>
            <a:r>
              <a:rPr lang="en-US" sz="1330" b="1" spc="-47" dirty="0">
                <a:solidFill>
                  <a:srgbClr val="000000"/>
                </a:solidFill>
                <a:latin typeface="TT Chocolates Bold"/>
                <a:ea typeface="TT Chocolates Bold"/>
                <a:cs typeface="TT Chocolates Bold"/>
                <a:sym typeface="TT Chocolates Bold"/>
              </a:rPr>
              <a:t>Marinated Artichoke Hearts, Butter Lettuce</a:t>
            </a:r>
          </a:p>
          <a:p>
            <a:pPr>
              <a:lnSpc>
                <a:spcPts val="1368"/>
              </a:lnSpc>
            </a:pPr>
            <a:r>
              <a:rPr lang="en-US" sz="1330" b="1" spc="-47" dirty="0">
                <a:solidFill>
                  <a:srgbClr val="000000"/>
                </a:solidFill>
                <a:latin typeface="TT Chocolates Bold"/>
                <a:ea typeface="TT Chocolates Bold"/>
                <a:cs typeface="TT Chocolates Bold"/>
                <a:sym typeface="TT Chocolates Bold"/>
              </a:rPr>
              <a:t>Jell-O with Whipped Cream</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7" name="TextBox 47">
            <a:extLst>
              <a:ext uri="{FF2B5EF4-FFF2-40B4-BE49-F238E27FC236}">
                <a16:creationId xmlns:a16="http://schemas.microsoft.com/office/drawing/2014/main" id="{25B1FA9C-EF79-50D5-828A-6BD8507009E9}"/>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9</a:t>
            </a:r>
          </a:p>
        </p:txBody>
      </p:sp>
      <p:sp>
        <p:nvSpPr>
          <p:cNvPr id="48" name="TextBox 48">
            <a:extLst>
              <a:ext uri="{FF2B5EF4-FFF2-40B4-BE49-F238E27FC236}">
                <a16:creationId xmlns:a16="http://schemas.microsoft.com/office/drawing/2014/main" id="{1A353EC9-70D4-2B0C-36A1-C7C84F1EB01C}"/>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4C5A3C7B-5601-FD7F-0641-00163384ABD2}"/>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83B118B3-B4A9-A46E-5BDE-FC8AC58F4F3A}"/>
              </a:ext>
            </a:extLst>
          </p:cNvPr>
          <p:cNvSpPr txBox="1"/>
          <p:nvPr/>
        </p:nvSpPr>
        <p:spPr>
          <a:xfrm>
            <a:off x="3941742" y="9191882"/>
            <a:ext cx="6114026" cy="90396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Three Bean Soup</a:t>
            </a:r>
          </a:p>
          <a:p>
            <a:pPr>
              <a:lnSpc>
                <a:spcPts val="1368"/>
              </a:lnSpc>
            </a:pPr>
            <a:r>
              <a:rPr lang="en-US" sz="1330" b="1" spc="-47" dirty="0">
                <a:solidFill>
                  <a:srgbClr val="000000"/>
                </a:solidFill>
                <a:latin typeface="TT Chocolates Bold"/>
                <a:ea typeface="TT Chocolates Bold"/>
                <a:cs typeface="TT Chocolates Bold"/>
                <a:sym typeface="TT Chocolates Bold"/>
              </a:rPr>
              <a:t>CHICKEN POT PIE – Tender Chicken, Potatoes, Celery, Carrots, Peas, in a Country Gravy Baked Golden Brown, Caesar Salad</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51" name="TextBox 51">
            <a:extLst>
              <a:ext uri="{FF2B5EF4-FFF2-40B4-BE49-F238E27FC236}">
                <a16:creationId xmlns:a16="http://schemas.microsoft.com/office/drawing/2014/main" id="{6201BCCF-FC92-19CB-F6A8-254CC91E0941}"/>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MARINATED EYE ROUND OF BEEF WITH GRAVY</a:t>
            </a:r>
          </a:p>
          <a:p>
            <a:pPr>
              <a:lnSpc>
                <a:spcPts val="1368"/>
              </a:lnSpc>
            </a:pPr>
            <a:r>
              <a:rPr lang="en-US" sz="1330" b="1" spc="-47" dirty="0">
                <a:solidFill>
                  <a:srgbClr val="000000"/>
                </a:solidFill>
                <a:latin typeface="TT Chocolates Bold"/>
                <a:ea typeface="TT Chocolates Bold"/>
                <a:cs typeface="TT Chocolates Bold"/>
                <a:sym typeface="TT Chocolates Bold"/>
              </a:rPr>
              <a:t>PAN SAUTÉED SHRIMP SCAMPI</a:t>
            </a:r>
          </a:p>
          <a:p>
            <a:pPr>
              <a:lnSpc>
                <a:spcPts val="1368"/>
              </a:lnSpc>
            </a:pPr>
            <a:r>
              <a:rPr lang="en-US" sz="1330" b="1" spc="-47" dirty="0">
                <a:solidFill>
                  <a:srgbClr val="000000"/>
                </a:solidFill>
                <a:latin typeface="TT Chocolates Bold"/>
                <a:ea typeface="TT Chocolates Bold"/>
                <a:cs typeface="TT Chocolates Bold"/>
                <a:sym typeface="TT Chocolates Bold"/>
              </a:rPr>
              <a:t>Herb Buttered Noodles</a:t>
            </a:r>
          </a:p>
          <a:p>
            <a:pPr>
              <a:lnSpc>
                <a:spcPts val="1368"/>
              </a:lnSpc>
            </a:pPr>
            <a:r>
              <a:rPr lang="en-US" sz="1330" b="1" spc="-47" dirty="0">
                <a:solidFill>
                  <a:srgbClr val="000000"/>
                </a:solidFill>
                <a:latin typeface="TT Chocolates Bold"/>
                <a:ea typeface="TT Chocolates Bold"/>
                <a:cs typeface="TT Chocolates Bold"/>
                <a:sym typeface="TT Chocolates Bold"/>
              </a:rPr>
              <a:t>Shredded Brussels Sprouts</a:t>
            </a:r>
          </a:p>
          <a:p>
            <a:pPr>
              <a:lnSpc>
                <a:spcPts val="1368"/>
              </a:lnSpc>
            </a:pPr>
            <a:r>
              <a:rPr lang="en-US" sz="1330" b="1" spc="-47" dirty="0">
                <a:solidFill>
                  <a:srgbClr val="000000"/>
                </a:solidFill>
                <a:latin typeface="TT Chocolates Bold"/>
                <a:ea typeface="TT Chocolates Bold"/>
                <a:cs typeface="TT Chocolates Bold"/>
                <a:sym typeface="TT Chocolates Bold"/>
              </a:rPr>
              <a:t>Cucumber Salad with Red Onion		</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27264310-05AE-F657-64C9-A1F315261C21}"/>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10</a:t>
            </a:r>
          </a:p>
        </p:txBody>
      </p:sp>
      <p:sp>
        <p:nvSpPr>
          <p:cNvPr id="53" name="TextBox 53">
            <a:extLst>
              <a:ext uri="{FF2B5EF4-FFF2-40B4-BE49-F238E27FC236}">
                <a16:creationId xmlns:a16="http://schemas.microsoft.com/office/drawing/2014/main" id="{A087972B-DF9A-CC69-EB31-971AD07156C9}"/>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0AF23135-0980-1442-2B39-3D399A53B503}"/>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9D327F22-A7BD-FD99-B99A-3088BA75F61A}"/>
              </a:ext>
            </a:extLst>
          </p:cNvPr>
          <p:cNvSpPr txBox="1"/>
          <p:nvPr/>
        </p:nvSpPr>
        <p:spPr>
          <a:xfrm>
            <a:off x="3925272" y="11181070"/>
            <a:ext cx="6177009"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Egg Drop Soup</a:t>
            </a:r>
          </a:p>
          <a:p>
            <a:pPr>
              <a:lnSpc>
                <a:spcPts val="1368"/>
              </a:lnSpc>
            </a:pPr>
            <a:r>
              <a:rPr lang="en-US" sz="1330" b="1" spc="-47" dirty="0">
                <a:solidFill>
                  <a:srgbClr val="000000"/>
                </a:solidFill>
                <a:latin typeface="TT Chocolates Bold"/>
                <a:ea typeface="TT Chocolates Bold"/>
                <a:cs typeface="TT Chocolates Bold"/>
                <a:sym typeface="TT Chocolates Bold"/>
              </a:rPr>
              <a:t>SWEET &amp; SOUR CHICKEN - Batter Coated Chicken, Pineapple and Peppers, </a:t>
            </a:r>
          </a:p>
          <a:p>
            <a:pPr>
              <a:lnSpc>
                <a:spcPts val="1368"/>
              </a:lnSpc>
            </a:pPr>
            <a:r>
              <a:rPr lang="en-US" sz="1330" b="1" spc="-47" dirty="0">
                <a:solidFill>
                  <a:srgbClr val="000000"/>
                </a:solidFill>
                <a:latin typeface="TT Chocolates Bold"/>
                <a:ea typeface="TT Chocolates Bold"/>
                <a:cs typeface="TT Chocolates Bold"/>
                <a:sym typeface="TT Chocolates Bold"/>
              </a:rPr>
              <a:t>Tossed in Sweet &amp; Sour Sauce, Steamed White Rice, Stir-Fried Napa Cabbage</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12CB5CD6-6563-D3E9-EA68-376BE0D1E813}"/>
              </a:ext>
            </a:extLst>
          </p:cNvPr>
          <p:cNvSpPr txBox="1"/>
          <p:nvPr/>
        </p:nvSpPr>
        <p:spPr>
          <a:xfrm>
            <a:off x="3921264" y="11898185"/>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GRILLED POLSKA KEILBASA</a:t>
            </a:r>
          </a:p>
          <a:p>
            <a:pPr>
              <a:lnSpc>
                <a:spcPts val="1368"/>
              </a:lnSpc>
            </a:pPr>
            <a:r>
              <a:rPr lang="en-US" sz="1330" b="1" spc="-47" dirty="0">
                <a:solidFill>
                  <a:srgbClr val="000000"/>
                </a:solidFill>
                <a:latin typeface="TT Chocolates Bold"/>
                <a:ea typeface="TT Chocolates Bold"/>
                <a:cs typeface="TT Chocolates Bold"/>
                <a:sym typeface="TT Chocolates Bold"/>
              </a:rPr>
              <a:t>LINGUINI WITH RED CLAM SAUCE</a:t>
            </a:r>
          </a:p>
          <a:p>
            <a:pPr>
              <a:lnSpc>
                <a:spcPts val="1368"/>
              </a:lnSpc>
            </a:pPr>
            <a:r>
              <a:rPr lang="en-US" sz="1330" b="1" spc="-47" dirty="0">
                <a:solidFill>
                  <a:srgbClr val="000000"/>
                </a:solidFill>
                <a:latin typeface="TT Chocolates Bold"/>
                <a:ea typeface="TT Chocolates Bold"/>
                <a:cs typeface="TT Chocolates Bold"/>
                <a:sym typeface="TT Chocolates Bold"/>
              </a:rPr>
              <a:t>Potato Pancakes</a:t>
            </a:r>
          </a:p>
          <a:p>
            <a:pPr>
              <a:lnSpc>
                <a:spcPts val="1368"/>
              </a:lnSpc>
            </a:pPr>
            <a:r>
              <a:rPr lang="en-US" sz="1330" b="1" spc="-47" dirty="0">
                <a:solidFill>
                  <a:srgbClr val="000000"/>
                </a:solidFill>
                <a:latin typeface="TT Chocolates Bold"/>
                <a:ea typeface="TT Chocolates Bold"/>
                <a:cs typeface="TT Chocolates Bold"/>
                <a:sym typeface="TT Chocolates Bold"/>
              </a:rPr>
              <a:t>Steamed Cauliflower </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Blue Cheese Dressing</a:t>
            </a:r>
          </a:p>
          <a:p>
            <a:pPr>
              <a:lnSpc>
                <a:spcPts val="1368"/>
              </a:lnSpc>
            </a:pPr>
            <a:r>
              <a:rPr lang="en-US" sz="1330" b="1" spc="-47" dirty="0">
                <a:solidFill>
                  <a:srgbClr val="000000"/>
                </a:solidFill>
                <a:latin typeface="TT Chocolates Bold"/>
                <a:ea typeface="TT Chocolates Bold"/>
                <a:cs typeface="TT Chocolates Bold"/>
                <a:sym typeface="TT Chocolates Bold"/>
              </a:rPr>
              <a:t>Fresh Fruit of the Day</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EAFBD1C5-73B3-817E-BA9B-D1E0C12A15CF}"/>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11</a:t>
            </a:r>
          </a:p>
        </p:txBody>
      </p:sp>
      <p:sp>
        <p:nvSpPr>
          <p:cNvPr id="58" name="TextBox 58">
            <a:extLst>
              <a:ext uri="{FF2B5EF4-FFF2-40B4-BE49-F238E27FC236}">
                <a16:creationId xmlns:a16="http://schemas.microsoft.com/office/drawing/2014/main" id="{122E7A78-E117-0749-146E-4088E9B33C50}"/>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8C808D71-FD10-253F-FCF9-4B120BFA8CC5}"/>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919357F1-5127-C2CC-AA87-32BBB5472612}"/>
              </a:ext>
            </a:extLst>
          </p:cNvPr>
          <p:cNvSpPr txBox="1"/>
          <p:nvPr/>
        </p:nvSpPr>
        <p:spPr>
          <a:xfrm>
            <a:off x="3936283" y="13217395"/>
            <a:ext cx="6426265" cy="1074653"/>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Manhattan Clam Chowder</a:t>
            </a:r>
          </a:p>
          <a:p>
            <a:pPr>
              <a:lnSpc>
                <a:spcPts val="1368"/>
              </a:lnSpc>
            </a:pPr>
            <a:r>
              <a:rPr lang="en-US" sz="1330" b="1" spc="-47" dirty="0">
                <a:solidFill>
                  <a:srgbClr val="000000"/>
                </a:solidFill>
                <a:latin typeface="TT Chocolates Bold"/>
                <a:ea typeface="TT Chocolates Bold"/>
                <a:cs typeface="TT Chocolates Bold"/>
                <a:sym typeface="TT Chocolates Bold"/>
              </a:rPr>
              <a:t>BEER BATTERED COD FILET SANDWICH – Beer Battered Atlantic Cod Filet, Lettuce, </a:t>
            </a:r>
          </a:p>
          <a:p>
            <a:pPr>
              <a:lnSpc>
                <a:spcPts val="1368"/>
              </a:lnSpc>
            </a:pPr>
            <a:r>
              <a:rPr lang="en-US" sz="1330" b="1" spc="-47" dirty="0">
                <a:solidFill>
                  <a:srgbClr val="000000"/>
                </a:solidFill>
                <a:latin typeface="TT Chocolates Bold"/>
                <a:ea typeface="TT Chocolates Bold"/>
                <a:cs typeface="TT Chocolates Bold"/>
                <a:sym typeface="TT Chocolates Bold"/>
              </a:rPr>
              <a:t>Beefsteak Tomato, French Fries, Cole Slaw, Tartar Sauce</a:t>
            </a:r>
            <a:endParaRPr lang="en-US" sz="125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F0DDA11F-E157-C9B2-EF27-F1A39E5DE4F6}"/>
              </a:ext>
            </a:extLst>
          </p:cNvPr>
          <p:cNvSpPr txBox="1"/>
          <p:nvPr/>
        </p:nvSpPr>
        <p:spPr>
          <a:xfrm>
            <a:off x="3921264" y="13918704"/>
            <a:ext cx="4754798" cy="233140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FETTUCCINI CARBONARA</a:t>
            </a:r>
          </a:p>
          <a:p>
            <a:pPr>
              <a:lnSpc>
                <a:spcPts val="1368"/>
              </a:lnSpc>
            </a:pPr>
            <a:r>
              <a:rPr lang="en-US" sz="1330" b="1" spc="-47" dirty="0">
                <a:solidFill>
                  <a:srgbClr val="000000"/>
                </a:solidFill>
                <a:latin typeface="TT Chocolates Bold"/>
                <a:ea typeface="TT Chocolates Bold"/>
                <a:cs typeface="TT Chocolates Bold"/>
                <a:sym typeface="TT Chocolates Bold"/>
              </a:rPr>
              <a:t>OVEN BROILED MAHI-MAHI FILET</a:t>
            </a:r>
          </a:p>
          <a:p>
            <a:pPr>
              <a:lnSpc>
                <a:spcPts val="1368"/>
              </a:lnSpc>
            </a:pPr>
            <a:r>
              <a:rPr lang="en-US" sz="1330" b="1" spc="-47" dirty="0">
                <a:solidFill>
                  <a:srgbClr val="000000"/>
                </a:solidFill>
                <a:latin typeface="TT Chocolates Bold"/>
                <a:ea typeface="TT Chocolates Bold"/>
                <a:cs typeface="TT Chocolates Bold"/>
                <a:sym typeface="TT Chocolates Bold"/>
              </a:rPr>
              <a:t>Steamed Basmati Rice</a:t>
            </a:r>
          </a:p>
          <a:p>
            <a:pPr>
              <a:lnSpc>
                <a:spcPts val="1368"/>
              </a:lnSpc>
            </a:pPr>
            <a:r>
              <a:rPr lang="en-US" sz="1330" b="1" spc="-47" dirty="0">
                <a:solidFill>
                  <a:srgbClr val="000000"/>
                </a:solidFill>
                <a:latin typeface="TT Chocolates Bold"/>
                <a:ea typeface="TT Chocolates Bold"/>
                <a:cs typeface="TT Chocolates Bold"/>
                <a:sym typeface="TT Chocolates Bold"/>
              </a:rPr>
              <a:t>Sautéed Broccoli Florets</a:t>
            </a:r>
          </a:p>
          <a:p>
            <a:pPr>
              <a:lnSpc>
                <a:spcPts val="1368"/>
              </a:lnSpc>
            </a:pPr>
            <a:r>
              <a:rPr lang="en-US" sz="1330" b="1" spc="-47" dirty="0">
                <a:solidFill>
                  <a:srgbClr val="000000"/>
                </a:solidFill>
                <a:latin typeface="TT Chocolates Bold"/>
                <a:ea typeface="TT Chocolates Bold"/>
                <a:cs typeface="TT Chocolates Bold"/>
                <a:sym typeface="TT Chocolates Bold"/>
              </a:rPr>
              <a:t>Roasted Button Mushroom Salad</a:t>
            </a:r>
          </a:p>
          <a:p>
            <a:pPr>
              <a:lnSpc>
                <a:spcPts val="1368"/>
              </a:lnSpc>
            </a:pPr>
            <a:r>
              <a:rPr lang="en-US" sz="1330" b="1" spc="-47" dirty="0">
                <a:solidFill>
                  <a:srgbClr val="000000"/>
                </a:solidFill>
                <a:latin typeface="TT Chocolates Bold"/>
                <a:ea typeface="TT Chocolates Bold"/>
                <a:cs typeface="TT Chocolates Bold"/>
                <a:sym typeface="TT Chocolates Bold"/>
              </a:rPr>
              <a:t>Fudge Brownie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 </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62" name="TextBox 62">
            <a:extLst>
              <a:ext uri="{FF2B5EF4-FFF2-40B4-BE49-F238E27FC236}">
                <a16:creationId xmlns:a16="http://schemas.microsoft.com/office/drawing/2014/main" id="{A2ECE258-E3B4-E0EB-206D-76FD4BA3E666}"/>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12</a:t>
            </a:r>
          </a:p>
        </p:txBody>
      </p:sp>
      <p:sp>
        <p:nvSpPr>
          <p:cNvPr id="63" name="TextBox 63">
            <a:extLst>
              <a:ext uri="{FF2B5EF4-FFF2-40B4-BE49-F238E27FC236}">
                <a16:creationId xmlns:a16="http://schemas.microsoft.com/office/drawing/2014/main" id="{1AE24562-BA55-B140-6811-890D62A3F1BF}"/>
              </a:ext>
            </a:extLst>
          </p:cNvPr>
          <p:cNvSpPr txBox="1"/>
          <p:nvPr/>
        </p:nvSpPr>
        <p:spPr>
          <a:xfrm>
            <a:off x="-53580" y="15113608"/>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619CE2EA-CD75-F691-DFD0-E43654EA4734}"/>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CF2D57E6-B18D-862E-F261-6E70F4A1E314}"/>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7B0447EC-15CC-95C6-6925-909F8D1FA0B3}"/>
              </a:ext>
            </a:extLst>
          </p:cNvPr>
          <p:cNvSpPr/>
          <p:nvPr/>
        </p:nvSpPr>
        <p:spPr>
          <a:xfrm>
            <a:off x="3848924"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92C4B54F-2BFE-5D3E-003F-BE5CEE014D5B}"/>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
        <p:nvSpPr>
          <p:cNvPr id="70" name="TextBox 69">
            <a:extLst>
              <a:ext uri="{FF2B5EF4-FFF2-40B4-BE49-F238E27FC236}">
                <a16:creationId xmlns:a16="http://schemas.microsoft.com/office/drawing/2014/main" id="{0D865F6B-4631-59CA-623E-7430AE41F919}"/>
              </a:ext>
            </a:extLst>
          </p:cNvPr>
          <p:cNvSpPr txBox="1"/>
          <p:nvPr/>
        </p:nvSpPr>
        <p:spPr>
          <a:xfrm>
            <a:off x="302750" y="13693571"/>
            <a:ext cx="2641137" cy="1175450"/>
          </a:xfrm>
          <a:prstGeom prst="rect">
            <a:avLst/>
          </a:prstGeom>
          <a:noFill/>
          <a:ln>
            <a:solidFill>
              <a:srgbClr val="000000"/>
            </a:solidFill>
          </a:ln>
        </p:spPr>
        <p:txBody>
          <a:bodyPr wrap="square">
            <a:spAutoFit/>
          </a:bodyPr>
          <a:lstStyle/>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400" b="1" i="0" u="none" strike="noStrike" kern="1200" cap="none" spc="-53" normalizeH="0" baseline="0" noProof="0" dirty="0">
                <a:ln>
                  <a:noFill/>
                </a:ln>
                <a:solidFill>
                  <a:prstClr val="black"/>
                </a:solidFill>
                <a:effectLst/>
                <a:uLnTx/>
                <a:uFillTx/>
                <a:latin typeface="Times New Roman Condensed Bold"/>
                <a:ea typeface="Times New Roman Condensed Bold"/>
                <a:cs typeface="Times New Roman Condensed Bold"/>
                <a:sym typeface="Times New Roman Condensed Bold"/>
              </a:rPr>
              <a:t>Mahi-mahi is a popular saltwater fish known for its firm, mild, and slightly </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400" b="1" i="0" u="none" strike="noStrike" kern="1200" cap="none" spc="-53" normalizeH="0" baseline="0" noProof="0" dirty="0">
                <a:ln>
                  <a:noFill/>
                </a:ln>
                <a:solidFill>
                  <a:prstClr val="black"/>
                </a:solidFill>
                <a:effectLst/>
                <a:uLnTx/>
                <a:uFillTx/>
                <a:latin typeface="Times New Roman Condensed Bold"/>
                <a:ea typeface="Times New Roman Condensed Bold"/>
                <a:cs typeface="Times New Roman Condensed Bold"/>
                <a:sym typeface="Times New Roman Condensed Bold"/>
              </a:rPr>
              <a:t>sweet flavor. It's a fast-growing fish </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400" b="1" i="0" u="none" strike="noStrike" kern="1200" cap="none" spc="-53" normalizeH="0" baseline="0" noProof="0" dirty="0">
                <a:ln>
                  <a:noFill/>
                </a:ln>
                <a:solidFill>
                  <a:prstClr val="black"/>
                </a:solidFill>
                <a:effectLst/>
                <a:uLnTx/>
                <a:uFillTx/>
                <a:latin typeface="Times New Roman Condensed Bold"/>
                <a:ea typeface="Times New Roman Condensed Bold"/>
                <a:cs typeface="Times New Roman Condensed Bold"/>
                <a:sym typeface="Times New Roman Condensed Bold"/>
              </a:rPr>
              <a:t>found in tropical and subtropical waters worldwide. Mahi-mahi is a good source of omega-3 fatty acids, iron, and selenium. </a:t>
            </a:r>
          </a:p>
        </p:txBody>
      </p:sp>
      <p:pic>
        <p:nvPicPr>
          <p:cNvPr id="69" name="Picture 68">
            <a:extLst>
              <a:ext uri="{FF2B5EF4-FFF2-40B4-BE49-F238E27FC236}">
                <a16:creationId xmlns:a16="http://schemas.microsoft.com/office/drawing/2014/main" id="{50B10680-D33C-1F46-EA14-01526217D16B}"/>
              </a:ext>
            </a:extLst>
          </p:cNvPr>
          <p:cNvPicPr>
            <a:picLocks noChangeAspect="1"/>
          </p:cNvPicPr>
          <p:nvPr/>
        </p:nvPicPr>
        <p:blipFill>
          <a:blip r:embed="rId6"/>
          <a:stretch>
            <a:fillRect/>
          </a:stretch>
        </p:blipFill>
        <p:spPr>
          <a:xfrm>
            <a:off x="547095" y="12494037"/>
            <a:ext cx="2096575" cy="1061473"/>
          </a:xfrm>
          <a:prstGeom prst="rect">
            <a:avLst/>
          </a:prstGeom>
        </p:spPr>
      </p:pic>
      <p:sp>
        <p:nvSpPr>
          <p:cNvPr id="72" name="TextBox 71">
            <a:extLst>
              <a:ext uri="{FF2B5EF4-FFF2-40B4-BE49-F238E27FC236}">
                <a16:creationId xmlns:a16="http://schemas.microsoft.com/office/drawing/2014/main" id="{AE726F6B-9CAD-89C7-44D4-5401DE87976C}"/>
              </a:ext>
            </a:extLst>
          </p:cNvPr>
          <p:cNvSpPr txBox="1"/>
          <p:nvPr/>
        </p:nvSpPr>
        <p:spPr>
          <a:xfrm>
            <a:off x="14240" y="13436860"/>
            <a:ext cx="3212291" cy="274178"/>
          </a:xfrm>
          <a:prstGeom prst="rect">
            <a:avLst/>
          </a:prstGeom>
          <a:noFill/>
        </p:spPr>
        <p:txBody>
          <a:bodyPr wrap="square">
            <a:spAutoFit/>
          </a:bodyPr>
          <a:lstStyle/>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sng" strike="noStrike" kern="1200" cap="none" spc="0" normalizeH="0" baseline="0" noProof="0" dirty="0">
                <a:ln>
                  <a:noFill/>
                </a:ln>
                <a:solidFill>
                  <a:prstClr val="black"/>
                </a:solidFill>
                <a:effectLst/>
                <a:uLnTx/>
                <a:uFillTx/>
                <a:latin typeface="Times New Roman Condensed" panose="020B0604020202020204" charset="0"/>
                <a:ea typeface="+mn-ea"/>
                <a:cs typeface="+mn-cs"/>
              </a:rPr>
              <a:t>FISHERMAN’S CORNER</a:t>
            </a:r>
            <a:endPar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endParaRPr>
          </a:p>
        </p:txBody>
      </p:sp>
    </p:spTree>
    <p:extLst>
      <p:ext uri="{BB962C8B-B14F-4D97-AF65-F5344CB8AC3E}">
        <p14:creationId xmlns:p14="http://schemas.microsoft.com/office/powerpoint/2010/main" val="8532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797029-6C8D-535E-8DF5-A78AC8A600C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5770D45-D6D4-8CE3-F91F-D3AB031331AB}"/>
              </a:ext>
            </a:extLst>
          </p:cNvPr>
          <p:cNvSpPr txBox="1"/>
          <p:nvPr/>
        </p:nvSpPr>
        <p:spPr>
          <a:xfrm>
            <a:off x="-194542" y="428544"/>
            <a:ext cx="1325317" cy="840229"/>
          </a:xfrm>
          <a:prstGeom prst="rect">
            <a:avLst/>
          </a:prstGeom>
        </p:spPr>
        <p:txBody>
          <a:bodyPr lIns="0" tIns="0" rIns="0" bIns="0" rtlCol="0" anchor="t">
            <a:spAutoFit/>
          </a:bodyPr>
          <a:lstStyle/>
          <a:p>
            <a:pPr algn="r">
              <a:lnSpc>
                <a:spcPts val="5587"/>
              </a:lnSpc>
            </a:pPr>
            <a:r>
              <a:rPr lang="en-US" sz="7981" spc="-454">
                <a:solidFill>
                  <a:srgbClr val="1F4562"/>
                </a:solidFill>
                <a:latin typeface="Sloop Script Pro"/>
                <a:ea typeface="Sloop Script Pro"/>
                <a:cs typeface="Sloop Script Pro"/>
                <a:sym typeface="Sloop Script Pro"/>
              </a:rPr>
              <a:t>M</a:t>
            </a:r>
          </a:p>
        </p:txBody>
      </p:sp>
      <p:sp>
        <p:nvSpPr>
          <p:cNvPr id="3" name="TextBox 3">
            <a:extLst>
              <a:ext uri="{FF2B5EF4-FFF2-40B4-BE49-F238E27FC236}">
                <a16:creationId xmlns:a16="http://schemas.microsoft.com/office/drawing/2014/main" id="{251AAD1A-7067-26CB-D48A-62847518D19C}"/>
              </a:ext>
            </a:extLst>
          </p:cNvPr>
          <p:cNvSpPr txBox="1"/>
          <p:nvPr/>
        </p:nvSpPr>
        <p:spPr>
          <a:xfrm>
            <a:off x="1412432" y="174384"/>
            <a:ext cx="1573565" cy="923330"/>
          </a:xfrm>
          <a:prstGeom prst="rect">
            <a:avLst/>
          </a:prstGeom>
        </p:spPr>
        <p:txBody>
          <a:bodyPr lIns="0" tIns="0" rIns="0" bIns="0" rtlCol="0" anchor="t">
            <a:spAutoFit/>
          </a:bodyPr>
          <a:lstStyle/>
          <a:p>
            <a:pPr>
              <a:lnSpc>
                <a:spcPts val="7160"/>
              </a:lnSpc>
              <a:spcBef>
                <a:spcPct val="0"/>
              </a:spcBef>
            </a:pPr>
            <a:r>
              <a:rPr lang="en-US" sz="6017" spc="-409" dirty="0">
                <a:solidFill>
                  <a:srgbClr val="1F4562"/>
                </a:solidFill>
                <a:latin typeface="Times New Roman Condensed"/>
                <a:ea typeface="Times New Roman Condensed"/>
                <a:cs typeface="Times New Roman Condensed"/>
                <a:sym typeface="Times New Roman Condensed"/>
              </a:rPr>
              <a:t>ENU</a:t>
            </a:r>
          </a:p>
        </p:txBody>
      </p:sp>
      <p:sp>
        <p:nvSpPr>
          <p:cNvPr id="4" name="AutoShape 4">
            <a:extLst>
              <a:ext uri="{FF2B5EF4-FFF2-40B4-BE49-F238E27FC236}">
                <a16:creationId xmlns:a16="http://schemas.microsoft.com/office/drawing/2014/main" id="{3C1617B1-9970-601C-5B3B-26D31F498D63}"/>
              </a:ext>
            </a:extLst>
          </p:cNvPr>
          <p:cNvSpPr/>
          <p:nvPr/>
        </p:nvSpPr>
        <p:spPr>
          <a:xfrm flipV="1">
            <a:off x="0" y="1154331"/>
            <a:ext cx="10058400" cy="0"/>
          </a:xfrm>
          <a:prstGeom prst="line">
            <a:avLst/>
          </a:prstGeom>
          <a:ln w="19050" cap="flat">
            <a:solidFill>
              <a:srgbClr val="1F4562"/>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FA3B7CE4-BA5C-2682-8818-15D7B50B6EAA}"/>
              </a:ext>
            </a:extLst>
          </p:cNvPr>
          <p:cNvGrpSpPr/>
          <p:nvPr/>
        </p:nvGrpSpPr>
        <p:grpSpPr>
          <a:xfrm>
            <a:off x="198459" y="2279751"/>
            <a:ext cx="2486832" cy="6591892"/>
            <a:chOff x="0" y="0"/>
            <a:chExt cx="31823267" cy="95299281"/>
          </a:xfrm>
        </p:grpSpPr>
        <p:sp>
          <p:nvSpPr>
            <p:cNvPr id="6" name="Freeform 6">
              <a:extLst>
                <a:ext uri="{FF2B5EF4-FFF2-40B4-BE49-F238E27FC236}">
                  <a16:creationId xmlns:a16="http://schemas.microsoft.com/office/drawing/2014/main" id="{B269E96D-B19E-64C6-0E38-23CEBD7777CA}"/>
                </a:ext>
              </a:extLst>
            </p:cNvPr>
            <p:cNvSpPr/>
            <p:nvPr/>
          </p:nvSpPr>
          <p:spPr>
            <a:xfrm>
              <a:off x="72391" y="72389"/>
              <a:ext cx="31678485" cy="95154504"/>
            </a:xfrm>
            <a:custGeom>
              <a:avLst/>
              <a:gdLst/>
              <a:ahLst/>
              <a:cxnLst/>
              <a:rect l="l" t="t" r="r" b="b"/>
              <a:pathLst>
                <a:path w="31678487" h="95154504">
                  <a:moveTo>
                    <a:pt x="0" y="0"/>
                  </a:moveTo>
                  <a:lnTo>
                    <a:pt x="31678487" y="0"/>
                  </a:lnTo>
                  <a:lnTo>
                    <a:pt x="31678487" y="95154504"/>
                  </a:lnTo>
                  <a:lnTo>
                    <a:pt x="0" y="95154504"/>
                  </a:lnTo>
                  <a:lnTo>
                    <a:pt x="0" y="0"/>
                  </a:lnTo>
                  <a:close/>
                </a:path>
              </a:pathLst>
            </a:custGeom>
            <a:solidFill>
              <a:schemeClr val="bg1"/>
            </a:solidFill>
          </p:spPr>
          <p:txBody>
            <a:bodyPr/>
            <a:lstStyle/>
            <a:p>
              <a:endParaRPr lang="en-US" dirty="0"/>
            </a:p>
          </p:txBody>
        </p:sp>
        <p:sp>
          <p:nvSpPr>
            <p:cNvPr id="7" name="Freeform 7">
              <a:extLst>
                <a:ext uri="{FF2B5EF4-FFF2-40B4-BE49-F238E27FC236}">
                  <a16:creationId xmlns:a16="http://schemas.microsoft.com/office/drawing/2014/main" id="{36063F6C-5348-6233-979B-899DF00D05E7}"/>
                </a:ext>
              </a:extLst>
            </p:cNvPr>
            <p:cNvSpPr/>
            <p:nvPr/>
          </p:nvSpPr>
          <p:spPr>
            <a:xfrm>
              <a:off x="0" y="0"/>
              <a:ext cx="31823267" cy="95299281"/>
            </a:xfrm>
            <a:custGeom>
              <a:avLst/>
              <a:gdLst/>
              <a:ahLst/>
              <a:cxnLst/>
              <a:rect l="l" t="t" r="r" b="b"/>
              <a:pathLst>
                <a:path w="31823267" h="95299281">
                  <a:moveTo>
                    <a:pt x="31678488" y="95154502"/>
                  </a:moveTo>
                  <a:lnTo>
                    <a:pt x="31823267" y="95154502"/>
                  </a:lnTo>
                  <a:lnTo>
                    <a:pt x="31823267" y="95299281"/>
                  </a:lnTo>
                  <a:lnTo>
                    <a:pt x="31678488" y="95299281"/>
                  </a:lnTo>
                  <a:lnTo>
                    <a:pt x="31678488" y="95154502"/>
                  </a:lnTo>
                  <a:close/>
                  <a:moveTo>
                    <a:pt x="0" y="144780"/>
                  </a:moveTo>
                  <a:lnTo>
                    <a:pt x="144780" y="144780"/>
                  </a:lnTo>
                  <a:lnTo>
                    <a:pt x="144780" y="95154502"/>
                  </a:lnTo>
                  <a:lnTo>
                    <a:pt x="0" y="95154502"/>
                  </a:lnTo>
                  <a:lnTo>
                    <a:pt x="0" y="144780"/>
                  </a:lnTo>
                  <a:close/>
                  <a:moveTo>
                    <a:pt x="0" y="95154502"/>
                  </a:moveTo>
                  <a:lnTo>
                    <a:pt x="144780" y="95154502"/>
                  </a:lnTo>
                  <a:lnTo>
                    <a:pt x="144780" y="95299281"/>
                  </a:lnTo>
                  <a:lnTo>
                    <a:pt x="0" y="95299281"/>
                  </a:lnTo>
                  <a:lnTo>
                    <a:pt x="0" y="95154502"/>
                  </a:lnTo>
                  <a:close/>
                  <a:moveTo>
                    <a:pt x="31678488" y="144780"/>
                  </a:moveTo>
                  <a:lnTo>
                    <a:pt x="31823267" y="144780"/>
                  </a:lnTo>
                  <a:lnTo>
                    <a:pt x="31823267" y="95154502"/>
                  </a:lnTo>
                  <a:lnTo>
                    <a:pt x="31678488" y="95154502"/>
                  </a:lnTo>
                  <a:lnTo>
                    <a:pt x="31678488" y="144780"/>
                  </a:lnTo>
                  <a:close/>
                  <a:moveTo>
                    <a:pt x="144780" y="95154502"/>
                  </a:moveTo>
                  <a:lnTo>
                    <a:pt x="31678488" y="95154502"/>
                  </a:lnTo>
                  <a:lnTo>
                    <a:pt x="31678488" y="95299281"/>
                  </a:lnTo>
                  <a:lnTo>
                    <a:pt x="144780" y="95299281"/>
                  </a:lnTo>
                  <a:lnTo>
                    <a:pt x="144780" y="95154502"/>
                  </a:lnTo>
                  <a:close/>
                  <a:moveTo>
                    <a:pt x="31678488" y="0"/>
                  </a:moveTo>
                  <a:lnTo>
                    <a:pt x="31823267" y="0"/>
                  </a:lnTo>
                  <a:lnTo>
                    <a:pt x="31823267" y="144780"/>
                  </a:lnTo>
                  <a:lnTo>
                    <a:pt x="31678488" y="144780"/>
                  </a:lnTo>
                  <a:lnTo>
                    <a:pt x="31678488" y="0"/>
                  </a:lnTo>
                  <a:close/>
                  <a:moveTo>
                    <a:pt x="0" y="0"/>
                  </a:moveTo>
                  <a:lnTo>
                    <a:pt x="144780" y="0"/>
                  </a:lnTo>
                  <a:lnTo>
                    <a:pt x="144780" y="144780"/>
                  </a:lnTo>
                  <a:lnTo>
                    <a:pt x="0" y="144780"/>
                  </a:lnTo>
                  <a:lnTo>
                    <a:pt x="0" y="0"/>
                  </a:lnTo>
                  <a:close/>
                  <a:moveTo>
                    <a:pt x="144780" y="0"/>
                  </a:moveTo>
                  <a:lnTo>
                    <a:pt x="31678488" y="0"/>
                  </a:lnTo>
                  <a:lnTo>
                    <a:pt x="31678488" y="144780"/>
                  </a:lnTo>
                  <a:lnTo>
                    <a:pt x="144780" y="144780"/>
                  </a:lnTo>
                  <a:lnTo>
                    <a:pt x="144780" y="0"/>
                  </a:lnTo>
                  <a:close/>
                </a:path>
              </a:pathLst>
            </a:custGeom>
            <a:solidFill>
              <a:srgbClr val="1F4562"/>
            </a:solidFill>
          </p:spPr>
          <p:txBody>
            <a:bodyPr/>
            <a:lstStyle/>
            <a:p>
              <a:endParaRPr lang="en-US"/>
            </a:p>
          </p:txBody>
        </p:sp>
      </p:grpSp>
      <p:sp>
        <p:nvSpPr>
          <p:cNvPr id="8" name="AutoShape 8">
            <a:extLst>
              <a:ext uri="{FF2B5EF4-FFF2-40B4-BE49-F238E27FC236}">
                <a16:creationId xmlns:a16="http://schemas.microsoft.com/office/drawing/2014/main" id="{7ED6FE2D-9058-43A0-A10C-7FBDCA895CF2}"/>
              </a:ext>
            </a:extLst>
          </p:cNvPr>
          <p:cNvSpPr/>
          <p:nvPr/>
        </p:nvSpPr>
        <p:spPr>
          <a:xfrm>
            <a:off x="3881390" y="3156702"/>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37011BEE-4DA4-2986-6861-F58ECC9A5705}"/>
              </a:ext>
            </a:extLst>
          </p:cNvPr>
          <p:cNvSpPr/>
          <p:nvPr/>
        </p:nvSpPr>
        <p:spPr>
          <a:xfrm>
            <a:off x="8573204" y="268404"/>
            <a:ext cx="1422212" cy="712291"/>
          </a:xfrm>
          <a:custGeom>
            <a:avLst/>
            <a:gdLst/>
            <a:ahLst/>
            <a:cxnLst/>
            <a:rect l="l" t="t" r="r" b="b"/>
            <a:pathLst>
              <a:path w="1422212" h="712291">
                <a:moveTo>
                  <a:pt x="0" y="0"/>
                </a:moveTo>
                <a:lnTo>
                  <a:pt x="1422212" y="0"/>
                </a:lnTo>
                <a:lnTo>
                  <a:pt x="1422212" y="712291"/>
                </a:lnTo>
                <a:lnTo>
                  <a:pt x="0" y="7122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2B8CC889-2103-8A38-5D9A-C4D65AB8D4A6}"/>
              </a:ext>
            </a:extLst>
          </p:cNvPr>
          <p:cNvSpPr/>
          <p:nvPr/>
        </p:nvSpPr>
        <p:spPr>
          <a:xfrm>
            <a:off x="3835548" y="5181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6681CF2D-1F01-8E27-D2A2-31AC0317E0AD}"/>
              </a:ext>
            </a:extLst>
          </p:cNvPr>
          <p:cNvSpPr/>
          <p:nvPr/>
        </p:nvSpPr>
        <p:spPr>
          <a:xfrm>
            <a:off x="3881390" y="71628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12" name="Freeform 12">
            <a:extLst>
              <a:ext uri="{FF2B5EF4-FFF2-40B4-BE49-F238E27FC236}">
                <a16:creationId xmlns:a16="http://schemas.microsoft.com/office/drawing/2014/main" id="{FD27DC6E-0510-4852-6287-6E5EAD58B0FE}"/>
              </a:ext>
            </a:extLst>
          </p:cNvPr>
          <p:cNvSpPr/>
          <p:nvPr/>
        </p:nvSpPr>
        <p:spPr>
          <a:xfrm>
            <a:off x="2495248" y="15022506"/>
            <a:ext cx="782817" cy="412458"/>
          </a:xfrm>
          <a:custGeom>
            <a:avLst/>
            <a:gdLst/>
            <a:ahLst/>
            <a:cxnLst/>
            <a:rect l="l" t="t" r="r" b="b"/>
            <a:pathLst>
              <a:path w="983061" h="570585">
                <a:moveTo>
                  <a:pt x="0" y="0"/>
                </a:moveTo>
                <a:lnTo>
                  <a:pt x="983061" y="0"/>
                </a:lnTo>
                <a:lnTo>
                  <a:pt x="983061" y="570586"/>
                </a:lnTo>
                <a:lnTo>
                  <a:pt x="0" y="570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498A408D-BD18-31C9-AE89-867209289EED}"/>
              </a:ext>
            </a:extLst>
          </p:cNvPr>
          <p:cNvSpPr txBox="1"/>
          <p:nvPr/>
        </p:nvSpPr>
        <p:spPr>
          <a:xfrm>
            <a:off x="2635440" y="52077"/>
            <a:ext cx="2257760" cy="1255621"/>
          </a:xfrm>
          <a:prstGeom prst="rect">
            <a:avLst/>
          </a:prstGeom>
        </p:spPr>
        <p:txBody>
          <a:bodyPr lIns="0" tIns="0" rIns="0" bIns="0" rtlCol="0" anchor="t">
            <a:spAutoFit/>
          </a:bodyPr>
          <a:lstStyle/>
          <a:p>
            <a:pPr algn="ctr">
              <a:lnSpc>
                <a:spcPts val="4808"/>
              </a:lnSpc>
            </a:pPr>
            <a:r>
              <a:rPr lang="en-US" sz="4808" b="1" spc="240" dirty="0">
                <a:solidFill>
                  <a:srgbClr val="000000"/>
                </a:solidFill>
                <a:latin typeface="Sloop Script Pro"/>
                <a:ea typeface="Sloop Script Pro"/>
                <a:cs typeface="Sloop Script Pro"/>
                <a:sym typeface="Sloop Script Pro"/>
              </a:rPr>
              <a:t>Flushing</a:t>
            </a:r>
          </a:p>
          <a:p>
            <a:pPr algn="ctr">
              <a:lnSpc>
                <a:spcPts val="4808"/>
              </a:lnSpc>
            </a:pPr>
            <a:r>
              <a:rPr lang="en-US" sz="4808" b="1" spc="240" dirty="0">
                <a:solidFill>
                  <a:srgbClr val="000000"/>
                </a:solidFill>
                <a:latin typeface="Sloop Script Pro"/>
                <a:ea typeface="Sloop Script Pro"/>
                <a:cs typeface="Sloop Script Pro"/>
                <a:sym typeface="Sloop Script Pro"/>
              </a:rPr>
              <a:t>House</a:t>
            </a:r>
          </a:p>
        </p:txBody>
      </p:sp>
      <p:sp>
        <p:nvSpPr>
          <p:cNvPr id="14" name="TextBox 14">
            <a:extLst>
              <a:ext uri="{FF2B5EF4-FFF2-40B4-BE49-F238E27FC236}">
                <a16:creationId xmlns:a16="http://schemas.microsoft.com/office/drawing/2014/main" id="{C3A6825C-3ED0-39D6-22EA-1BDF853B2EB0}"/>
              </a:ext>
            </a:extLst>
          </p:cNvPr>
          <p:cNvSpPr txBox="1"/>
          <p:nvPr/>
        </p:nvSpPr>
        <p:spPr>
          <a:xfrm>
            <a:off x="200258" y="1303864"/>
            <a:ext cx="2750649" cy="251415"/>
          </a:xfrm>
          <a:prstGeom prst="rect">
            <a:avLst/>
          </a:prstGeom>
        </p:spPr>
        <p:txBody>
          <a:bodyPr lIns="0" tIns="0" rIns="0" bIns="0" rtlCol="0" anchor="t">
            <a:spAutoFit/>
          </a:bodyPr>
          <a:lstStyle/>
          <a:p>
            <a:pPr>
              <a:lnSpc>
                <a:spcPts val="1949"/>
              </a:lnSpc>
            </a:pPr>
            <a:r>
              <a:rPr lang="en-US" sz="1892" b="1" u="sng" spc="-68" dirty="0">
                <a:solidFill>
                  <a:srgbClr val="000000"/>
                </a:solidFill>
                <a:latin typeface="Times New Roman Condensed Bold"/>
                <a:ea typeface="Times New Roman Condensed Bold"/>
                <a:cs typeface="Times New Roman Condensed Bold"/>
                <a:sym typeface="Times New Roman Condensed Bold"/>
              </a:rPr>
              <a:t>Dining Room Management</a:t>
            </a:r>
          </a:p>
        </p:txBody>
      </p:sp>
      <p:sp>
        <p:nvSpPr>
          <p:cNvPr id="15" name="TextBox 15">
            <a:extLst>
              <a:ext uri="{FF2B5EF4-FFF2-40B4-BE49-F238E27FC236}">
                <a16:creationId xmlns:a16="http://schemas.microsoft.com/office/drawing/2014/main" id="{098FC142-187C-BDD3-F911-A48FC2A95909}"/>
              </a:ext>
            </a:extLst>
          </p:cNvPr>
          <p:cNvSpPr txBox="1"/>
          <p:nvPr/>
        </p:nvSpPr>
        <p:spPr>
          <a:xfrm>
            <a:off x="200258" y="1592381"/>
            <a:ext cx="3212291" cy="651480"/>
          </a:xfrm>
          <a:prstGeom prst="rect">
            <a:avLst/>
          </a:prstGeom>
        </p:spPr>
        <p:txBody>
          <a:bodyPr lIns="0" tIns="0" rIns="0" bIns="0" rtlCol="0" anchor="t">
            <a:spAutoFit/>
          </a:bodyPr>
          <a:lstStyle/>
          <a:p>
            <a:pPr marL="0" lvl="1">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Matt Ferris - Food Services Director</a:t>
            </a:r>
          </a:p>
          <a:p>
            <a:pPr>
              <a:lnSpc>
                <a:spcPts val="1598"/>
              </a:lnSpc>
            </a:pPr>
            <a:r>
              <a:rPr lang="en-US" sz="1400" b="1" spc="-57" dirty="0">
                <a:solidFill>
                  <a:srgbClr val="000000"/>
                </a:solidFill>
                <a:latin typeface="Times New Roman Condensed Bold"/>
                <a:ea typeface="Times New Roman Condensed Bold"/>
                <a:cs typeface="Times New Roman Condensed Bold"/>
                <a:sym typeface="Times New Roman Condensed Bold"/>
              </a:rPr>
              <a:t>Caren Bell - Dining Room Manager</a:t>
            </a:r>
          </a:p>
          <a:p>
            <a:pPr>
              <a:lnSpc>
                <a:spcPts val="1698"/>
              </a:lnSpc>
            </a:pPr>
            <a:r>
              <a:rPr lang="en-US" sz="1500" b="1" spc="-61" dirty="0">
                <a:solidFill>
                  <a:srgbClr val="000000"/>
                </a:solidFill>
                <a:latin typeface="Times New Roman Condensed Bold"/>
                <a:ea typeface="Times New Roman Condensed Bold"/>
                <a:cs typeface="Times New Roman Condensed Bold"/>
                <a:sym typeface="Times New Roman Condensed Bold"/>
              </a:rPr>
              <a:t>Phone: (718) 762-7186</a:t>
            </a:r>
          </a:p>
        </p:txBody>
      </p:sp>
      <p:sp>
        <p:nvSpPr>
          <p:cNvPr id="16" name="TextBox 16">
            <a:extLst>
              <a:ext uri="{FF2B5EF4-FFF2-40B4-BE49-F238E27FC236}">
                <a16:creationId xmlns:a16="http://schemas.microsoft.com/office/drawing/2014/main" id="{639B17AF-72F1-7216-5975-3448E72066D2}"/>
              </a:ext>
            </a:extLst>
          </p:cNvPr>
          <p:cNvSpPr txBox="1"/>
          <p:nvPr/>
        </p:nvSpPr>
        <p:spPr>
          <a:xfrm>
            <a:off x="2664423" y="1950050"/>
            <a:ext cx="403491" cy="278764"/>
          </a:xfrm>
          <a:prstGeom prst="rect">
            <a:avLst/>
          </a:prstGeom>
        </p:spPr>
        <p:txBody>
          <a:bodyPr lIns="0" tIns="0" rIns="0" bIns="0" rtlCol="0" anchor="t">
            <a:spAutoFit/>
          </a:bodyPr>
          <a:lstStyle/>
          <a:p>
            <a:pPr algn="r">
              <a:lnSpc>
                <a:spcPts val="1812"/>
              </a:lnSpc>
            </a:pPr>
            <a:r>
              <a:rPr lang="en-US" sz="2589" spc="-147" dirty="0">
                <a:solidFill>
                  <a:srgbClr val="1F4562"/>
                </a:solidFill>
                <a:latin typeface="Sloop Script Pro"/>
                <a:ea typeface="Sloop Script Pro"/>
                <a:cs typeface="Sloop Script Pro"/>
                <a:sym typeface="Sloop Script Pro"/>
              </a:rPr>
              <a:t>S</a:t>
            </a:r>
          </a:p>
        </p:txBody>
      </p:sp>
      <p:sp>
        <p:nvSpPr>
          <p:cNvPr id="17" name="TextBox 17">
            <a:extLst>
              <a:ext uri="{FF2B5EF4-FFF2-40B4-BE49-F238E27FC236}">
                <a16:creationId xmlns:a16="http://schemas.microsoft.com/office/drawing/2014/main" id="{8955DB84-E8F6-2793-E820-90F9D8DB05E9}"/>
              </a:ext>
            </a:extLst>
          </p:cNvPr>
          <p:cNvSpPr txBox="1"/>
          <p:nvPr/>
        </p:nvSpPr>
        <p:spPr>
          <a:xfrm>
            <a:off x="3104026" y="1850429"/>
            <a:ext cx="1079652" cy="346249"/>
          </a:xfrm>
          <a:prstGeom prst="rect">
            <a:avLst/>
          </a:prstGeom>
        </p:spPr>
        <p:txBody>
          <a:bodyPr lIns="0" tIns="0" rIns="0" bIns="0" rtlCol="0" anchor="t">
            <a:spAutoFit/>
          </a:bodyPr>
          <a:lstStyle/>
          <a:p>
            <a:pPr>
              <a:lnSpc>
                <a:spcPts val="2725"/>
              </a:lnSpc>
              <a:spcBef>
                <a:spcPct val="0"/>
              </a:spcBef>
            </a:pPr>
            <a:r>
              <a:rPr lang="en-US" sz="2289" spc="-155">
                <a:solidFill>
                  <a:srgbClr val="1F4562"/>
                </a:solidFill>
                <a:latin typeface="Times New Roman Condensed"/>
                <a:ea typeface="Times New Roman Condensed"/>
                <a:cs typeface="Times New Roman Condensed"/>
                <a:sym typeface="Times New Roman Condensed"/>
              </a:rPr>
              <a:t>aturday</a:t>
            </a:r>
          </a:p>
        </p:txBody>
      </p:sp>
      <p:sp>
        <p:nvSpPr>
          <p:cNvPr id="18" name="TextBox 18">
            <a:extLst>
              <a:ext uri="{FF2B5EF4-FFF2-40B4-BE49-F238E27FC236}">
                <a16:creationId xmlns:a16="http://schemas.microsoft.com/office/drawing/2014/main" id="{94A4E766-0D50-9200-0727-DF17E326AEAC}"/>
              </a:ext>
            </a:extLst>
          </p:cNvPr>
          <p:cNvSpPr txBox="1"/>
          <p:nvPr/>
        </p:nvSpPr>
        <p:spPr>
          <a:xfrm>
            <a:off x="3944373" y="1200615"/>
            <a:ext cx="5957303"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LABOR DAY BBQ 11:15 A.M. TO 2:00 P.M. SAME MENU ROOFTOP &amp; DINING ROOM</a:t>
            </a:r>
          </a:p>
          <a:p>
            <a:pPr>
              <a:lnSpc>
                <a:spcPts val="1368"/>
              </a:lnSpc>
            </a:pPr>
            <a:r>
              <a:rPr lang="en-US" sz="1330" b="1" spc="-47" dirty="0">
                <a:solidFill>
                  <a:srgbClr val="000000"/>
                </a:solidFill>
                <a:latin typeface="TT Chocolates Bold"/>
                <a:ea typeface="TT Chocolates Bold"/>
                <a:cs typeface="TT Chocolates Bold"/>
                <a:sym typeface="TT Chocolates Bold"/>
              </a:rPr>
              <a:t>GRILLED HAMBURGER OR CHEESEBURGER, GRILLED TURKEY HOT DOGS, </a:t>
            </a:r>
          </a:p>
          <a:p>
            <a:pPr>
              <a:lnSpc>
                <a:spcPts val="1368"/>
              </a:lnSpc>
            </a:pPr>
            <a:r>
              <a:rPr lang="en-US" sz="1330" b="1" spc="-47" dirty="0">
                <a:solidFill>
                  <a:srgbClr val="000000"/>
                </a:solidFill>
                <a:latin typeface="TT Chocolates Bold"/>
                <a:ea typeface="TT Chocolates Bold"/>
                <a:cs typeface="TT Chocolates Bold"/>
                <a:sym typeface="TT Chocolates Bold"/>
              </a:rPr>
              <a:t>BBQ BONELESS CHICKEN BREAST, MACARONI SALAD, CORN ON THE COB, </a:t>
            </a:r>
          </a:p>
          <a:p>
            <a:pPr>
              <a:lnSpc>
                <a:spcPts val="1368"/>
              </a:lnSpc>
            </a:pPr>
            <a:r>
              <a:rPr lang="en-US" sz="1330" b="1" spc="-47" dirty="0">
                <a:solidFill>
                  <a:srgbClr val="000000"/>
                </a:solidFill>
                <a:latin typeface="TT Chocolates Bold"/>
                <a:ea typeface="TT Chocolates Bold"/>
                <a:cs typeface="TT Chocolates Bold"/>
                <a:sym typeface="TT Chocolates Bold"/>
              </a:rPr>
              <a:t>ALL BUTTER POUND CAKE </a:t>
            </a:r>
          </a:p>
        </p:txBody>
      </p:sp>
      <p:sp>
        <p:nvSpPr>
          <p:cNvPr id="19" name="TextBox 19">
            <a:extLst>
              <a:ext uri="{FF2B5EF4-FFF2-40B4-BE49-F238E27FC236}">
                <a16:creationId xmlns:a16="http://schemas.microsoft.com/office/drawing/2014/main" id="{5EDF4D0F-2916-064B-3D64-F3FA006B6D2A}"/>
              </a:ext>
            </a:extLst>
          </p:cNvPr>
          <p:cNvSpPr txBox="1"/>
          <p:nvPr/>
        </p:nvSpPr>
        <p:spPr>
          <a:xfrm>
            <a:off x="3936935" y="1924639"/>
            <a:ext cx="5168521"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RICOTTA STUFFED RIGATONI MARINARA</a:t>
            </a:r>
          </a:p>
          <a:p>
            <a:pPr>
              <a:lnSpc>
                <a:spcPts val="1368"/>
              </a:lnSpc>
            </a:pPr>
            <a:r>
              <a:rPr lang="en-US" sz="1330" b="1" spc="-47" dirty="0">
                <a:solidFill>
                  <a:srgbClr val="000000"/>
                </a:solidFill>
                <a:latin typeface="TT Chocolates Bold"/>
                <a:ea typeface="TT Chocolates Bold"/>
                <a:cs typeface="TT Chocolates Bold"/>
                <a:sym typeface="TT Chocolates Bold"/>
              </a:rPr>
              <a:t>ROAST PORK SHOULDER WITH STUFFING</a:t>
            </a:r>
          </a:p>
          <a:p>
            <a:pPr>
              <a:lnSpc>
                <a:spcPts val="1368"/>
              </a:lnSpc>
            </a:pPr>
            <a:r>
              <a:rPr lang="en-US" sz="1330" b="1" spc="-47" dirty="0">
                <a:solidFill>
                  <a:srgbClr val="000000"/>
                </a:solidFill>
                <a:latin typeface="TT Chocolates Bold"/>
                <a:ea typeface="TT Chocolates Bold"/>
                <a:cs typeface="TT Chocolates Bold"/>
                <a:sym typeface="TT Chocolates Bold"/>
              </a:rPr>
              <a:t>Potato Pancakes</a:t>
            </a:r>
          </a:p>
          <a:p>
            <a:pPr>
              <a:lnSpc>
                <a:spcPts val="1368"/>
              </a:lnSpc>
            </a:pPr>
            <a:r>
              <a:rPr lang="en-US" sz="1330" b="1" spc="-47" dirty="0">
                <a:solidFill>
                  <a:srgbClr val="000000"/>
                </a:solidFill>
                <a:latin typeface="TT Chocolates Bold"/>
                <a:ea typeface="TT Chocolates Bold"/>
                <a:cs typeface="TT Chocolates Bold"/>
                <a:sym typeface="TT Chocolates Bold"/>
              </a:rPr>
              <a:t>Steamed Spinach</a:t>
            </a:r>
          </a:p>
          <a:p>
            <a:pPr>
              <a:lnSpc>
                <a:spcPts val="1368"/>
              </a:lnSpc>
            </a:pPr>
            <a:r>
              <a:rPr lang="en-US" sz="1330" b="1" spc="-47" dirty="0">
                <a:solidFill>
                  <a:srgbClr val="000000"/>
                </a:solidFill>
                <a:latin typeface="TT Chocolates Bold"/>
                <a:ea typeface="TT Chocolates Bold"/>
                <a:cs typeface="TT Chocolates Bold"/>
                <a:sym typeface="TT Chocolates Bold"/>
              </a:rPr>
              <a:t>Red Bliss Potato Salad </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Novelty</a:t>
            </a:r>
          </a:p>
        </p:txBody>
      </p:sp>
      <p:sp>
        <p:nvSpPr>
          <p:cNvPr id="20" name="TextBox 20">
            <a:extLst>
              <a:ext uri="{FF2B5EF4-FFF2-40B4-BE49-F238E27FC236}">
                <a16:creationId xmlns:a16="http://schemas.microsoft.com/office/drawing/2014/main" id="{BB096457-7FA1-D372-8C34-CC74EB71DB2F}"/>
              </a:ext>
            </a:extLst>
          </p:cNvPr>
          <p:cNvSpPr txBox="1"/>
          <p:nvPr/>
        </p:nvSpPr>
        <p:spPr>
          <a:xfrm>
            <a:off x="271939" y="3348865"/>
            <a:ext cx="2265020" cy="3334887"/>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LUNCH &amp; DINNER</a:t>
            </a:r>
          </a:p>
          <a:p>
            <a:pPr>
              <a:lnSpc>
                <a:spcPts val="1338"/>
              </a:lnSpc>
            </a:pPr>
            <a:r>
              <a:rPr lang="en-US" sz="1100" b="1" spc="-46" dirty="0">
                <a:solidFill>
                  <a:srgbClr val="000000"/>
                </a:solidFill>
                <a:latin typeface="TT Chocolates Bold"/>
                <a:ea typeface="TT Chocolates Bold"/>
                <a:cs typeface="TT Chocolates Bold"/>
                <a:sym typeface="TT Chocolates Bold"/>
              </a:rPr>
              <a:t>EGG, CHICKEN, OR TUNA SALAD SANDWICH OR PLATTER</a:t>
            </a:r>
          </a:p>
          <a:p>
            <a:pPr>
              <a:lnSpc>
                <a:spcPts val="1338"/>
              </a:lnSpc>
            </a:pPr>
            <a:r>
              <a:rPr lang="en-US" sz="1100" b="1" spc="-46" dirty="0">
                <a:solidFill>
                  <a:srgbClr val="000000"/>
                </a:solidFill>
                <a:latin typeface="TT Chocolates Bold"/>
                <a:ea typeface="TT Chocolates Bold"/>
                <a:cs typeface="TT Chocolates Bold"/>
                <a:sym typeface="TT Chocolates Bold"/>
              </a:rPr>
              <a:t>* DELI HAM OR DELI TURKEY</a:t>
            </a:r>
          </a:p>
          <a:p>
            <a:pPr>
              <a:lnSpc>
                <a:spcPts val="1338"/>
              </a:lnSpc>
            </a:pPr>
            <a:r>
              <a:rPr lang="en-US" sz="1100" b="1" spc="-46" dirty="0">
                <a:solidFill>
                  <a:srgbClr val="000000"/>
                </a:solidFill>
                <a:latin typeface="TT Chocolates Bold"/>
                <a:ea typeface="TT Chocolates Bold"/>
                <a:cs typeface="TT Chocolates Bold"/>
                <a:sym typeface="TT Chocolates Bold"/>
              </a:rPr>
              <a:t>SANDWICH</a:t>
            </a:r>
          </a:p>
          <a:p>
            <a:pPr>
              <a:lnSpc>
                <a:spcPts val="1338"/>
              </a:lnSpc>
            </a:pPr>
            <a:r>
              <a:rPr lang="en-US" sz="1100" b="1" spc="-46" dirty="0">
                <a:solidFill>
                  <a:srgbClr val="000000"/>
                </a:solidFill>
                <a:latin typeface="TT Chocolates Bold"/>
                <a:ea typeface="TT Chocolates Bold"/>
                <a:cs typeface="TT Chocolates Bold"/>
                <a:sym typeface="TT Chocolates Bold"/>
              </a:rPr>
              <a:t>* VEGGIE BURGER</a:t>
            </a:r>
          </a:p>
          <a:p>
            <a:pPr>
              <a:lnSpc>
                <a:spcPts val="1338"/>
              </a:lnSpc>
            </a:pPr>
            <a:r>
              <a:rPr lang="en-US" sz="1100" b="1" spc="-46" dirty="0">
                <a:solidFill>
                  <a:srgbClr val="000000"/>
                </a:solidFill>
                <a:latin typeface="TT Chocolates Bold"/>
                <a:ea typeface="TT Chocolates Bold"/>
                <a:cs typeface="TT Chocolates Bold"/>
                <a:sym typeface="TT Chocolates Bold"/>
              </a:rPr>
              <a:t>HAMBURGER OR CHEESEBURGER</a:t>
            </a:r>
          </a:p>
          <a:p>
            <a:pPr>
              <a:lnSpc>
                <a:spcPts val="1338"/>
              </a:lnSpc>
            </a:pPr>
            <a:r>
              <a:rPr lang="en-US" sz="1100" b="1" spc="-46" dirty="0">
                <a:solidFill>
                  <a:srgbClr val="000000"/>
                </a:solidFill>
                <a:latin typeface="TT Chocolates Bold"/>
                <a:ea typeface="TT Chocolates Bold"/>
                <a:cs typeface="TT Chocolates Bold"/>
                <a:sym typeface="TT Chocolates Bold"/>
              </a:rPr>
              <a:t>GRILLED CHEESE</a:t>
            </a:r>
          </a:p>
          <a:p>
            <a:pPr>
              <a:lnSpc>
                <a:spcPts val="1338"/>
              </a:lnSpc>
            </a:pPr>
            <a:r>
              <a:rPr lang="en-US" sz="1100" b="1" spc="-46" dirty="0">
                <a:solidFill>
                  <a:srgbClr val="000000"/>
                </a:solidFill>
                <a:latin typeface="TT Chocolates Bold"/>
                <a:ea typeface="TT Chocolates Bold"/>
                <a:cs typeface="TT Chocolates Bold"/>
                <a:sym typeface="TT Chocolates Bold"/>
              </a:rPr>
              <a:t>PLAIN FLAKED TUNA</a:t>
            </a:r>
          </a:p>
          <a:p>
            <a:pPr>
              <a:lnSpc>
                <a:spcPts val="1338"/>
              </a:lnSpc>
            </a:pPr>
            <a:r>
              <a:rPr lang="en-US" sz="1100" b="1" spc="-46" dirty="0">
                <a:solidFill>
                  <a:srgbClr val="000000"/>
                </a:solidFill>
                <a:latin typeface="TT Chocolates Bold"/>
                <a:ea typeface="TT Chocolates Bold"/>
                <a:cs typeface="TT Chocolates Bold"/>
                <a:sym typeface="TT Chocolates Bold"/>
              </a:rPr>
              <a:t>* HARD BOILED EGG</a:t>
            </a:r>
          </a:p>
          <a:p>
            <a:pPr>
              <a:lnSpc>
                <a:spcPts val="1338"/>
              </a:lnSpc>
            </a:pPr>
            <a:r>
              <a:rPr lang="en-US" sz="1100" b="1" spc="-46" dirty="0">
                <a:solidFill>
                  <a:srgbClr val="000000"/>
                </a:solidFill>
                <a:latin typeface="TT Chocolates Bold"/>
                <a:ea typeface="TT Chocolates Bold"/>
                <a:cs typeface="TT Chocolates Bold"/>
                <a:sym typeface="TT Chocolates Bold"/>
              </a:rPr>
              <a:t>* GREEK SALAD WITH OR </a:t>
            </a:r>
          </a:p>
          <a:p>
            <a:pPr>
              <a:lnSpc>
                <a:spcPts val="1338"/>
              </a:lnSpc>
            </a:pPr>
            <a:r>
              <a:rPr lang="en-US" sz="1100" b="1" spc="-46" dirty="0">
                <a:solidFill>
                  <a:srgbClr val="000000"/>
                </a:solidFill>
                <a:latin typeface="TT Chocolates Bold"/>
                <a:ea typeface="TT Chocolates Bold"/>
                <a:cs typeface="TT Chocolates Bold"/>
                <a:sym typeface="TT Chocolates Bold"/>
              </a:rPr>
              <a:t>WITHOUT CHICKEN</a:t>
            </a:r>
          </a:p>
          <a:p>
            <a:pPr>
              <a:lnSpc>
                <a:spcPts val="1338"/>
              </a:lnSpc>
            </a:pPr>
            <a:r>
              <a:rPr lang="en-US" sz="1100" b="1" spc="-46" dirty="0">
                <a:solidFill>
                  <a:srgbClr val="000000"/>
                </a:solidFill>
                <a:latin typeface="TT Chocolates Bold"/>
                <a:ea typeface="TT Chocolates Bold"/>
                <a:cs typeface="TT Chocolates Bold"/>
                <a:sym typeface="TT Chocolates Bold"/>
              </a:rPr>
              <a:t>VEGETABLE LO MEIN</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nSpc>
                <a:spcPts val="1338"/>
              </a:lnSpc>
            </a:pPr>
            <a:r>
              <a:rPr lang="en-US" sz="1100" b="1" spc="-46" dirty="0">
                <a:solidFill>
                  <a:srgbClr val="000000"/>
                </a:solidFill>
                <a:latin typeface="TT Chocolates Bold"/>
                <a:ea typeface="TT Chocolates Bold"/>
                <a:cs typeface="TT Chocolates Bold"/>
                <a:sym typeface="TT Chocolates Bold"/>
              </a:rPr>
              <a:t>FRUIT IN LIGHT SYRUP</a:t>
            </a:r>
          </a:p>
          <a:p>
            <a:pPr>
              <a:lnSpc>
                <a:spcPts val="1338"/>
              </a:lnSpc>
            </a:pPr>
            <a:r>
              <a:rPr lang="en-US" sz="1100" b="1" spc="-46" dirty="0">
                <a:solidFill>
                  <a:srgbClr val="000000"/>
                </a:solidFill>
                <a:latin typeface="TT Chocolates Bold"/>
                <a:ea typeface="TT Chocolates Bold"/>
                <a:cs typeface="TT Chocolates Bold"/>
                <a:sym typeface="TT Chocolates Bold"/>
              </a:rPr>
              <a:t>JUICE</a:t>
            </a:r>
          </a:p>
          <a:p>
            <a:pPr>
              <a:lnSpc>
                <a:spcPts val="1338"/>
              </a:lnSpc>
            </a:pPr>
            <a:r>
              <a:rPr lang="en-US" sz="1100" b="1" spc="-46" dirty="0">
                <a:solidFill>
                  <a:srgbClr val="000000"/>
                </a:solidFill>
                <a:latin typeface="TT Chocolates Bold"/>
                <a:ea typeface="TT Chocolates Bold"/>
                <a:cs typeface="TT Chocolates Bold"/>
                <a:sym typeface="TT Chocolates Bold"/>
              </a:rPr>
              <a:t>JELL-O </a:t>
            </a:r>
          </a:p>
          <a:p>
            <a:pPr>
              <a:lnSpc>
                <a:spcPts val="1338"/>
              </a:lnSpc>
            </a:pPr>
            <a:r>
              <a:rPr lang="en-US" sz="1100" b="1" spc="-46" dirty="0">
                <a:solidFill>
                  <a:srgbClr val="000000"/>
                </a:solidFill>
                <a:latin typeface="TT Chocolates Bold"/>
                <a:ea typeface="TT Chocolates Bold"/>
                <a:cs typeface="TT Chocolates Bold"/>
                <a:sym typeface="TT Chocolates Bold"/>
              </a:rPr>
              <a:t>SUGAR-FREE PUDDING OR JELL-O</a:t>
            </a:r>
          </a:p>
          <a:p>
            <a:pPr>
              <a:lnSpc>
                <a:spcPts val="1338"/>
              </a:lnSpc>
            </a:pPr>
            <a:r>
              <a:rPr lang="en-US" sz="1100" b="1" spc="-46" dirty="0">
                <a:solidFill>
                  <a:srgbClr val="000000"/>
                </a:solidFill>
                <a:latin typeface="TT Chocolates Bold"/>
                <a:ea typeface="TT Chocolates Bold"/>
                <a:cs typeface="TT Chocolates Bold"/>
                <a:sym typeface="TT Chocolates Bold"/>
              </a:rPr>
              <a:t>YOGURT (GREEK, PLAIN, VANILLA, </a:t>
            </a:r>
          </a:p>
          <a:p>
            <a:pPr>
              <a:lnSpc>
                <a:spcPts val="1338"/>
              </a:lnSpc>
            </a:pPr>
            <a:r>
              <a:rPr lang="en-US" sz="1100" b="1" spc="-46" dirty="0">
                <a:solidFill>
                  <a:srgbClr val="000000"/>
                </a:solidFill>
                <a:latin typeface="TT Chocolates Bold"/>
                <a:ea typeface="TT Chocolates Bold"/>
                <a:cs typeface="TT Chocolates Bold"/>
                <a:sym typeface="TT Chocolates Bold"/>
              </a:rPr>
              <a:t>OR FRUIT)</a:t>
            </a:r>
          </a:p>
        </p:txBody>
      </p:sp>
      <p:sp>
        <p:nvSpPr>
          <p:cNvPr id="21" name="TextBox 21">
            <a:extLst>
              <a:ext uri="{FF2B5EF4-FFF2-40B4-BE49-F238E27FC236}">
                <a16:creationId xmlns:a16="http://schemas.microsoft.com/office/drawing/2014/main" id="{90F179F8-C67C-648C-BB3C-9250679218FF}"/>
              </a:ext>
            </a:extLst>
          </p:cNvPr>
          <p:cNvSpPr txBox="1"/>
          <p:nvPr/>
        </p:nvSpPr>
        <p:spPr>
          <a:xfrm>
            <a:off x="274963" y="6707281"/>
            <a:ext cx="2166619" cy="2167901"/>
          </a:xfrm>
          <a:prstGeom prst="rect">
            <a:avLst/>
          </a:prstGeom>
        </p:spPr>
        <p:txBody>
          <a:bodyPr lIns="0" tIns="0" rIns="0" bIns="0" rtlCol="0" anchor="t">
            <a:spAutoFit/>
          </a:bodyPr>
          <a:lstStyle/>
          <a:p>
            <a:pPr>
              <a:lnSpc>
                <a:spcPts val="1338"/>
              </a:lnSpc>
            </a:pPr>
            <a:r>
              <a:rPr lang="en-US" sz="1100" b="1" u="sng" spc="-46" dirty="0">
                <a:solidFill>
                  <a:srgbClr val="000000"/>
                </a:solidFill>
                <a:latin typeface="TT Chocolates Bold"/>
                <a:ea typeface="TT Chocolates Bold"/>
                <a:cs typeface="TT Chocolates Bold"/>
                <a:sym typeface="TT Chocolates Bold"/>
              </a:rPr>
              <a:t>DINNER </a:t>
            </a:r>
          </a:p>
          <a:p>
            <a:pPr>
              <a:lnSpc>
                <a:spcPts val="1338"/>
              </a:lnSpc>
            </a:pPr>
            <a:r>
              <a:rPr lang="en-US" sz="1100" b="1" spc="-46" dirty="0">
                <a:solidFill>
                  <a:srgbClr val="000000"/>
                </a:solidFill>
                <a:latin typeface="TT Chocolates Bold"/>
                <a:ea typeface="TT Chocolates Bold"/>
                <a:cs typeface="TT Chocolates Bold"/>
                <a:sym typeface="TT Chocolates Bold"/>
              </a:rPr>
              <a:t>GRILLED NEW YORK STRIP STEAK</a:t>
            </a:r>
          </a:p>
          <a:p>
            <a:pPr>
              <a:lnSpc>
                <a:spcPts val="1338"/>
              </a:lnSpc>
            </a:pPr>
            <a:r>
              <a:rPr lang="en-US" sz="1100" b="1" spc="-46" dirty="0">
                <a:solidFill>
                  <a:srgbClr val="000000"/>
                </a:solidFill>
                <a:latin typeface="TT Chocolates Bold"/>
                <a:ea typeface="TT Chocolates Bold"/>
                <a:cs typeface="TT Chocolates Bold"/>
                <a:sym typeface="TT Chocolates Bold"/>
              </a:rPr>
              <a:t>ROAST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BOILED CHICKEN LEG OR BREAST</a:t>
            </a:r>
          </a:p>
          <a:p>
            <a:pPr>
              <a:lnSpc>
                <a:spcPts val="1338"/>
              </a:lnSpc>
            </a:pPr>
            <a:r>
              <a:rPr lang="en-US" sz="1100" b="1" spc="-46" dirty="0">
                <a:solidFill>
                  <a:srgbClr val="000000"/>
                </a:solidFill>
                <a:latin typeface="TT Chocolates Bold"/>
                <a:ea typeface="TT Chocolates Bold"/>
                <a:cs typeface="TT Chocolates Bold"/>
                <a:sym typeface="TT Chocolates Bold"/>
              </a:rPr>
              <a:t>BAKED FISH OF THE DAY</a:t>
            </a:r>
          </a:p>
          <a:p>
            <a:pPr>
              <a:lnSpc>
                <a:spcPts val="1338"/>
              </a:lnSpc>
            </a:pPr>
            <a:r>
              <a:rPr lang="en-US" sz="1100" b="1" spc="-46" dirty="0">
                <a:solidFill>
                  <a:srgbClr val="000000"/>
                </a:solidFill>
                <a:latin typeface="TT Chocolates Bold"/>
                <a:ea typeface="TT Chocolates Bold"/>
                <a:cs typeface="TT Chocolates Bold"/>
                <a:sym typeface="TT Chocolates Bold"/>
              </a:rPr>
              <a:t>PASTA OF THE DAY MARINARA</a:t>
            </a:r>
          </a:p>
          <a:p>
            <a:pPr>
              <a:lnSpc>
                <a:spcPts val="1338"/>
              </a:lnSpc>
            </a:pPr>
            <a:r>
              <a:rPr lang="en-US" sz="1100" b="1" spc="-46" dirty="0">
                <a:solidFill>
                  <a:srgbClr val="000000"/>
                </a:solidFill>
                <a:latin typeface="TT Chocolates Bold"/>
                <a:ea typeface="TT Chocolates Bold"/>
                <a:cs typeface="TT Chocolates Bold"/>
                <a:sym typeface="TT Chocolates Bold"/>
              </a:rPr>
              <a:t>* BAKED POTATO OR SWEET POTATO</a:t>
            </a:r>
          </a:p>
          <a:p>
            <a:pPr>
              <a:lnSpc>
                <a:spcPts val="1338"/>
              </a:lnSpc>
            </a:pPr>
            <a:r>
              <a:rPr lang="en-US" sz="1100" b="1" spc="-46" dirty="0">
                <a:solidFill>
                  <a:srgbClr val="000000"/>
                </a:solidFill>
                <a:latin typeface="TT Chocolates Bold"/>
                <a:ea typeface="TT Chocolates Bold"/>
                <a:cs typeface="TT Chocolates Bold"/>
                <a:sym typeface="TT Chocolates Bold"/>
              </a:rPr>
              <a:t>* STEAMED CARROTS, SPINACH, OR GREEN BEANS (ALTERNATING)</a:t>
            </a:r>
          </a:p>
          <a:p>
            <a:pPr>
              <a:lnSpc>
                <a:spcPts val="1338"/>
              </a:lnSpc>
            </a:pPr>
            <a:r>
              <a:rPr lang="en-US" sz="1100" b="1" spc="-46" dirty="0">
                <a:solidFill>
                  <a:srgbClr val="000000"/>
                </a:solidFill>
                <a:latin typeface="TT Chocolates Bold"/>
                <a:ea typeface="TT Chocolates Bold"/>
                <a:cs typeface="TT Chocolates Bold"/>
                <a:sym typeface="TT Chocolates Bold"/>
              </a:rPr>
              <a:t>* STEAMED WHITE RICE</a:t>
            </a:r>
          </a:p>
          <a:p>
            <a:pPr>
              <a:lnSpc>
                <a:spcPts val="1338"/>
              </a:lnSpc>
            </a:pPr>
            <a:endParaRPr lang="en-US" sz="1100" b="1" spc="-46" dirty="0">
              <a:solidFill>
                <a:srgbClr val="000000"/>
              </a:solidFill>
              <a:latin typeface="TT Chocolates Bold"/>
              <a:ea typeface="TT Chocolates Bold"/>
              <a:cs typeface="TT Chocolates Bold"/>
              <a:sym typeface="TT Chocolates Bold"/>
            </a:endParaRPr>
          </a:p>
          <a:p>
            <a:pPr algn="ctr">
              <a:lnSpc>
                <a:spcPts val="1338"/>
              </a:lnSpc>
            </a:pPr>
            <a:r>
              <a:rPr lang="en-US" sz="1100" b="1" spc="-46" dirty="0">
                <a:solidFill>
                  <a:srgbClr val="000000"/>
                </a:solidFill>
                <a:latin typeface="TT Chocolates Bold"/>
                <a:ea typeface="TT Chocolates Bold"/>
                <a:cs typeface="TT Chocolates Bold"/>
                <a:sym typeface="TT Chocolates Bold"/>
              </a:rPr>
              <a:t>* ITEMS WITH AN ASTERISK (*) ARE AVAILABLE FOR CURBSIDE</a:t>
            </a:r>
          </a:p>
        </p:txBody>
      </p:sp>
      <p:sp>
        <p:nvSpPr>
          <p:cNvPr id="22" name="TextBox 22">
            <a:extLst>
              <a:ext uri="{FF2B5EF4-FFF2-40B4-BE49-F238E27FC236}">
                <a16:creationId xmlns:a16="http://schemas.microsoft.com/office/drawing/2014/main" id="{3132574C-1E9A-1565-F3FB-DDE32AEB5BD0}"/>
              </a:ext>
            </a:extLst>
          </p:cNvPr>
          <p:cNvSpPr txBox="1"/>
          <p:nvPr/>
        </p:nvSpPr>
        <p:spPr>
          <a:xfrm>
            <a:off x="5595158" y="7327"/>
            <a:ext cx="3330012" cy="859210"/>
          </a:xfrm>
          <a:prstGeom prst="rect">
            <a:avLst/>
          </a:prstGeom>
        </p:spPr>
        <p:txBody>
          <a:bodyPr lIns="0" tIns="0" rIns="0" bIns="0" rtlCol="0" anchor="t">
            <a:spAutoFit/>
          </a:bodyPr>
          <a:lstStyle/>
          <a:p>
            <a:pPr>
              <a:lnSpc>
                <a:spcPts val="6670"/>
              </a:lnSpc>
              <a:spcBef>
                <a:spcPct val="0"/>
              </a:spcBef>
            </a:pPr>
            <a:r>
              <a:rPr lang="en-US" sz="5605" spc="-381" dirty="0" err="1">
                <a:solidFill>
                  <a:srgbClr val="1F4562"/>
                </a:solidFill>
                <a:latin typeface="Times New Roman Condensed"/>
                <a:ea typeface="Times New Roman Condensed"/>
                <a:cs typeface="Times New Roman Condensed"/>
                <a:sym typeface="Times New Roman Condensed"/>
              </a:rPr>
              <a:t>ining</a:t>
            </a:r>
            <a:r>
              <a:rPr lang="en-US" sz="5605" spc="-381" dirty="0">
                <a:solidFill>
                  <a:srgbClr val="1F4562"/>
                </a:solidFill>
                <a:latin typeface="Times New Roman Condensed"/>
                <a:ea typeface="Times New Roman Condensed"/>
                <a:cs typeface="Times New Roman Condensed"/>
                <a:sym typeface="Times New Roman Condensed"/>
              </a:rPr>
              <a:t>          </a:t>
            </a:r>
            <a:r>
              <a:rPr lang="en-US" sz="5605" spc="-381" dirty="0" err="1">
                <a:solidFill>
                  <a:srgbClr val="1F4562"/>
                </a:solidFill>
                <a:latin typeface="Times New Roman Condensed"/>
                <a:ea typeface="Times New Roman Condensed"/>
                <a:cs typeface="Times New Roman Condensed"/>
                <a:sym typeface="Times New Roman Condensed"/>
              </a:rPr>
              <a:t>oom</a:t>
            </a:r>
            <a:endParaRPr lang="en-US" sz="5605" spc="-381" dirty="0">
              <a:solidFill>
                <a:srgbClr val="1F4562"/>
              </a:solidFill>
              <a:latin typeface="Times New Roman Condensed"/>
              <a:ea typeface="Times New Roman Condensed"/>
              <a:cs typeface="Times New Roman Condensed"/>
              <a:sym typeface="Times New Roman Condensed"/>
            </a:endParaRPr>
          </a:p>
        </p:txBody>
      </p:sp>
      <p:sp>
        <p:nvSpPr>
          <p:cNvPr id="23" name="TextBox 23">
            <a:extLst>
              <a:ext uri="{FF2B5EF4-FFF2-40B4-BE49-F238E27FC236}">
                <a16:creationId xmlns:a16="http://schemas.microsoft.com/office/drawing/2014/main" id="{CC74026F-FAED-AC55-7681-1F2E55B50434}"/>
              </a:ext>
            </a:extLst>
          </p:cNvPr>
          <p:cNvSpPr txBox="1"/>
          <p:nvPr/>
        </p:nvSpPr>
        <p:spPr>
          <a:xfrm>
            <a:off x="4797583" y="268338"/>
            <a:ext cx="403491" cy="712357"/>
          </a:xfrm>
          <a:prstGeom prst="rect">
            <a:avLst/>
          </a:prstGeom>
        </p:spPr>
        <p:txBody>
          <a:bodyPr lIns="0" tIns="0" rIns="0" bIns="0" rtlCol="0" anchor="t">
            <a:spAutoFit/>
          </a:bodyPr>
          <a:lstStyle/>
          <a:p>
            <a:pPr algn="r">
              <a:lnSpc>
                <a:spcPts val="4702"/>
              </a:lnSpc>
            </a:pPr>
            <a:r>
              <a:rPr lang="en-US" sz="6718" spc="-382">
                <a:solidFill>
                  <a:srgbClr val="1F4562"/>
                </a:solidFill>
                <a:latin typeface="Sloop Script Pro"/>
                <a:ea typeface="Sloop Script Pro"/>
                <a:cs typeface="Sloop Script Pro"/>
                <a:sym typeface="Sloop Script Pro"/>
              </a:rPr>
              <a:t>D</a:t>
            </a:r>
          </a:p>
        </p:txBody>
      </p:sp>
      <p:sp>
        <p:nvSpPr>
          <p:cNvPr id="24" name="TextBox 24">
            <a:extLst>
              <a:ext uri="{FF2B5EF4-FFF2-40B4-BE49-F238E27FC236}">
                <a16:creationId xmlns:a16="http://schemas.microsoft.com/office/drawing/2014/main" id="{A3CF1104-5FEC-CF31-557E-7572456C1F71}"/>
              </a:ext>
            </a:extLst>
          </p:cNvPr>
          <p:cNvSpPr txBox="1"/>
          <p:nvPr/>
        </p:nvSpPr>
        <p:spPr>
          <a:xfrm>
            <a:off x="6856674" y="287387"/>
            <a:ext cx="403491" cy="724044"/>
          </a:xfrm>
          <a:prstGeom prst="rect">
            <a:avLst/>
          </a:prstGeom>
        </p:spPr>
        <p:txBody>
          <a:bodyPr lIns="0" tIns="0" rIns="0" bIns="0" rtlCol="0" anchor="t">
            <a:spAutoFit/>
          </a:bodyPr>
          <a:lstStyle/>
          <a:p>
            <a:pPr algn="r">
              <a:lnSpc>
                <a:spcPts val="4774"/>
              </a:lnSpc>
            </a:pPr>
            <a:r>
              <a:rPr lang="en-US" sz="6821" spc="-388" dirty="0">
                <a:solidFill>
                  <a:srgbClr val="1F4562"/>
                </a:solidFill>
                <a:latin typeface="Sloop Script Pro"/>
                <a:ea typeface="Sloop Script Pro"/>
                <a:cs typeface="Sloop Script Pro"/>
                <a:sym typeface="Sloop Script Pro"/>
              </a:rPr>
              <a:t>R</a:t>
            </a:r>
          </a:p>
        </p:txBody>
      </p:sp>
      <p:sp>
        <p:nvSpPr>
          <p:cNvPr id="25" name="TextBox 25">
            <a:extLst>
              <a:ext uri="{FF2B5EF4-FFF2-40B4-BE49-F238E27FC236}">
                <a16:creationId xmlns:a16="http://schemas.microsoft.com/office/drawing/2014/main" id="{212CF2F0-F21F-D67E-1A80-6A901D0F1F3D}"/>
              </a:ext>
            </a:extLst>
          </p:cNvPr>
          <p:cNvSpPr txBox="1"/>
          <p:nvPr/>
        </p:nvSpPr>
        <p:spPr>
          <a:xfrm>
            <a:off x="316709" y="8929179"/>
            <a:ext cx="2083128" cy="215315"/>
          </a:xfrm>
          <a:prstGeom prst="rect">
            <a:avLst/>
          </a:prstGeom>
        </p:spPr>
        <p:txBody>
          <a:bodyPr lIns="0" tIns="0" rIns="0" bIns="0" rtlCol="0" anchor="t">
            <a:spAutoFit/>
          </a:bodyPr>
          <a:lstStyle/>
          <a:p>
            <a:pPr>
              <a:lnSpc>
                <a:spcPts val="1608"/>
              </a:lnSpc>
            </a:pPr>
            <a:r>
              <a:rPr lang="en-US" sz="1692" b="1" u="sng" spc="-60" dirty="0">
                <a:solidFill>
                  <a:srgbClr val="000000"/>
                </a:solidFill>
                <a:latin typeface="Times New Roman Condensed Bold"/>
                <a:ea typeface="Times New Roman Condensed Bold"/>
                <a:cs typeface="Times New Roman Condensed Bold"/>
                <a:sym typeface="Times New Roman Condensed Bold"/>
              </a:rPr>
              <a:t>Dining Room Hours</a:t>
            </a:r>
          </a:p>
        </p:txBody>
      </p:sp>
      <p:sp>
        <p:nvSpPr>
          <p:cNvPr id="26" name="TextBox 26">
            <a:extLst>
              <a:ext uri="{FF2B5EF4-FFF2-40B4-BE49-F238E27FC236}">
                <a16:creationId xmlns:a16="http://schemas.microsoft.com/office/drawing/2014/main" id="{D7C51DE1-7886-C523-FAA8-4CC0BA096D31}"/>
              </a:ext>
            </a:extLst>
          </p:cNvPr>
          <p:cNvSpPr txBox="1"/>
          <p:nvPr/>
        </p:nvSpPr>
        <p:spPr>
          <a:xfrm>
            <a:off x="316709" y="9202030"/>
            <a:ext cx="2339970" cy="1708673"/>
          </a:xfrm>
          <a:prstGeom prst="rect">
            <a:avLst/>
          </a:prstGeom>
        </p:spPr>
        <p:txBody>
          <a:bodyPr lIns="0" tIns="0" rIns="0" bIns="0" rtlCol="0" anchor="t">
            <a:spAutoFit/>
          </a:bodyPr>
          <a:lstStyle/>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Continental Breakfast</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(Monday - Saturday Only)</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8:30 - 10:00 am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Lunch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(Including Sunday Brunch)</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11:15 am - 2:00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Dinner </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4:15 - 7:00 pm</a:t>
            </a:r>
          </a:p>
          <a:p>
            <a:pPr>
              <a:lnSpc>
                <a:spcPts val="12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27" name="TextBox 27">
            <a:extLst>
              <a:ext uri="{FF2B5EF4-FFF2-40B4-BE49-F238E27FC236}">
                <a16:creationId xmlns:a16="http://schemas.microsoft.com/office/drawing/2014/main" id="{7F09D2F7-AE22-7E6C-3E74-F3F6C1FD6664}"/>
              </a:ext>
            </a:extLst>
          </p:cNvPr>
          <p:cNvSpPr txBox="1"/>
          <p:nvPr/>
        </p:nvSpPr>
        <p:spPr>
          <a:xfrm>
            <a:off x="5660511" y="764012"/>
            <a:ext cx="2933981" cy="385234"/>
          </a:xfrm>
          <a:prstGeom prst="rect">
            <a:avLst/>
          </a:prstGeom>
        </p:spPr>
        <p:txBody>
          <a:bodyPr lIns="0" tIns="0" rIns="0" bIns="0" rtlCol="0" anchor="t">
            <a:spAutoFit/>
          </a:bodyPr>
          <a:lstStyle/>
          <a:p>
            <a:pPr>
              <a:lnSpc>
                <a:spcPts val="3086"/>
              </a:lnSpc>
              <a:spcBef>
                <a:spcPct val="0"/>
              </a:spcBef>
            </a:pPr>
            <a:r>
              <a:rPr lang="en-US" sz="2400" spc="-176" dirty="0">
                <a:solidFill>
                  <a:srgbClr val="000000"/>
                </a:solidFill>
                <a:latin typeface="Times New Roman Condensed"/>
                <a:ea typeface="Times New Roman Condensed"/>
                <a:cs typeface="Times New Roman Condensed"/>
                <a:sym typeface="Times New Roman Condensed"/>
              </a:rPr>
              <a:t>August 30</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  September 5</a:t>
            </a:r>
            <a:r>
              <a:rPr lang="en-US" sz="2400" spc="-176" baseline="30000" dirty="0">
                <a:solidFill>
                  <a:srgbClr val="000000"/>
                </a:solidFill>
                <a:latin typeface="Times New Roman Condensed"/>
                <a:ea typeface="Times New Roman Condensed"/>
                <a:cs typeface="Times New Roman Condensed"/>
                <a:sym typeface="Times New Roman Condensed"/>
              </a:rPr>
              <a:t>th</a:t>
            </a:r>
            <a:r>
              <a:rPr lang="en-US" sz="2400" spc="-176" dirty="0">
                <a:solidFill>
                  <a:srgbClr val="000000"/>
                </a:solidFill>
                <a:latin typeface="Times New Roman Condensed"/>
                <a:ea typeface="Times New Roman Condensed"/>
                <a:cs typeface="Times New Roman Condensed"/>
                <a:sym typeface="Times New Roman Condensed"/>
              </a:rPr>
              <a:t>, 2025</a:t>
            </a:r>
          </a:p>
        </p:txBody>
      </p:sp>
      <p:sp>
        <p:nvSpPr>
          <p:cNvPr id="28" name="TextBox 28">
            <a:extLst>
              <a:ext uri="{FF2B5EF4-FFF2-40B4-BE49-F238E27FC236}">
                <a16:creationId xmlns:a16="http://schemas.microsoft.com/office/drawing/2014/main" id="{6D717763-D3CC-CDF4-C4AA-5770D7E5CEC7}"/>
              </a:ext>
            </a:extLst>
          </p:cNvPr>
          <p:cNvSpPr txBox="1"/>
          <p:nvPr/>
        </p:nvSpPr>
        <p:spPr>
          <a:xfrm>
            <a:off x="505870" y="2458671"/>
            <a:ext cx="403491" cy="333978"/>
          </a:xfrm>
          <a:prstGeom prst="rect">
            <a:avLst/>
          </a:prstGeom>
        </p:spPr>
        <p:txBody>
          <a:bodyPr lIns="0" tIns="0" rIns="0" bIns="0" rtlCol="0" anchor="t">
            <a:spAutoFit/>
          </a:bodyPr>
          <a:lstStyle/>
          <a:p>
            <a:pPr algn="r">
              <a:lnSpc>
                <a:spcPts val="2211"/>
              </a:lnSpc>
            </a:pPr>
            <a:r>
              <a:rPr lang="en-US" sz="3159" spc="-180" dirty="0">
                <a:solidFill>
                  <a:srgbClr val="1F4562"/>
                </a:solidFill>
                <a:latin typeface="Sloop Script Pro"/>
                <a:ea typeface="Sloop Script Pro"/>
                <a:cs typeface="Sloop Script Pro"/>
                <a:sym typeface="Sloop Script Pro"/>
              </a:rPr>
              <a:t>A</a:t>
            </a:r>
          </a:p>
        </p:txBody>
      </p:sp>
      <p:sp>
        <p:nvSpPr>
          <p:cNvPr id="29" name="TextBox 29">
            <a:extLst>
              <a:ext uri="{FF2B5EF4-FFF2-40B4-BE49-F238E27FC236}">
                <a16:creationId xmlns:a16="http://schemas.microsoft.com/office/drawing/2014/main" id="{C63CAE92-9F80-102E-5737-D7403148B3FB}"/>
              </a:ext>
            </a:extLst>
          </p:cNvPr>
          <p:cNvSpPr txBox="1"/>
          <p:nvPr/>
        </p:nvSpPr>
        <p:spPr>
          <a:xfrm>
            <a:off x="1042475" y="2328735"/>
            <a:ext cx="1079652" cy="397545"/>
          </a:xfrm>
          <a:prstGeom prst="rect">
            <a:avLst/>
          </a:prstGeom>
        </p:spPr>
        <p:txBody>
          <a:bodyPr lIns="0" tIns="0" rIns="0" bIns="0" rtlCol="0" anchor="t">
            <a:spAutoFit/>
          </a:bodyPr>
          <a:lstStyle/>
          <a:p>
            <a:pPr>
              <a:lnSpc>
                <a:spcPts val="3084"/>
              </a:lnSpc>
              <a:spcBef>
                <a:spcPct val="0"/>
              </a:spcBef>
            </a:pPr>
            <a:r>
              <a:rPr lang="en-US" sz="2591" u="sng" spc="-176" dirty="0" err="1">
                <a:solidFill>
                  <a:srgbClr val="1F4562"/>
                </a:solidFill>
                <a:latin typeface="Times New Roman Condensed"/>
                <a:ea typeface="Times New Roman Condensed"/>
                <a:cs typeface="Times New Roman Condensed"/>
                <a:sym typeface="Times New Roman Condensed"/>
              </a:rPr>
              <a:t>lternatives</a:t>
            </a:r>
            <a:endParaRPr lang="en-US" sz="2591" u="sng" spc="-176" dirty="0">
              <a:solidFill>
                <a:srgbClr val="1F4562"/>
              </a:solidFill>
              <a:latin typeface="Times New Roman Condensed"/>
              <a:ea typeface="Times New Roman Condensed"/>
              <a:cs typeface="Times New Roman Condensed"/>
              <a:sym typeface="Times New Roman Condensed"/>
            </a:endParaRPr>
          </a:p>
        </p:txBody>
      </p:sp>
      <p:sp>
        <p:nvSpPr>
          <p:cNvPr id="30" name="TextBox 30">
            <a:extLst>
              <a:ext uri="{FF2B5EF4-FFF2-40B4-BE49-F238E27FC236}">
                <a16:creationId xmlns:a16="http://schemas.microsoft.com/office/drawing/2014/main" id="{9EE0764C-A90F-F5DE-E43C-A07F4AE56B44}"/>
              </a:ext>
            </a:extLst>
          </p:cNvPr>
          <p:cNvSpPr txBox="1"/>
          <p:nvPr/>
        </p:nvSpPr>
        <p:spPr>
          <a:xfrm>
            <a:off x="316709" y="10720634"/>
            <a:ext cx="2245890" cy="2013243"/>
          </a:xfrm>
          <a:prstGeom prst="rect">
            <a:avLst/>
          </a:prstGeom>
        </p:spPr>
        <p:txBody>
          <a:bodyPr lIns="0" tIns="0" rIns="0" bIns="0" rtlCol="0" anchor="t">
            <a:spAutoFit/>
          </a:bodyPr>
          <a:lstStyle/>
          <a:p>
            <a:pPr>
              <a:lnSpc>
                <a:spcPts val="1300"/>
              </a:lnSpc>
            </a:pPr>
            <a:endParaRPr dirty="0"/>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Lunch</a:t>
            </a: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12:00 - 1:30 pm</a:t>
            </a:r>
          </a:p>
          <a:p>
            <a:pPr>
              <a:lnSpc>
                <a:spcPts val="11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498" b="1" spc="-53" dirty="0">
                <a:solidFill>
                  <a:srgbClr val="000000"/>
                </a:solidFill>
                <a:latin typeface="Times New Roman Condensed Bold"/>
                <a:ea typeface="Times New Roman Condensed Bold"/>
                <a:cs typeface="Times New Roman Condensed Bold"/>
                <a:sym typeface="Times New Roman Condensed Bold"/>
              </a:rPr>
              <a:t>Curbside Pickup for Dinner</a:t>
            </a:r>
          </a:p>
          <a:p>
            <a:pPr>
              <a:lnSpc>
                <a:spcPts val="1200"/>
              </a:lnSpc>
            </a:pPr>
            <a:r>
              <a:rPr lang="en-US" sz="1498" b="1" spc="-53" dirty="0">
                <a:solidFill>
                  <a:srgbClr val="000000"/>
                </a:solidFill>
                <a:latin typeface="Times New Roman Condensed Bold"/>
                <a:ea typeface="Times New Roman Condensed Bold"/>
                <a:cs typeface="Times New Roman Condensed Bold"/>
                <a:sym typeface="Times New Roman Condensed Bold"/>
              </a:rPr>
              <a:t>5:00 - 6:30 PM</a:t>
            </a:r>
          </a:p>
          <a:p>
            <a:pPr>
              <a:lnSpc>
                <a:spcPts val="1300"/>
              </a:lnSpc>
            </a:pPr>
            <a:endParaRPr lang="en-US" sz="1200" b="1" spc="-53" dirty="0">
              <a:solidFill>
                <a:srgbClr val="000000"/>
              </a:solidFill>
              <a:latin typeface="Times New Roman Condensed Bold"/>
              <a:ea typeface="Times New Roman Condensed Bold"/>
              <a:cs typeface="Times New Roman Condensed Bold"/>
              <a:sym typeface="Times New Roman Condensed Bold"/>
            </a:endParaRP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All orders for Pickup  and Room Delivery must be called in by 10:00 am for Lunch and </a:t>
            </a:r>
          </a:p>
          <a:p>
            <a:pPr>
              <a:lnSpc>
                <a:spcPts val="1300"/>
              </a:lnSpc>
            </a:pPr>
            <a:r>
              <a:rPr lang="en-US" sz="1200" b="1" spc="-53" dirty="0">
                <a:solidFill>
                  <a:srgbClr val="000000"/>
                </a:solidFill>
                <a:latin typeface="Times New Roman Condensed Bold"/>
                <a:ea typeface="Times New Roman Condensed Bold"/>
                <a:cs typeface="Times New Roman Condensed Bold"/>
                <a:sym typeface="Times New Roman Condensed Bold"/>
              </a:rPr>
              <a:t>3:00 pm for Dinner.  If called in late, meals will be available later.</a:t>
            </a:r>
          </a:p>
          <a:p>
            <a:pPr>
              <a:lnSpc>
                <a:spcPts val="1300"/>
              </a:lnSpc>
            </a:pPr>
            <a:endParaRPr lang="en-US" sz="1498" b="1" spc="-53" dirty="0">
              <a:solidFill>
                <a:srgbClr val="000000"/>
              </a:solidFill>
              <a:latin typeface="Times New Roman Condensed Bold"/>
              <a:ea typeface="Times New Roman Condensed Bold"/>
              <a:cs typeface="Times New Roman Condensed Bold"/>
              <a:sym typeface="Times New Roman Condensed Bold"/>
            </a:endParaRPr>
          </a:p>
        </p:txBody>
      </p:sp>
      <p:sp>
        <p:nvSpPr>
          <p:cNvPr id="31" name="TextBox 31">
            <a:extLst>
              <a:ext uri="{FF2B5EF4-FFF2-40B4-BE49-F238E27FC236}">
                <a16:creationId xmlns:a16="http://schemas.microsoft.com/office/drawing/2014/main" id="{75D66821-5855-0415-B7F7-D1390573D941}"/>
              </a:ext>
            </a:extLst>
          </p:cNvPr>
          <p:cNvSpPr txBox="1"/>
          <p:nvPr/>
        </p:nvSpPr>
        <p:spPr>
          <a:xfrm>
            <a:off x="271939" y="2494906"/>
            <a:ext cx="3140610" cy="841834"/>
          </a:xfrm>
          <a:prstGeom prst="rect">
            <a:avLst/>
          </a:prstGeom>
        </p:spPr>
        <p:txBody>
          <a:bodyPr wrap="square" lIns="0" tIns="0" rIns="0" bIns="0" rtlCol="0" anchor="t">
            <a:spAutoFit/>
          </a:bodyPr>
          <a:lstStyle/>
          <a:p>
            <a:pPr>
              <a:lnSpc>
                <a:spcPts val="1338"/>
              </a:lnSpc>
            </a:pPr>
            <a:endParaRPr dirty="0"/>
          </a:p>
          <a:p>
            <a:pPr>
              <a:lnSpc>
                <a:spcPts val="1338"/>
              </a:lnSpc>
            </a:pPr>
            <a:r>
              <a:rPr lang="en-US" sz="1100" b="1" u="sng" spc="-46" dirty="0">
                <a:solidFill>
                  <a:srgbClr val="000000"/>
                </a:solidFill>
                <a:latin typeface="TT Chocolates Bold"/>
                <a:ea typeface="TT Chocolates Bold"/>
                <a:cs typeface="TT Chocolates Bold"/>
                <a:sym typeface="TT Chocolates Bold"/>
              </a:rPr>
              <a:t>SOUP</a:t>
            </a:r>
          </a:p>
          <a:p>
            <a:pPr>
              <a:lnSpc>
                <a:spcPts val="1338"/>
              </a:lnSpc>
            </a:pPr>
            <a:r>
              <a:rPr lang="en-US" sz="1100" b="1" spc="-46" dirty="0">
                <a:solidFill>
                  <a:srgbClr val="000000"/>
                </a:solidFill>
                <a:latin typeface="TT Chocolates Bold"/>
                <a:ea typeface="TT Chocolates Bold"/>
                <a:cs typeface="TT Chocolates Bold"/>
                <a:sym typeface="TT Chocolates Bold"/>
              </a:rPr>
              <a:t>* CHICKEN BROTH &amp; RICE</a:t>
            </a:r>
          </a:p>
          <a:p>
            <a:pPr>
              <a:lnSpc>
                <a:spcPts val="1338"/>
              </a:lnSpc>
            </a:pPr>
            <a:r>
              <a:rPr lang="en-US" sz="1100" b="1" spc="-46" dirty="0">
                <a:solidFill>
                  <a:srgbClr val="000000"/>
                </a:solidFill>
                <a:latin typeface="TT Chocolates Bold"/>
                <a:ea typeface="TT Chocolates Bold"/>
                <a:cs typeface="TT Chocolates Bold"/>
                <a:sym typeface="TT Chocolates Bold"/>
              </a:rPr>
              <a:t>* CHICKEN LEMONGRASS DUMPLING </a:t>
            </a:r>
          </a:p>
          <a:p>
            <a:pPr>
              <a:lnSpc>
                <a:spcPts val="1338"/>
              </a:lnSpc>
            </a:pPr>
            <a:r>
              <a:rPr lang="en-US" sz="1100" b="1" spc="-46" dirty="0">
                <a:solidFill>
                  <a:srgbClr val="000000"/>
                </a:solidFill>
                <a:latin typeface="TT Chocolates Bold"/>
                <a:ea typeface="TT Chocolates Bold"/>
                <a:cs typeface="TT Chocolates Bold"/>
                <a:sym typeface="TT Chocolates Bold"/>
              </a:rPr>
              <a:t>    SOUP, SOY SAUCE, SESAME BROTH</a:t>
            </a:r>
          </a:p>
        </p:txBody>
      </p:sp>
      <p:sp>
        <p:nvSpPr>
          <p:cNvPr id="32" name="TextBox 32">
            <a:extLst>
              <a:ext uri="{FF2B5EF4-FFF2-40B4-BE49-F238E27FC236}">
                <a16:creationId xmlns:a16="http://schemas.microsoft.com/office/drawing/2014/main" id="{5D95C060-274E-CF21-68ED-780770C44930}"/>
              </a:ext>
            </a:extLst>
          </p:cNvPr>
          <p:cNvSpPr txBox="1"/>
          <p:nvPr/>
        </p:nvSpPr>
        <p:spPr>
          <a:xfrm>
            <a:off x="3355010" y="2160215"/>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30</a:t>
            </a:r>
          </a:p>
        </p:txBody>
      </p:sp>
      <p:sp>
        <p:nvSpPr>
          <p:cNvPr id="33" name="TextBox 33">
            <a:extLst>
              <a:ext uri="{FF2B5EF4-FFF2-40B4-BE49-F238E27FC236}">
                <a16:creationId xmlns:a16="http://schemas.microsoft.com/office/drawing/2014/main" id="{07D6E5BC-09E3-3A75-14A7-2FEAC7BD3D36}"/>
              </a:ext>
            </a:extLst>
          </p:cNvPr>
          <p:cNvSpPr txBox="1"/>
          <p:nvPr/>
        </p:nvSpPr>
        <p:spPr>
          <a:xfrm>
            <a:off x="2771589" y="4066601"/>
            <a:ext cx="403491" cy="278951"/>
          </a:xfrm>
          <a:prstGeom prst="rect">
            <a:avLst/>
          </a:prstGeom>
        </p:spPr>
        <p:txBody>
          <a:bodyPr lIns="0" tIns="0" rIns="0" bIns="0" rtlCol="0" anchor="t">
            <a:spAutoFit/>
          </a:bodyPr>
          <a:lstStyle/>
          <a:p>
            <a:pPr algn="r">
              <a:lnSpc>
                <a:spcPts val="1815"/>
              </a:lnSpc>
            </a:pPr>
            <a:r>
              <a:rPr lang="en-US" sz="2592" spc="-147" dirty="0">
                <a:solidFill>
                  <a:srgbClr val="1F4562"/>
                </a:solidFill>
                <a:latin typeface="Sloop Script Pro"/>
                <a:ea typeface="Sloop Script Pro"/>
                <a:cs typeface="Sloop Script Pro"/>
                <a:sym typeface="Sloop Script Pro"/>
              </a:rPr>
              <a:t>S</a:t>
            </a:r>
          </a:p>
        </p:txBody>
      </p:sp>
      <p:sp>
        <p:nvSpPr>
          <p:cNvPr id="34" name="TextBox 34">
            <a:extLst>
              <a:ext uri="{FF2B5EF4-FFF2-40B4-BE49-F238E27FC236}">
                <a16:creationId xmlns:a16="http://schemas.microsoft.com/office/drawing/2014/main" id="{B2C6D664-D4D3-B5A8-B441-93511FAFCF2B}"/>
              </a:ext>
            </a:extLst>
          </p:cNvPr>
          <p:cNvSpPr txBox="1"/>
          <p:nvPr/>
        </p:nvSpPr>
        <p:spPr>
          <a:xfrm>
            <a:off x="3222132" y="3975618"/>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unday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35" name="TextBox 35">
            <a:extLst>
              <a:ext uri="{FF2B5EF4-FFF2-40B4-BE49-F238E27FC236}">
                <a16:creationId xmlns:a16="http://schemas.microsoft.com/office/drawing/2014/main" id="{BB03554E-839E-EF26-0264-FF4C0A4B48BF}"/>
              </a:ext>
            </a:extLst>
          </p:cNvPr>
          <p:cNvSpPr txBox="1"/>
          <p:nvPr/>
        </p:nvSpPr>
        <p:spPr>
          <a:xfrm>
            <a:off x="3933115" y="3202985"/>
            <a:ext cx="607355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BRUNCH</a:t>
            </a:r>
          </a:p>
          <a:p>
            <a:pPr>
              <a:lnSpc>
                <a:spcPts val="1368"/>
              </a:lnSpc>
            </a:pPr>
            <a:r>
              <a:rPr lang="en-US" sz="1330" b="1" spc="-47" dirty="0">
                <a:solidFill>
                  <a:srgbClr val="000000"/>
                </a:solidFill>
                <a:latin typeface="TT Chocolates Bold"/>
                <a:ea typeface="TT Chocolates Bold"/>
                <a:cs typeface="TT Chocolates Bold"/>
                <a:sym typeface="TT Chocolates Bold"/>
              </a:rPr>
              <a:t>Hot Cinnamon Cream of Rice</a:t>
            </a:r>
          </a:p>
          <a:p>
            <a:pPr>
              <a:lnSpc>
                <a:spcPts val="1368"/>
              </a:lnSpc>
            </a:pPr>
            <a:r>
              <a:rPr lang="en-US" sz="1330" spc="-47" dirty="0">
                <a:latin typeface="TT Chocolates Bold"/>
                <a:ea typeface="TT Chocolates Bold"/>
                <a:cs typeface="TT Chocolates Bold"/>
                <a:sym typeface="TT Chocolates Bold"/>
              </a:rPr>
              <a:t>CHEESE </a:t>
            </a:r>
            <a:r>
              <a:rPr lang="en-US" sz="1330" b="1" spc="-47" dirty="0">
                <a:solidFill>
                  <a:srgbClr val="000000"/>
                </a:solidFill>
                <a:latin typeface="TT Chocolates Bold"/>
                <a:ea typeface="TT Chocolates Bold"/>
                <a:cs typeface="TT Chocolates Bold"/>
                <a:sym typeface="TT Chocolates Bold"/>
              </a:rPr>
              <a:t>BLINTZ DELIGHT – Three Crisp Cheese Blintzes,  Fresh Blackberries, Sour Cream, Honeydew Melon, Apple Crumb Cake</a:t>
            </a:r>
          </a:p>
        </p:txBody>
      </p:sp>
      <p:sp>
        <p:nvSpPr>
          <p:cNvPr id="36" name="TextBox 36">
            <a:extLst>
              <a:ext uri="{FF2B5EF4-FFF2-40B4-BE49-F238E27FC236}">
                <a16:creationId xmlns:a16="http://schemas.microsoft.com/office/drawing/2014/main" id="{724A3AC1-967A-106B-B88D-0D7A43B36D02}"/>
              </a:ext>
            </a:extLst>
          </p:cNvPr>
          <p:cNvSpPr txBox="1"/>
          <p:nvPr/>
        </p:nvSpPr>
        <p:spPr>
          <a:xfrm>
            <a:off x="3944301" y="3910543"/>
            <a:ext cx="5161159" cy="1981183"/>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BAKED BUTTER CRUMB ATLANTIC HADDOCK FILET </a:t>
            </a:r>
          </a:p>
          <a:p>
            <a:pPr>
              <a:lnSpc>
                <a:spcPts val="1368"/>
              </a:lnSpc>
            </a:pPr>
            <a:r>
              <a:rPr lang="en-US" sz="1330" b="1" spc="-47" dirty="0">
                <a:solidFill>
                  <a:srgbClr val="000000"/>
                </a:solidFill>
                <a:latin typeface="TT Chocolates Bold"/>
                <a:ea typeface="TT Chocolates Bold"/>
                <a:cs typeface="TT Chocolates Bold"/>
                <a:sym typeface="TT Chocolates Bold"/>
              </a:rPr>
              <a:t>BRAISED BEEF BURGUNDY WITH PEARL ONIONS </a:t>
            </a:r>
          </a:p>
          <a:p>
            <a:pPr>
              <a:lnSpc>
                <a:spcPts val="1368"/>
              </a:lnSpc>
            </a:pPr>
            <a:r>
              <a:rPr lang="en-US" sz="1330" b="1" spc="-47" dirty="0">
                <a:solidFill>
                  <a:srgbClr val="000000"/>
                </a:solidFill>
                <a:latin typeface="TT Chocolates Bold"/>
                <a:ea typeface="TT Chocolates Bold"/>
                <a:cs typeface="TT Chocolates Bold"/>
                <a:sym typeface="TT Chocolates Bold"/>
              </a:rPr>
              <a:t>Baked Potato with Sour Cream</a:t>
            </a:r>
          </a:p>
          <a:p>
            <a:pPr>
              <a:lnSpc>
                <a:spcPts val="1368"/>
              </a:lnSpc>
            </a:pPr>
            <a:r>
              <a:rPr lang="en-US" sz="1330" b="1" spc="-47" dirty="0">
                <a:solidFill>
                  <a:srgbClr val="000000"/>
                </a:solidFill>
                <a:latin typeface="TT Chocolates Bold"/>
                <a:ea typeface="TT Chocolates Bold"/>
                <a:cs typeface="TT Chocolates Bold"/>
                <a:sym typeface="TT Chocolates Bold"/>
              </a:rPr>
              <a:t>Sauteed Zucchini &amp; Summer Squash</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Cherry Pie</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37" name="TextBox 37">
            <a:extLst>
              <a:ext uri="{FF2B5EF4-FFF2-40B4-BE49-F238E27FC236}">
                <a16:creationId xmlns:a16="http://schemas.microsoft.com/office/drawing/2014/main" id="{575C9DF8-9068-67A1-D9FD-A69842EAE96C}"/>
              </a:ext>
            </a:extLst>
          </p:cNvPr>
          <p:cNvSpPr txBox="1"/>
          <p:nvPr/>
        </p:nvSpPr>
        <p:spPr>
          <a:xfrm>
            <a:off x="3355010" y="4222857"/>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31</a:t>
            </a:r>
          </a:p>
        </p:txBody>
      </p:sp>
      <p:sp>
        <p:nvSpPr>
          <p:cNvPr id="38" name="TextBox 38">
            <a:extLst>
              <a:ext uri="{FF2B5EF4-FFF2-40B4-BE49-F238E27FC236}">
                <a16:creationId xmlns:a16="http://schemas.microsoft.com/office/drawing/2014/main" id="{C36CF9EC-471A-2360-EC07-67E1169667A8}"/>
              </a:ext>
            </a:extLst>
          </p:cNvPr>
          <p:cNvSpPr txBox="1"/>
          <p:nvPr/>
        </p:nvSpPr>
        <p:spPr>
          <a:xfrm>
            <a:off x="2780816" y="6053408"/>
            <a:ext cx="403491" cy="278952"/>
          </a:xfrm>
          <a:prstGeom prst="rect">
            <a:avLst/>
          </a:prstGeom>
        </p:spPr>
        <p:txBody>
          <a:bodyPr lIns="0" tIns="0" rIns="0" bIns="0" rtlCol="0" anchor="t">
            <a:spAutoFit/>
          </a:bodyPr>
          <a:lstStyle/>
          <a:p>
            <a:pPr algn="r">
              <a:lnSpc>
                <a:spcPts val="1815"/>
              </a:lnSpc>
              <a:spcBef>
                <a:spcPct val="0"/>
              </a:spcBef>
            </a:pPr>
            <a:r>
              <a:rPr lang="en-US" sz="2592" spc="-147" dirty="0">
                <a:solidFill>
                  <a:srgbClr val="1F4562"/>
                </a:solidFill>
                <a:latin typeface="Sloop Script Pro"/>
                <a:ea typeface="Sloop Script Pro"/>
                <a:cs typeface="Sloop Script Pro"/>
                <a:sym typeface="Sloop Script Pro"/>
              </a:rPr>
              <a:t>M</a:t>
            </a:r>
          </a:p>
        </p:txBody>
      </p:sp>
      <p:sp>
        <p:nvSpPr>
          <p:cNvPr id="39" name="TextBox 39">
            <a:extLst>
              <a:ext uri="{FF2B5EF4-FFF2-40B4-BE49-F238E27FC236}">
                <a16:creationId xmlns:a16="http://schemas.microsoft.com/office/drawing/2014/main" id="{ABC86ED3-1DA8-F3C4-BED7-3AED2FD5AF1F}"/>
              </a:ext>
            </a:extLst>
          </p:cNvPr>
          <p:cNvSpPr txBox="1"/>
          <p:nvPr/>
        </p:nvSpPr>
        <p:spPr>
          <a:xfrm>
            <a:off x="3228425" y="595571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onday</a:t>
            </a:r>
          </a:p>
        </p:txBody>
      </p:sp>
      <p:sp>
        <p:nvSpPr>
          <p:cNvPr id="40" name="TextBox 40">
            <a:extLst>
              <a:ext uri="{FF2B5EF4-FFF2-40B4-BE49-F238E27FC236}">
                <a16:creationId xmlns:a16="http://schemas.microsoft.com/office/drawing/2014/main" id="{76EAE0EB-349B-D489-738C-00065AE657D3}"/>
              </a:ext>
            </a:extLst>
          </p:cNvPr>
          <p:cNvSpPr txBox="1"/>
          <p:nvPr/>
        </p:nvSpPr>
        <p:spPr>
          <a:xfrm>
            <a:off x="3928783" y="5221801"/>
            <a:ext cx="5980227" cy="903965"/>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Tomato Lentil Soup</a:t>
            </a:r>
          </a:p>
          <a:p>
            <a:pPr>
              <a:lnSpc>
                <a:spcPts val="1368"/>
              </a:lnSpc>
            </a:pPr>
            <a:r>
              <a:rPr lang="en-US" sz="1330" b="1" spc="-47" dirty="0">
                <a:solidFill>
                  <a:srgbClr val="000000"/>
                </a:solidFill>
                <a:latin typeface="TT Chocolates Bold"/>
                <a:ea typeface="TT Chocolates Bold"/>
                <a:cs typeface="TT Chocolates Bold"/>
                <a:sym typeface="TT Chocolates Bold"/>
              </a:rPr>
              <a:t>OPEN FACED TURKEY SANDWICH – Oven Roasted Turkey on Challah Bread, </a:t>
            </a:r>
          </a:p>
          <a:p>
            <a:pPr>
              <a:lnSpc>
                <a:spcPts val="1368"/>
              </a:lnSpc>
            </a:pPr>
            <a:r>
              <a:rPr lang="en-US" sz="1330" b="1" spc="-47" dirty="0">
                <a:solidFill>
                  <a:srgbClr val="000000"/>
                </a:solidFill>
                <a:latin typeface="TT Chocolates Bold"/>
                <a:ea typeface="TT Chocolates Bold"/>
                <a:cs typeface="TT Chocolates Bold"/>
                <a:sym typeface="TT Chocolates Bold"/>
              </a:rPr>
              <a:t>Mashed Potatoes, Gravy, Sauteed Lemon Butter Green Beans</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41" name="TextBox 41">
            <a:extLst>
              <a:ext uri="{FF2B5EF4-FFF2-40B4-BE49-F238E27FC236}">
                <a16:creationId xmlns:a16="http://schemas.microsoft.com/office/drawing/2014/main" id="{C3CE00A1-2A4C-421E-9929-AD66F569FEB7}"/>
              </a:ext>
            </a:extLst>
          </p:cNvPr>
          <p:cNvSpPr txBox="1"/>
          <p:nvPr/>
        </p:nvSpPr>
        <p:spPr>
          <a:xfrm>
            <a:off x="3928783" y="5915590"/>
            <a:ext cx="53388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ROAST LEG OF LAMB, MINTED AU JUS</a:t>
            </a:r>
          </a:p>
          <a:p>
            <a:pPr>
              <a:lnSpc>
                <a:spcPts val="1368"/>
              </a:lnSpc>
            </a:pPr>
            <a:r>
              <a:rPr lang="en-US" sz="1330" b="1" spc="-47" dirty="0">
                <a:solidFill>
                  <a:srgbClr val="000000"/>
                </a:solidFill>
                <a:latin typeface="TT Chocolates Bold"/>
                <a:ea typeface="TT Chocolates Bold"/>
                <a:cs typeface="TT Chocolates Bold"/>
                <a:sym typeface="TT Chocolates Bold"/>
              </a:rPr>
              <a:t>CILANTRO LIME CHICKEN QUARTER</a:t>
            </a:r>
          </a:p>
          <a:p>
            <a:pPr>
              <a:lnSpc>
                <a:spcPts val="1368"/>
              </a:lnSpc>
            </a:pPr>
            <a:r>
              <a:rPr lang="en-US" sz="1330" b="1" spc="-47" dirty="0">
                <a:solidFill>
                  <a:srgbClr val="000000"/>
                </a:solidFill>
                <a:latin typeface="TT Chocolates Bold"/>
                <a:ea typeface="TT Chocolates Bold"/>
                <a:cs typeface="TT Chocolates Bold"/>
                <a:sym typeface="TT Chocolates Bold"/>
              </a:rPr>
              <a:t>Herbed Buttered Noodles</a:t>
            </a:r>
          </a:p>
          <a:p>
            <a:pPr>
              <a:lnSpc>
                <a:spcPts val="1368"/>
              </a:lnSpc>
            </a:pPr>
            <a:r>
              <a:rPr lang="en-US" sz="1330" b="1" spc="-47" dirty="0">
                <a:solidFill>
                  <a:srgbClr val="000000"/>
                </a:solidFill>
                <a:latin typeface="TT Chocolates Bold"/>
                <a:ea typeface="TT Chocolates Bold"/>
                <a:cs typeface="TT Chocolates Bold"/>
                <a:sym typeface="TT Chocolates Bold"/>
              </a:rPr>
              <a:t>Roasted Plum Tomatoes with Basil</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a:t>
            </a:r>
          </a:p>
          <a:p>
            <a:pPr>
              <a:lnSpc>
                <a:spcPts val="1368"/>
              </a:lnSpc>
            </a:pPr>
            <a:r>
              <a:rPr lang="en-US" sz="1330" b="1" spc="-47" dirty="0">
                <a:solidFill>
                  <a:srgbClr val="000000"/>
                </a:solidFill>
                <a:latin typeface="TT Chocolates Bold"/>
                <a:ea typeface="TT Chocolates Bold"/>
                <a:cs typeface="TT Chocolates Bold"/>
                <a:sym typeface="TT Chocolates Bold"/>
              </a:rPr>
              <a:t>Jello with Whipped Cream</a:t>
            </a:r>
          </a:p>
        </p:txBody>
      </p:sp>
      <p:sp>
        <p:nvSpPr>
          <p:cNvPr id="42" name="TextBox 42">
            <a:extLst>
              <a:ext uri="{FF2B5EF4-FFF2-40B4-BE49-F238E27FC236}">
                <a16:creationId xmlns:a16="http://schemas.microsoft.com/office/drawing/2014/main" id="{B2EDCE0E-8D6E-760B-4CC4-DA4193C2FD81}"/>
              </a:ext>
            </a:extLst>
          </p:cNvPr>
          <p:cNvSpPr txBox="1"/>
          <p:nvPr/>
        </p:nvSpPr>
        <p:spPr>
          <a:xfrm>
            <a:off x="3355010" y="6266449"/>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1</a:t>
            </a:r>
          </a:p>
        </p:txBody>
      </p:sp>
      <p:sp>
        <p:nvSpPr>
          <p:cNvPr id="43" name="TextBox 43">
            <a:extLst>
              <a:ext uri="{FF2B5EF4-FFF2-40B4-BE49-F238E27FC236}">
                <a16:creationId xmlns:a16="http://schemas.microsoft.com/office/drawing/2014/main" id="{9707EFAC-8FFC-7BEF-9888-F3CF1664647A}"/>
              </a:ext>
            </a:extLst>
          </p:cNvPr>
          <p:cNvSpPr txBox="1"/>
          <p:nvPr/>
        </p:nvSpPr>
        <p:spPr>
          <a:xfrm>
            <a:off x="2746113" y="8109956"/>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44" name="TextBox 44">
            <a:extLst>
              <a:ext uri="{FF2B5EF4-FFF2-40B4-BE49-F238E27FC236}">
                <a16:creationId xmlns:a16="http://schemas.microsoft.com/office/drawing/2014/main" id="{C69BEED9-4577-CF05-CE03-ECA23225717C}"/>
              </a:ext>
            </a:extLst>
          </p:cNvPr>
          <p:cNvSpPr txBox="1"/>
          <p:nvPr/>
        </p:nvSpPr>
        <p:spPr>
          <a:xfrm>
            <a:off x="3222132" y="8008034"/>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uesday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45" name="TextBox 45">
            <a:extLst>
              <a:ext uri="{FF2B5EF4-FFF2-40B4-BE49-F238E27FC236}">
                <a16:creationId xmlns:a16="http://schemas.microsoft.com/office/drawing/2014/main" id="{65E20364-4B08-F216-7CCC-29AF8469EEB4}"/>
              </a:ext>
            </a:extLst>
          </p:cNvPr>
          <p:cNvSpPr txBox="1"/>
          <p:nvPr/>
        </p:nvSpPr>
        <p:spPr>
          <a:xfrm>
            <a:off x="3928782" y="7203000"/>
            <a:ext cx="6177009"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Pasta Fagioli</a:t>
            </a:r>
          </a:p>
          <a:p>
            <a:pPr>
              <a:lnSpc>
                <a:spcPts val="1368"/>
              </a:lnSpc>
            </a:pPr>
            <a:r>
              <a:rPr lang="en-US" sz="1330" b="1" spc="-47" dirty="0">
                <a:solidFill>
                  <a:srgbClr val="000000"/>
                </a:solidFill>
                <a:latin typeface="TT Chocolates Bold"/>
                <a:ea typeface="TT Chocolates Bold"/>
                <a:cs typeface="TT Chocolates Bold"/>
                <a:sym typeface="TT Chocolates Bold"/>
              </a:rPr>
              <a:t>TURKEY PIZZA BURGER – Lean Turkey Burger, Marinara, Provolone Cheese on a </a:t>
            </a:r>
          </a:p>
          <a:p>
            <a:pPr>
              <a:lnSpc>
                <a:spcPts val="1368"/>
              </a:lnSpc>
            </a:pPr>
            <a:r>
              <a:rPr lang="en-US" sz="1330" b="1" spc="-47" dirty="0">
                <a:solidFill>
                  <a:srgbClr val="000000"/>
                </a:solidFill>
                <a:latin typeface="TT Chocolates Bold"/>
                <a:ea typeface="TT Chocolates Bold"/>
                <a:cs typeface="TT Chocolates Bold"/>
                <a:sym typeface="TT Chocolates Bold"/>
              </a:rPr>
              <a:t>Burger Roll, Served with Italian Pasta Salad</a:t>
            </a:r>
          </a:p>
        </p:txBody>
      </p:sp>
      <p:sp>
        <p:nvSpPr>
          <p:cNvPr id="46" name="TextBox 46">
            <a:extLst>
              <a:ext uri="{FF2B5EF4-FFF2-40B4-BE49-F238E27FC236}">
                <a16:creationId xmlns:a16="http://schemas.microsoft.com/office/drawing/2014/main" id="{E2DC0EBA-2E51-1DEF-BFF0-76460AEE9778}"/>
              </a:ext>
            </a:extLst>
          </p:cNvPr>
          <p:cNvSpPr txBox="1"/>
          <p:nvPr/>
        </p:nvSpPr>
        <p:spPr>
          <a:xfrm>
            <a:off x="3928783" y="7904931"/>
            <a:ext cx="5796010" cy="126303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BUCCATINI BOLOGNESE</a:t>
            </a:r>
          </a:p>
          <a:p>
            <a:pPr>
              <a:lnSpc>
                <a:spcPts val="1368"/>
              </a:lnSpc>
            </a:pPr>
            <a:r>
              <a:rPr lang="en-US" sz="1330" b="1" spc="-47" dirty="0">
                <a:solidFill>
                  <a:srgbClr val="000000"/>
                </a:solidFill>
                <a:latin typeface="TT Chocolates Bold"/>
                <a:ea typeface="TT Chocolates Bold"/>
                <a:cs typeface="TT Chocolates Bold"/>
                <a:sym typeface="TT Chocolates Bold"/>
              </a:rPr>
              <a:t>BRAISED BONE IN CHICKEN, CREMINI MUSHROOMS</a:t>
            </a:r>
          </a:p>
          <a:p>
            <a:pPr>
              <a:lnSpc>
                <a:spcPts val="1368"/>
              </a:lnSpc>
            </a:pPr>
            <a:r>
              <a:rPr lang="en-US" sz="1330" b="1" spc="-47" dirty="0">
                <a:solidFill>
                  <a:srgbClr val="000000"/>
                </a:solidFill>
                <a:latin typeface="TT Chocolates Bold"/>
                <a:ea typeface="TT Chocolates Bold"/>
                <a:cs typeface="TT Chocolates Bold"/>
                <a:sym typeface="TT Chocolates Bold"/>
              </a:rPr>
              <a:t>Roasted Acorn Squash</a:t>
            </a:r>
          </a:p>
          <a:p>
            <a:pPr>
              <a:lnSpc>
                <a:spcPts val="1368"/>
              </a:lnSpc>
            </a:pPr>
            <a:r>
              <a:rPr lang="en-US" sz="1330" b="1" spc="-47" dirty="0">
                <a:solidFill>
                  <a:srgbClr val="000000"/>
                </a:solidFill>
                <a:latin typeface="TT Chocolates Bold"/>
                <a:ea typeface="TT Chocolates Bold"/>
                <a:cs typeface="TT Chocolates Bold"/>
                <a:sym typeface="TT Chocolates Bold"/>
              </a:rPr>
              <a:t>Basmati Rice</a:t>
            </a:r>
          </a:p>
          <a:p>
            <a:pPr>
              <a:lnSpc>
                <a:spcPts val="1368"/>
              </a:lnSpc>
            </a:pPr>
            <a:r>
              <a:rPr lang="en-US" sz="1330" b="1" spc="-47" dirty="0">
                <a:solidFill>
                  <a:srgbClr val="000000"/>
                </a:solidFill>
                <a:latin typeface="TT Chocolates Bold"/>
                <a:ea typeface="TT Chocolates Bold"/>
                <a:cs typeface="TT Chocolates Bold"/>
                <a:sym typeface="TT Chocolates Bold"/>
              </a:rPr>
              <a:t>Health Slaw Salad</a:t>
            </a:r>
          </a:p>
          <a:p>
            <a:pPr>
              <a:lnSpc>
                <a:spcPts val="1368"/>
              </a:lnSpc>
            </a:pPr>
            <a:r>
              <a:rPr lang="en-US" sz="1330" b="1" spc="-47" dirty="0">
                <a:solidFill>
                  <a:srgbClr val="000000"/>
                </a:solidFill>
                <a:latin typeface="TT Chocolates Bold"/>
                <a:ea typeface="TT Chocolates Bold"/>
                <a:cs typeface="TT Chocolates Bold"/>
                <a:sym typeface="TT Chocolates Bold"/>
              </a:rPr>
              <a:t>Fruit of the Day</a:t>
            </a:r>
          </a:p>
        </p:txBody>
      </p:sp>
      <p:sp>
        <p:nvSpPr>
          <p:cNvPr id="47" name="TextBox 47">
            <a:extLst>
              <a:ext uri="{FF2B5EF4-FFF2-40B4-BE49-F238E27FC236}">
                <a16:creationId xmlns:a16="http://schemas.microsoft.com/office/drawing/2014/main" id="{43D1DFE8-B518-8CA8-0C1C-40E329526ADD}"/>
              </a:ext>
            </a:extLst>
          </p:cNvPr>
          <p:cNvSpPr txBox="1"/>
          <p:nvPr/>
        </p:nvSpPr>
        <p:spPr>
          <a:xfrm>
            <a:off x="3355010" y="831956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2</a:t>
            </a:r>
          </a:p>
        </p:txBody>
      </p:sp>
      <p:sp>
        <p:nvSpPr>
          <p:cNvPr id="48" name="TextBox 48">
            <a:extLst>
              <a:ext uri="{FF2B5EF4-FFF2-40B4-BE49-F238E27FC236}">
                <a16:creationId xmlns:a16="http://schemas.microsoft.com/office/drawing/2014/main" id="{BA1E0E73-1EF8-7D12-B136-95A809BF4723}"/>
              </a:ext>
            </a:extLst>
          </p:cNvPr>
          <p:cNvSpPr txBox="1"/>
          <p:nvPr/>
        </p:nvSpPr>
        <p:spPr>
          <a:xfrm>
            <a:off x="2554578" y="10174218"/>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W</a:t>
            </a:r>
          </a:p>
        </p:txBody>
      </p:sp>
      <p:sp>
        <p:nvSpPr>
          <p:cNvPr id="49" name="TextBox 49">
            <a:extLst>
              <a:ext uri="{FF2B5EF4-FFF2-40B4-BE49-F238E27FC236}">
                <a16:creationId xmlns:a16="http://schemas.microsoft.com/office/drawing/2014/main" id="{092AC4B9-E32C-EEA0-EF49-A2B71F90DE44}"/>
              </a:ext>
            </a:extLst>
          </p:cNvPr>
          <p:cNvSpPr txBox="1"/>
          <p:nvPr/>
        </p:nvSpPr>
        <p:spPr>
          <a:xfrm>
            <a:off x="3026679" y="10058770"/>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ednesday</a:t>
            </a:r>
          </a:p>
        </p:txBody>
      </p:sp>
      <p:sp>
        <p:nvSpPr>
          <p:cNvPr id="50" name="TextBox 50">
            <a:extLst>
              <a:ext uri="{FF2B5EF4-FFF2-40B4-BE49-F238E27FC236}">
                <a16:creationId xmlns:a16="http://schemas.microsoft.com/office/drawing/2014/main" id="{DC7C39BD-4235-E7AF-4E67-3F3EEC2C25A2}"/>
              </a:ext>
            </a:extLst>
          </p:cNvPr>
          <p:cNvSpPr txBox="1"/>
          <p:nvPr/>
        </p:nvSpPr>
        <p:spPr>
          <a:xfrm>
            <a:off x="3941742" y="9191882"/>
            <a:ext cx="6114026" cy="724429"/>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Split Pea Soup</a:t>
            </a:r>
          </a:p>
          <a:p>
            <a:pPr>
              <a:lnSpc>
                <a:spcPts val="1368"/>
              </a:lnSpc>
            </a:pPr>
            <a:r>
              <a:rPr lang="en-US" sz="1330" b="1" spc="-47" dirty="0">
                <a:solidFill>
                  <a:srgbClr val="000000"/>
                </a:solidFill>
                <a:latin typeface="TT Chocolates Bold"/>
                <a:ea typeface="TT Chocolates Bold"/>
                <a:cs typeface="TT Chocolates Bold"/>
                <a:sym typeface="TT Chocolates Bold"/>
              </a:rPr>
              <a:t>CLASSIC CHEF SALAD – Julienne Strips of Turkey, Ham, Muenster Cheese, American Cheese, Egg, Cucumber, Tomato, Crisp Greens, Ranch Dressing, Dinner Roll</a:t>
            </a:r>
          </a:p>
        </p:txBody>
      </p:sp>
      <p:sp>
        <p:nvSpPr>
          <p:cNvPr id="51" name="TextBox 51">
            <a:extLst>
              <a:ext uri="{FF2B5EF4-FFF2-40B4-BE49-F238E27FC236}">
                <a16:creationId xmlns:a16="http://schemas.microsoft.com/office/drawing/2014/main" id="{A0A0D735-7237-22B6-196E-8E169E6BBCE8}"/>
              </a:ext>
            </a:extLst>
          </p:cNvPr>
          <p:cNvSpPr txBox="1"/>
          <p:nvPr/>
        </p:nvSpPr>
        <p:spPr>
          <a:xfrm>
            <a:off x="3928783" y="9885984"/>
            <a:ext cx="579601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BROILED TILAPIA FILET, LEMON WINE BROTH</a:t>
            </a:r>
          </a:p>
          <a:p>
            <a:pPr>
              <a:lnSpc>
                <a:spcPts val="1368"/>
              </a:lnSpc>
            </a:pPr>
            <a:r>
              <a:rPr lang="en-US" sz="1330" b="1" spc="-47" dirty="0">
                <a:solidFill>
                  <a:srgbClr val="000000"/>
                </a:solidFill>
                <a:latin typeface="TT Chocolates Bold"/>
                <a:ea typeface="TT Chocolates Bold"/>
                <a:cs typeface="TT Chocolates Bold"/>
                <a:sym typeface="TT Chocolates Bold"/>
              </a:rPr>
              <a:t>EGGPLANT ROLATINI MARINARA </a:t>
            </a:r>
          </a:p>
          <a:p>
            <a:pPr>
              <a:lnSpc>
                <a:spcPts val="1368"/>
              </a:lnSpc>
            </a:pPr>
            <a:r>
              <a:rPr lang="en-US" sz="1330" b="1" spc="-47" dirty="0">
                <a:solidFill>
                  <a:srgbClr val="000000"/>
                </a:solidFill>
                <a:latin typeface="TT Chocolates Bold"/>
                <a:ea typeface="TT Chocolates Bold"/>
                <a:cs typeface="TT Chocolates Bold"/>
                <a:sym typeface="TT Chocolates Bold"/>
              </a:rPr>
              <a:t>Steamed Cauliflower with Dill</a:t>
            </a:r>
          </a:p>
          <a:p>
            <a:pPr>
              <a:lnSpc>
                <a:spcPts val="1368"/>
              </a:lnSpc>
            </a:pPr>
            <a:r>
              <a:rPr lang="en-US" sz="1330" b="1" spc="-47" dirty="0">
                <a:solidFill>
                  <a:srgbClr val="000000"/>
                </a:solidFill>
                <a:latin typeface="TT Chocolates Bold"/>
                <a:ea typeface="TT Chocolates Bold"/>
                <a:cs typeface="TT Chocolates Bold"/>
                <a:sym typeface="TT Chocolates Bold"/>
              </a:rPr>
              <a:t>Herbed Rice</a:t>
            </a:r>
          </a:p>
          <a:p>
            <a:pPr>
              <a:lnSpc>
                <a:spcPts val="1368"/>
              </a:lnSpc>
            </a:pPr>
            <a:r>
              <a:rPr lang="en-US" sz="1330" b="1" spc="-47" dirty="0">
                <a:solidFill>
                  <a:srgbClr val="000000"/>
                </a:solidFill>
                <a:latin typeface="TT Chocolates Bold"/>
                <a:ea typeface="TT Chocolates Bold"/>
                <a:cs typeface="TT Chocolates Bold"/>
                <a:sym typeface="TT Chocolates Bold"/>
              </a:rPr>
              <a:t>Garden Salad with Low Fat Dressing</a:t>
            </a:r>
          </a:p>
          <a:p>
            <a:pPr>
              <a:lnSpc>
                <a:spcPts val="1368"/>
              </a:lnSpc>
            </a:pPr>
            <a:r>
              <a:rPr lang="en-US" sz="1330" b="1" spc="-47" dirty="0">
                <a:solidFill>
                  <a:srgbClr val="000000"/>
                </a:solidFill>
                <a:latin typeface="TT Chocolates Bold"/>
                <a:ea typeface="TT Chocolates Bold"/>
                <a:cs typeface="TT Chocolates Bold"/>
                <a:sym typeface="TT Chocolates Bold"/>
              </a:rPr>
              <a:t>Ice Cream Novelties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2" name="TextBox 52">
            <a:extLst>
              <a:ext uri="{FF2B5EF4-FFF2-40B4-BE49-F238E27FC236}">
                <a16:creationId xmlns:a16="http://schemas.microsoft.com/office/drawing/2014/main" id="{0DBFDF69-32E1-9BDB-EA49-F87372068E3D}"/>
              </a:ext>
            </a:extLst>
          </p:cNvPr>
          <p:cNvSpPr txBox="1"/>
          <p:nvPr/>
        </p:nvSpPr>
        <p:spPr>
          <a:xfrm>
            <a:off x="3355010" y="10372684"/>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3</a:t>
            </a:r>
          </a:p>
        </p:txBody>
      </p:sp>
      <p:sp>
        <p:nvSpPr>
          <p:cNvPr id="53" name="TextBox 53">
            <a:extLst>
              <a:ext uri="{FF2B5EF4-FFF2-40B4-BE49-F238E27FC236}">
                <a16:creationId xmlns:a16="http://schemas.microsoft.com/office/drawing/2014/main" id="{302F994F-85AF-2442-AD9E-B6E84E04F7BC}"/>
              </a:ext>
            </a:extLst>
          </p:cNvPr>
          <p:cNvSpPr txBox="1"/>
          <p:nvPr/>
        </p:nvSpPr>
        <p:spPr>
          <a:xfrm>
            <a:off x="2611282" y="12202890"/>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T</a:t>
            </a:r>
          </a:p>
        </p:txBody>
      </p:sp>
      <p:sp>
        <p:nvSpPr>
          <p:cNvPr id="54" name="TextBox 54">
            <a:extLst>
              <a:ext uri="{FF2B5EF4-FFF2-40B4-BE49-F238E27FC236}">
                <a16:creationId xmlns:a16="http://schemas.microsoft.com/office/drawing/2014/main" id="{4058EF2E-6B60-6F9B-FB89-BCF40792D6D3}"/>
              </a:ext>
            </a:extLst>
          </p:cNvPr>
          <p:cNvSpPr txBox="1"/>
          <p:nvPr/>
        </p:nvSpPr>
        <p:spPr>
          <a:xfrm>
            <a:off x="3104026" y="12102362"/>
            <a:ext cx="1079652" cy="346249"/>
          </a:xfrm>
          <a:prstGeom prst="rect">
            <a:avLst/>
          </a:prstGeom>
        </p:spPr>
        <p:txBody>
          <a:bodyPr lIns="0" tIns="0" rIns="0" bIns="0" rtlCol="0" anchor="t">
            <a:spAutoFit/>
          </a:bodyPr>
          <a:lstStyle/>
          <a:p>
            <a:pPr>
              <a:lnSpc>
                <a:spcPts val="2728"/>
              </a:lnSpc>
              <a:spcBef>
                <a:spcPct val="0"/>
              </a:spcBef>
            </a:pPr>
            <a:r>
              <a:rPr lang="en-US" sz="2292" spc="-155">
                <a:solidFill>
                  <a:srgbClr val="1F4562"/>
                </a:solidFill>
                <a:latin typeface="Times New Roman Condensed"/>
                <a:ea typeface="Times New Roman Condensed"/>
                <a:cs typeface="Times New Roman Condensed"/>
                <a:sym typeface="Times New Roman Condensed"/>
              </a:rPr>
              <a:t>hursday</a:t>
            </a:r>
          </a:p>
        </p:txBody>
      </p:sp>
      <p:sp>
        <p:nvSpPr>
          <p:cNvPr id="55" name="TextBox 55">
            <a:extLst>
              <a:ext uri="{FF2B5EF4-FFF2-40B4-BE49-F238E27FC236}">
                <a16:creationId xmlns:a16="http://schemas.microsoft.com/office/drawing/2014/main" id="{F8D7FE6D-BEFB-AAA3-936F-FA55C2BC15CF}"/>
              </a:ext>
            </a:extLst>
          </p:cNvPr>
          <p:cNvSpPr txBox="1"/>
          <p:nvPr/>
        </p:nvSpPr>
        <p:spPr>
          <a:xfrm>
            <a:off x="3925272" y="11181070"/>
            <a:ext cx="6177009" cy="895117"/>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a:t>
            </a:r>
          </a:p>
          <a:p>
            <a:pPr>
              <a:lnSpc>
                <a:spcPts val="1368"/>
              </a:lnSpc>
            </a:pPr>
            <a:r>
              <a:rPr lang="en-US" sz="1330" b="1" spc="-47" dirty="0">
                <a:solidFill>
                  <a:srgbClr val="000000"/>
                </a:solidFill>
                <a:latin typeface="TT Chocolates Bold"/>
                <a:ea typeface="TT Chocolates Bold"/>
                <a:cs typeface="TT Chocolates Bold"/>
                <a:sym typeface="TT Chocolates Bold"/>
              </a:rPr>
              <a:t>Chicken Tortilla Soup</a:t>
            </a:r>
          </a:p>
          <a:p>
            <a:pPr>
              <a:lnSpc>
                <a:spcPts val="1368"/>
              </a:lnSpc>
            </a:pPr>
            <a:r>
              <a:rPr lang="en-US" sz="1330" b="1" spc="-47" dirty="0">
                <a:solidFill>
                  <a:srgbClr val="000000"/>
                </a:solidFill>
                <a:latin typeface="TT Chocolates Bold"/>
                <a:ea typeface="TT Chocolates Bold"/>
                <a:cs typeface="TT Chocolates Bold"/>
                <a:sym typeface="TT Chocolates Bold"/>
              </a:rPr>
              <a:t>GRILLED SHRIMP FAJITAS – Tender Seasoned Shrimp, Onions, Peppers, Pico De Gallo , Mashed Avocado, Sour Cream, Flour Tortilla, Fire Roasted Corn &amp; Peppers</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6" name="TextBox 56">
            <a:extLst>
              <a:ext uri="{FF2B5EF4-FFF2-40B4-BE49-F238E27FC236}">
                <a16:creationId xmlns:a16="http://schemas.microsoft.com/office/drawing/2014/main" id="{CEF9EC08-E6F0-B932-3E68-2CF76240F2DB}"/>
              </a:ext>
            </a:extLst>
          </p:cNvPr>
          <p:cNvSpPr txBox="1"/>
          <p:nvPr/>
        </p:nvSpPr>
        <p:spPr>
          <a:xfrm>
            <a:off x="3921264" y="11898185"/>
            <a:ext cx="5969920" cy="1433726"/>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a:t>
            </a:r>
          </a:p>
          <a:p>
            <a:pPr>
              <a:lnSpc>
                <a:spcPts val="1368"/>
              </a:lnSpc>
            </a:pPr>
            <a:r>
              <a:rPr lang="en-US" sz="1330" b="1" spc="-47" dirty="0">
                <a:solidFill>
                  <a:srgbClr val="000000"/>
                </a:solidFill>
                <a:latin typeface="TT Chocolates Bold"/>
                <a:ea typeface="TT Chocolates Bold"/>
                <a:cs typeface="TT Chocolates Bold"/>
                <a:sym typeface="TT Chocolates Bold"/>
              </a:rPr>
              <a:t>BREADED PORK CHOP WITH APPLESAUCE</a:t>
            </a:r>
          </a:p>
          <a:p>
            <a:pPr>
              <a:lnSpc>
                <a:spcPts val="1368"/>
              </a:lnSpc>
            </a:pPr>
            <a:r>
              <a:rPr lang="en-US" sz="1330" b="1" spc="-47" dirty="0">
                <a:solidFill>
                  <a:srgbClr val="000000"/>
                </a:solidFill>
                <a:latin typeface="TT Chocolates Bold"/>
                <a:ea typeface="TT Chocolates Bold"/>
                <a:cs typeface="TT Chocolates Bold"/>
                <a:sym typeface="TT Chocolates Bold"/>
              </a:rPr>
              <a:t>LEMON THYME ROASTED FRENCH BREAST OF CHICKEN </a:t>
            </a:r>
          </a:p>
          <a:p>
            <a:pPr>
              <a:lnSpc>
                <a:spcPts val="1368"/>
              </a:lnSpc>
            </a:pPr>
            <a:r>
              <a:rPr lang="en-US" sz="1330" b="1" spc="-47" dirty="0">
                <a:solidFill>
                  <a:srgbClr val="000000"/>
                </a:solidFill>
                <a:latin typeface="TT Chocolates Bold"/>
                <a:ea typeface="TT Chocolates Bold"/>
                <a:cs typeface="TT Chocolates Bold"/>
                <a:sym typeface="TT Chocolates Bold"/>
              </a:rPr>
              <a:t>Caramelized Sweet Plantains</a:t>
            </a:r>
          </a:p>
          <a:p>
            <a:pPr>
              <a:lnSpc>
                <a:spcPts val="1368"/>
              </a:lnSpc>
            </a:pPr>
            <a:r>
              <a:rPr lang="en-US" sz="1330" b="1" spc="-47" dirty="0">
                <a:solidFill>
                  <a:srgbClr val="000000"/>
                </a:solidFill>
                <a:latin typeface="TT Chocolates Bold"/>
                <a:ea typeface="TT Chocolates Bold"/>
                <a:cs typeface="TT Chocolates Bold"/>
                <a:sym typeface="TT Chocolates Bold"/>
              </a:rPr>
              <a:t>Honey Kissed Roasted Baby Carrots</a:t>
            </a:r>
          </a:p>
          <a:p>
            <a:pPr>
              <a:lnSpc>
                <a:spcPts val="1368"/>
              </a:lnSpc>
            </a:pPr>
            <a:r>
              <a:rPr lang="en-US" sz="1330" b="1" spc="-47" dirty="0">
                <a:solidFill>
                  <a:srgbClr val="000000"/>
                </a:solidFill>
                <a:latin typeface="TT Chocolates Bold"/>
                <a:ea typeface="TT Chocolates Bold"/>
                <a:cs typeface="TT Chocolates Bold"/>
                <a:sym typeface="TT Chocolates Bold"/>
              </a:rPr>
              <a:t>Farro &amp; Quinoa Salad with Tomato</a:t>
            </a:r>
          </a:p>
          <a:p>
            <a:pPr>
              <a:lnSpc>
                <a:spcPts val="1368"/>
              </a:lnSpc>
            </a:pPr>
            <a:r>
              <a:rPr lang="en-US" sz="1330" b="1" spc="-47" dirty="0">
                <a:solidFill>
                  <a:srgbClr val="000000"/>
                </a:solidFill>
                <a:latin typeface="TT Chocolates Bold"/>
                <a:ea typeface="TT Chocolates Bold"/>
                <a:cs typeface="TT Chocolates Bold"/>
                <a:sym typeface="TT Chocolates Bold"/>
              </a:rPr>
              <a:t>Banana Bread Pudding</a:t>
            </a:r>
          </a:p>
          <a:p>
            <a:pPr>
              <a:lnSpc>
                <a:spcPts val="1368"/>
              </a:lnSpc>
            </a:pPr>
            <a:endParaRPr lang="en-US" sz="1100" b="1" spc="-47" dirty="0">
              <a:solidFill>
                <a:srgbClr val="000000"/>
              </a:solidFill>
              <a:latin typeface="TT Chocolates Bold"/>
              <a:ea typeface="TT Chocolates Bold"/>
              <a:cs typeface="TT Chocolates Bold"/>
              <a:sym typeface="TT Chocolates Bold"/>
            </a:endParaRPr>
          </a:p>
        </p:txBody>
      </p:sp>
      <p:sp>
        <p:nvSpPr>
          <p:cNvPr id="57" name="TextBox 57">
            <a:extLst>
              <a:ext uri="{FF2B5EF4-FFF2-40B4-BE49-F238E27FC236}">
                <a16:creationId xmlns:a16="http://schemas.microsoft.com/office/drawing/2014/main" id="{815002A2-55C3-B11D-4BC3-7E7047C77E23}"/>
              </a:ext>
            </a:extLst>
          </p:cNvPr>
          <p:cNvSpPr txBox="1"/>
          <p:nvPr/>
        </p:nvSpPr>
        <p:spPr>
          <a:xfrm>
            <a:off x="3355010" y="12416276"/>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4</a:t>
            </a:r>
          </a:p>
        </p:txBody>
      </p:sp>
      <p:sp>
        <p:nvSpPr>
          <p:cNvPr id="58" name="TextBox 58">
            <a:extLst>
              <a:ext uri="{FF2B5EF4-FFF2-40B4-BE49-F238E27FC236}">
                <a16:creationId xmlns:a16="http://schemas.microsoft.com/office/drawing/2014/main" id="{8B1C06D3-88C4-C173-4E5D-5F11873C34EF}"/>
              </a:ext>
            </a:extLst>
          </p:cNvPr>
          <p:cNvSpPr txBox="1"/>
          <p:nvPr/>
        </p:nvSpPr>
        <p:spPr>
          <a:xfrm>
            <a:off x="2861526" y="14262709"/>
            <a:ext cx="403491" cy="255519"/>
          </a:xfrm>
          <a:prstGeom prst="rect">
            <a:avLst/>
          </a:prstGeom>
        </p:spPr>
        <p:txBody>
          <a:bodyPr lIns="0" tIns="0" rIns="0" bIns="0" rtlCol="0" anchor="t">
            <a:spAutoFit/>
          </a:bodyPr>
          <a:lstStyle/>
          <a:p>
            <a:pPr algn="r">
              <a:lnSpc>
                <a:spcPts val="1675"/>
              </a:lnSpc>
            </a:pPr>
            <a:r>
              <a:rPr lang="en-US" sz="2392" spc="-136" dirty="0">
                <a:solidFill>
                  <a:srgbClr val="1F4562"/>
                </a:solidFill>
                <a:latin typeface="Sloop Script Pro"/>
                <a:ea typeface="Sloop Script Pro"/>
                <a:cs typeface="Sloop Script Pro"/>
                <a:sym typeface="Sloop Script Pro"/>
              </a:rPr>
              <a:t>F</a:t>
            </a:r>
          </a:p>
        </p:txBody>
      </p:sp>
      <p:sp>
        <p:nvSpPr>
          <p:cNvPr id="59" name="TextBox 59">
            <a:extLst>
              <a:ext uri="{FF2B5EF4-FFF2-40B4-BE49-F238E27FC236}">
                <a16:creationId xmlns:a16="http://schemas.microsoft.com/office/drawing/2014/main" id="{3DAB89C7-D272-E8C6-0E8D-3795E69A7767}"/>
              </a:ext>
            </a:extLst>
          </p:cNvPr>
          <p:cNvSpPr txBox="1"/>
          <p:nvPr/>
        </p:nvSpPr>
        <p:spPr>
          <a:xfrm>
            <a:off x="3309098" y="14155112"/>
            <a:ext cx="1079652" cy="346249"/>
          </a:xfrm>
          <a:prstGeom prst="rect">
            <a:avLst/>
          </a:prstGeom>
        </p:spPr>
        <p:txBody>
          <a:bodyPr lIns="0" tIns="0" rIns="0" bIns="0" rtlCol="0" anchor="t">
            <a:spAutoFit/>
          </a:bodyPr>
          <a:lstStyle/>
          <a:p>
            <a:pPr>
              <a:lnSpc>
                <a:spcPts val="2728"/>
              </a:lnSpc>
              <a:spcBef>
                <a:spcPct val="0"/>
              </a:spcBef>
            </a:pPr>
            <a:r>
              <a:rPr lang="en-US" sz="2292" spc="-155" dirty="0" err="1">
                <a:solidFill>
                  <a:srgbClr val="1F4562"/>
                </a:solidFill>
                <a:latin typeface="Times New Roman Condensed"/>
                <a:ea typeface="Times New Roman Condensed"/>
                <a:cs typeface="Times New Roman Condensed"/>
                <a:sym typeface="Times New Roman Condensed"/>
              </a:rPr>
              <a:t>riday</a:t>
            </a:r>
            <a:endParaRPr lang="en-US" sz="2292" spc="-155" dirty="0">
              <a:solidFill>
                <a:srgbClr val="1F4562"/>
              </a:solidFill>
              <a:latin typeface="Times New Roman Condensed"/>
              <a:ea typeface="Times New Roman Condensed"/>
              <a:cs typeface="Times New Roman Condensed"/>
              <a:sym typeface="Times New Roman Condensed"/>
            </a:endParaRPr>
          </a:p>
        </p:txBody>
      </p:sp>
      <p:sp>
        <p:nvSpPr>
          <p:cNvPr id="60" name="TextBox 60">
            <a:extLst>
              <a:ext uri="{FF2B5EF4-FFF2-40B4-BE49-F238E27FC236}">
                <a16:creationId xmlns:a16="http://schemas.microsoft.com/office/drawing/2014/main" id="{9AEF5D27-C228-5157-8081-C9F056D2D730}"/>
              </a:ext>
            </a:extLst>
          </p:cNvPr>
          <p:cNvSpPr txBox="1"/>
          <p:nvPr/>
        </p:nvSpPr>
        <p:spPr>
          <a:xfrm>
            <a:off x="3921264" y="13253583"/>
            <a:ext cx="6426265" cy="179279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LUNCH – Regular Time from 11:15 am - 2:00 pm</a:t>
            </a:r>
            <a:endParaRPr lang="en-US" sz="1330" b="1" spc="-47" dirty="0">
              <a:solidFill>
                <a:srgbClr val="000000"/>
              </a:solidFill>
              <a:latin typeface="TT Chocolates Bold"/>
              <a:ea typeface="TT Chocolates Bold"/>
              <a:cs typeface="TT Chocolates Bold"/>
              <a:sym typeface="TT Chocolates Bold"/>
            </a:endParaRPr>
          </a:p>
          <a:p>
            <a:pPr>
              <a:lnSpc>
                <a:spcPts val="1368"/>
              </a:lnSpc>
            </a:pPr>
            <a:r>
              <a:rPr lang="en-US" sz="1330" b="1" spc="-47" dirty="0">
                <a:solidFill>
                  <a:srgbClr val="000000"/>
                </a:solidFill>
                <a:latin typeface="TT Chocolates Bold"/>
                <a:ea typeface="TT Chocolates Bold"/>
                <a:cs typeface="TT Chocolates Bold"/>
                <a:sym typeface="TT Chocolates Bold"/>
              </a:rPr>
              <a:t>Manhattan Clam Chowder</a:t>
            </a:r>
          </a:p>
          <a:p>
            <a:pPr>
              <a:lnSpc>
                <a:spcPts val="1368"/>
              </a:lnSpc>
            </a:pPr>
            <a:r>
              <a:rPr lang="en-US" sz="1330" b="1" spc="-47" dirty="0">
                <a:solidFill>
                  <a:srgbClr val="000000"/>
                </a:solidFill>
                <a:latin typeface="TT Chocolates Bold"/>
                <a:ea typeface="TT Chocolates Bold"/>
                <a:cs typeface="TT Chocolates Bold"/>
                <a:sym typeface="TT Chocolates Bold"/>
              </a:rPr>
              <a:t>ROAST PRIME RIB OF BEEF AU JUS</a:t>
            </a:r>
          </a:p>
          <a:p>
            <a:pPr>
              <a:lnSpc>
                <a:spcPts val="1368"/>
              </a:lnSpc>
            </a:pPr>
            <a:r>
              <a:rPr lang="en-US" sz="1330" b="1" spc="-47" dirty="0">
                <a:solidFill>
                  <a:srgbClr val="000000"/>
                </a:solidFill>
                <a:latin typeface="TT Chocolates Bold"/>
                <a:ea typeface="TT Chocolates Bold"/>
                <a:cs typeface="TT Chocolates Bold"/>
                <a:sym typeface="TT Chocolates Bold"/>
              </a:rPr>
              <a:t>GRILLED SALMON FILET WITH WINE AND LEMON</a:t>
            </a:r>
          </a:p>
          <a:p>
            <a:pPr>
              <a:lnSpc>
                <a:spcPts val="1368"/>
              </a:lnSpc>
            </a:pPr>
            <a:r>
              <a:rPr lang="en-US" sz="1330" b="1" spc="-47" dirty="0">
                <a:solidFill>
                  <a:srgbClr val="000000"/>
                </a:solidFill>
                <a:latin typeface="TT Chocolates Bold"/>
                <a:ea typeface="TT Chocolates Bold"/>
                <a:cs typeface="TT Chocolates Bold"/>
                <a:sym typeface="TT Chocolates Bold"/>
              </a:rPr>
              <a:t>Baked Sweet Potato, Buttered Sweet Peas, </a:t>
            </a:r>
          </a:p>
          <a:p>
            <a:pPr>
              <a:lnSpc>
                <a:spcPts val="1368"/>
              </a:lnSpc>
            </a:pPr>
            <a:r>
              <a:rPr lang="en-US" sz="1330" b="1" spc="-47" dirty="0">
                <a:solidFill>
                  <a:srgbClr val="000000"/>
                </a:solidFill>
                <a:latin typeface="TT Chocolates Bold"/>
                <a:ea typeface="TT Chocolates Bold"/>
                <a:cs typeface="TT Chocolates Bold"/>
                <a:sym typeface="TT Chocolates Bold"/>
              </a:rPr>
              <a:t>Heirloom Cherry Tomato Salad OVER Butter Lettuce</a:t>
            </a:r>
          </a:p>
          <a:p>
            <a:pPr>
              <a:lnSpc>
                <a:spcPts val="1368"/>
              </a:lnSpc>
            </a:pPr>
            <a:r>
              <a:rPr lang="en-US" sz="1330" b="1" spc="-47" dirty="0">
                <a:solidFill>
                  <a:srgbClr val="000000"/>
                </a:solidFill>
                <a:latin typeface="TT Chocolates Bold"/>
                <a:ea typeface="TT Chocolates Bold"/>
                <a:cs typeface="TT Chocolates Bold"/>
                <a:sym typeface="TT Chocolates Bold"/>
              </a:rPr>
              <a:t>Cheesecake with Fresh Strawberries</a:t>
            </a: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a:p>
            <a:pPr>
              <a:lnSpc>
                <a:spcPts val="1368"/>
              </a:lnSpc>
            </a:pPr>
            <a:endParaRPr lang="en-US" sz="1330" b="1" spc="-47" dirty="0">
              <a:solidFill>
                <a:srgbClr val="000000"/>
              </a:solidFill>
              <a:latin typeface="TT Chocolates Bold"/>
              <a:ea typeface="TT Chocolates Bold"/>
              <a:cs typeface="TT Chocolates Bold"/>
              <a:sym typeface="TT Chocolates Bold"/>
            </a:endParaRPr>
          </a:p>
        </p:txBody>
      </p:sp>
      <p:sp>
        <p:nvSpPr>
          <p:cNvPr id="61" name="TextBox 61">
            <a:extLst>
              <a:ext uri="{FF2B5EF4-FFF2-40B4-BE49-F238E27FC236}">
                <a16:creationId xmlns:a16="http://schemas.microsoft.com/office/drawing/2014/main" id="{EDF03084-C565-8E24-DDA6-2B75DF096763}"/>
              </a:ext>
            </a:extLst>
          </p:cNvPr>
          <p:cNvSpPr txBox="1"/>
          <p:nvPr/>
        </p:nvSpPr>
        <p:spPr>
          <a:xfrm>
            <a:off x="3928782" y="14509307"/>
            <a:ext cx="4754798" cy="719428"/>
          </a:xfrm>
          <a:prstGeom prst="rect">
            <a:avLst/>
          </a:prstGeom>
        </p:spPr>
        <p:txBody>
          <a:bodyPr wrap="square" lIns="0" tIns="0" rIns="0" bIns="0" rtlCol="0" anchor="t">
            <a:spAutoFit/>
          </a:bodyPr>
          <a:lstStyle/>
          <a:p>
            <a:pPr>
              <a:lnSpc>
                <a:spcPts val="1368"/>
              </a:lnSpc>
            </a:pPr>
            <a:r>
              <a:rPr lang="en-US" sz="1330" b="1" u="sng" spc="-47" dirty="0">
                <a:solidFill>
                  <a:srgbClr val="000000"/>
                </a:solidFill>
                <a:latin typeface="TT Chocolates Bold"/>
                <a:ea typeface="TT Chocolates Bold"/>
                <a:cs typeface="TT Chocolates Bold"/>
                <a:sym typeface="TT Chocolates Bold"/>
              </a:rPr>
              <a:t>DINNER TO GO – </a:t>
            </a:r>
            <a:r>
              <a:rPr lang="en-US" sz="1330" b="1" u="sng" spc="-47" dirty="0">
                <a:solidFill>
                  <a:srgbClr val="FF0000"/>
                </a:solidFill>
                <a:latin typeface="TT Chocolates Bold"/>
                <a:ea typeface="TT Chocolates Bold"/>
                <a:cs typeface="TT Chocolates Bold"/>
                <a:sym typeface="TT Chocolates Bold"/>
              </a:rPr>
              <a:t>BE SURE TO PICK THIS UP AT LUNCH TIME</a:t>
            </a:r>
          </a:p>
          <a:p>
            <a:pPr>
              <a:lnSpc>
                <a:spcPts val="1368"/>
              </a:lnSpc>
            </a:pPr>
            <a:r>
              <a:rPr lang="en-US" sz="1330" b="1" spc="-47" dirty="0">
                <a:solidFill>
                  <a:srgbClr val="000000"/>
                </a:solidFill>
                <a:latin typeface="TT Chocolates Bold"/>
                <a:ea typeface="TT Chocolates Bold"/>
                <a:cs typeface="TT Chocolates Bold"/>
                <a:sym typeface="TT Chocolates Bold"/>
              </a:rPr>
              <a:t>ROAST BREAST OF TURKEY, MONTEREY JACK CHEESE, LETTUCE, TOMATO, BABYBEL CHEESE, CHIPS, TATE’S COOKIES, JUICE</a:t>
            </a:r>
          </a:p>
          <a:p>
            <a:pPr>
              <a:lnSpc>
                <a:spcPts val="1368"/>
              </a:lnSpc>
            </a:pPr>
            <a:r>
              <a:rPr lang="en-US" sz="1330" b="1" i="1" spc="-47" dirty="0">
                <a:solidFill>
                  <a:srgbClr val="FF0000"/>
                </a:solidFill>
                <a:latin typeface="TT Chocolates Bold"/>
                <a:ea typeface="TT Chocolates Bold"/>
                <a:cs typeface="TT Chocolates Bold"/>
                <a:sym typeface="TT Chocolates Bold"/>
              </a:rPr>
              <a:t>THE DINING ROOM WILL BE CLOSED FRIDAY NIGHT </a:t>
            </a:r>
          </a:p>
        </p:txBody>
      </p:sp>
      <p:sp>
        <p:nvSpPr>
          <p:cNvPr id="62" name="TextBox 62">
            <a:extLst>
              <a:ext uri="{FF2B5EF4-FFF2-40B4-BE49-F238E27FC236}">
                <a16:creationId xmlns:a16="http://schemas.microsoft.com/office/drawing/2014/main" id="{36524B3D-E1B8-9DAF-F342-349FFFFC5A92}"/>
              </a:ext>
            </a:extLst>
          </p:cNvPr>
          <p:cNvSpPr txBox="1"/>
          <p:nvPr/>
        </p:nvSpPr>
        <p:spPr>
          <a:xfrm>
            <a:off x="3355010" y="14459868"/>
            <a:ext cx="292168" cy="397545"/>
          </a:xfrm>
          <a:prstGeom prst="rect">
            <a:avLst/>
          </a:prstGeom>
        </p:spPr>
        <p:txBody>
          <a:bodyPr lIns="0" tIns="0" rIns="0" bIns="0" rtlCol="0" anchor="t">
            <a:spAutoFit/>
          </a:bodyPr>
          <a:lstStyle/>
          <a:p>
            <a:pPr>
              <a:lnSpc>
                <a:spcPts val="3093"/>
              </a:lnSpc>
              <a:spcBef>
                <a:spcPct val="0"/>
              </a:spcBef>
            </a:pPr>
            <a:r>
              <a:rPr lang="en-US" sz="2599" spc="-176" dirty="0">
                <a:solidFill>
                  <a:srgbClr val="000000"/>
                </a:solidFill>
                <a:latin typeface="Times New Roman Condensed"/>
                <a:ea typeface="Times New Roman Condensed"/>
                <a:cs typeface="Times New Roman Condensed"/>
                <a:sym typeface="Times New Roman Condensed"/>
              </a:rPr>
              <a:t>5</a:t>
            </a:r>
          </a:p>
        </p:txBody>
      </p:sp>
      <p:sp>
        <p:nvSpPr>
          <p:cNvPr id="63" name="TextBox 63">
            <a:extLst>
              <a:ext uri="{FF2B5EF4-FFF2-40B4-BE49-F238E27FC236}">
                <a16:creationId xmlns:a16="http://schemas.microsoft.com/office/drawing/2014/main" id="{6BF321DA-60F8-329F-B238-FB1B9C829AEC}"/>
              </a:ext>
            </a:extLst>
          </p:cNvPr>
          <p:cNvSpPr txBox="1"/>
          <p:nvPr/>
        </p:nvSpPr>
        <p:spPr>
          <a:xfrm>
            <a:off x="-53580" y="15113608"/>
            <a:ext cx="3203184" cy="312843"/>
          </a:xfrm>
          <a:prstGeom prst="rect">
            <a:avLst/>
          </a:prstGeom>
        </p:spPr>
        <p:txBody>
          <a:bodyPr wrap="square" lIns="0" tIns="0" rIns="0" bIns="0" rtlCol="0" anchor="t">
            <a:spAutoFit/>
          </a:bodyPr>
          <a:lstStyle/>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Please ask a chef or manager if you have </a:t>
            </a:r>
          </a:p>
          <a:p>
            <a:pPr algn="ctr">
              <a:lnSpc>
                <a:spcPts val="1200"/>
              </a:lnSpc>
            </a:pPr>
            <a:r>
              <a:rPr lang="en-US" sz="1200" i="1" spc="-61" dirty="0">
                <a:solidFill>
                  <a:srgbClr val="000000"/>
                </a:solidFill>
                <a:latin typeface="Times New Roman Condensed"/>
                <a:ea typeface="Times New Roman Condensed"/>
                <a:cs typeface="Times New Roman Condensed"/>
                <a:sym typeface="Times New Roman Condensed"/>
              </a:rPr>
              <a:t>any concerns about allergies.</a:t>
            </a:r>
          </a:p>
        </p:txBody>
      </p:sp>
      <p:sp>
        <p:nvSpPr>
          <p:cNvPr id="64" name="AutoShape 64">
            <a:extLst>
              <a:ext uri="{FF2B5EF4-FFF2-40B4-BE49-F238E27FC236}">
                <a16:creationId xmlns:a16="http://schemas.microsoft.com/office/drawing/2014/main" id="{A4FDDBAD-BA22-7A4E-430E-A1B67F50C48C}"/>
              </a:ext>
            </a:extLst>
          </p:cNvPr>
          <p:cNvSpPr/>
          <p:nvPr/>
        </p:nvSpPr>
        <p:spPr>
          <a:xfrm>
            <a:off x="3881390" y="9158978"/>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5" name="AutoShape 65">
            <a:extLst>
              <a:ext uri="{FF2B5EF4-FFF2-40B4-BE49-F238E27FC236}">
                <a16:creationId xmlns:a16="http://schemas.microsoft.com/office/drawing/2014/main" id="{0E200FA8-9227-F301-423A-D8ECFB890551}"/>
              </a:ext>
            </a:extLst>
          </p:cNvPr>
          <p:cNvSpPr/>
          <p:nvPr/>
        </p:nvSpPr>
        <p:spPr>
          <a:xfrm>
            <a:off x="3848924" y="111252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6" name="AutoShape 66">
            <a:extLst>
              <a:ext uri="{FF2B5EF4-FFF2-40B4-BE49-F238E27FC236}">
                <a16:creationId xmlns:a16="http://schemas.microsoft.com/office/drawing/2014/main" id="{E0E44E00-3907-AF38-B444-11995504D77C}"/>
              </a:ext>
            </a:extLst>
          </p:cNvPr>
          <p:cNvSpPr/>
          <p:nvPr/>
        </p:nvSpPr>
        <p:spPr>
          <a:xfrm>
            <a:off x="3848924" y="13182600"/>
            <a:ext cx="6177010" cy="0"/>
          </a:xfrm>
          <a:prstGeom prst="line">
            <a:avLst/>
          </a:prstGeom>
          <a:ln w="28575" cap="flat">
            <a:solidFill>
              <a:srgbClr val="1F4562"/>
            </a:solidFill>
            <a:prstDash val="sysDot"/>
            <a:headEnd type="none" w="sm" len="sm"/>
            <a:tailEnd type="none" w="sm" len="sm"/>
          </a:ln>
        </p:spPr>
        <p:txBody>
          <a:bodyPr/>
          <a:lstStyle/>
          <a:p>
            <a:endParaRPr lang="en-US"/>
          </a:p>
        </p:txBody>
      </p:sp>
      <p:sp>
        <p:nvSpPr>
          <p:cNvPr id="67" name="AutoShape 67">
            <a:extLst>
              <a:ext uri="{FF2B5EF4-FFF2-40B4-BE49-F238E27FC236}">
                <a16:creationId xmlns:a16="http://schemas.microsoft.com/office/drawing/2014/main" id="{5744AB70-2D1D-FB80-E7EA-85B08956685A}"/>
              </a:ext>
            </a:extLst>
          </p:cNvPr>
          <p:cNvSpPr/>
          <p:nvPr/>
        </p:nvSpPr>
        <p:spPr>
          <a:xfrm>
            <a:off x="3848924" y="1166422"/>
            <a:ext cx="0" cy="14378379"/>
          </a:xfrm>
          <a:prstGeom prst="line">
            <a:avLst/>
          </a:prstGeom>
          <a:ln w="19050" cap="flat">
            <a:solidFill>
              <a:srgbClr val="1F4562"/>
            </a:solidFill>
            <a:prstDash val="solid"/>
            <a:headEnd type="none" w="sm" len="sm"/>
            <a:tailEnd type="none" w="sm" len="sm"/>
          </a:ln>
        </p:spPr>
        <p:txBody>
          <a:bodyPr/>
          <a:lstStyle/>
          <a:p>
            <a:endParaRPr lang="en-US"/>
          </a:p>
        </p:txBody>
      </p:sp>
      <p:sp>
        <p:nvSpPr>
          <p:cNvPr id="70" name="TextBox 69">
            <a:extLst>
              <a:ext uri="{FF2B5EF4-FFF2-40B4-BE49-F238E27FC236}">
                <a16:creationId xmlns:a16="http://schemas.microsoft.com/office/drawing/2014/main" id="{920900B9-43F5-C613-7E5E-F7E27D79E10B}"/>
              </a:ext>
            </a:extLst>
          </p:cNvPr>
          <p:cNvSpPr txBox="1"/>
          <p:nvPr/>
        </p:nvSpPr>
        <p:spPr>
          <a:xfrm>
            <a:off x="324580" y="12672018"/>
            <a:ext cx="2641137" cy="2246769"/>
          </a:xfrm>
          <a:prstGeom prst="rect">
            <a:avLst/>
          </a:prstGeom>
          <a:noFill/>
          <a:ln>
            <a:solidFill>
              <a:srgbClr val="000000"/>
            </a:solidFill>
          </a:ln>
        </p:spPr>
        <p:txBody>
          <a:bodyPr wrap="square">
            <a:spAutoFit/>
          </a:bodyPr>
          <a:lstStyle/>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300" b="1" i="0" u="sng" strike="noStrike" kern="1200" cap="none" spc="0" normalizeH="0" baseline="0" noProof="0" dirty="0">
                <a:ln>
                  <a:noFill/>
                </a:ln>
                <a:solidFill>
                  <a:prstClr val="black"/>
                </a:solidFill>
                <a:effectLst/>
                <a:uLnTx/>
                <a:uFillTx/>
                <a:latin typeface="Times New Roman Condensed" panose="020B0604020202020204" charset="0"/>
                <a:ea typeface="+mn-ea"/>
                <a:cs typeface="+mn-cs"/>
              </a:rPr>
              <a:t>FRIDAY, SEPTEMBER 5</a:t>
            </a:r>
            <a:r>
              <a:rPr kumimoji="0" lang="en-US" sz="1300" b="1" i="0" u="sng" strike="noStrike" kern="1200" cap="none" spc="0" normalizeH="0" baseline="30000" noProof="0" dirty="0">
                <a:ln>
                  <a:noFill/>
                </a:ln>
                <a:solidFill>
                  <a:prstClr val="black"/>
                </a:solidFill>
                <a:effectLst/>
                <a:uLnTx/>
                <a:uFillTx/>
                <a:latin typeface="Times New Roman Condensed" panose="020B0604020202020204" charset="0"/>
                <a:ea typeface="+mn-ea"/>
                <a:cs typeface="+mn-cs"/>
              </a:rPr>
              <a:t>TH</a:t>
            </a:r>
            <a:r>
              <a:rPr kumimoji="0" lang="en-US" sz="1300" b="1" i="0" u="sng" strike="noStrike" kern="1200" cap="none" spc="0" normalizeH="0" baseline="0" noProof="0" dirty="0">
                <a:ln>
                  <a:noFill/>
                </a:ln>
                <a:solidFill>
                  <a:prstClr val="black"/>
                </a:solidFill>
                <a:effectLst/>
                <a:uLnTx/>
                <a:uFillTx/>
                <a:latin typeface="Times New Roman Condensed" panose="020B0604020202020204" charset="0"/>
                <a:ea typeface="+mn-ea"/>
                <a:cs typeface="+mn-cs"/>
              </a:rPr>
              <a:t> </a:t>
            </a:r>
            <a:endParaRPr kumimoji="0" lang="en-US" sz="13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endParaRP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FRIDAY, SEPTEMBER 5TH IS THE “LIGHT UP THE NIGHT” FUNDRAISING EVENT ON THE ROOFTOP.</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ON THAT DAY, WE WILL BE MOVING THE DINNER MENU TO LUNCHTIME.</a:t>
            </a:r>
          </a:p>
          <a:p>
            <a:pPr marL="0" marR="0" lvl="0" indent="0" algn="ctr" defTabSz="914400" rtl="0" eaLnBrk="1" fontAlgn="auto" latinLnBrk="0" hangingPunct="1">
              <a:lnSpc>
                <a:spcPts val="1423"/>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AT LUNCHTIME ON 9/5,  YOU WILL RECEIVE A BOXED DINNER TO GO WHILE YOU ARE IN THE DINING ROOM.  THIS WILL BE YOUR DINNER MEAL AS THE DINING ROOM WILL BE </a:t>
            </a:r>
            <a:r>
              <a:rPr kumimoji="0" lang="en-US" sz="1200" b="1" i="1"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CLOSED</a:t>
            </a:r>
            <a:r>
              <a:rPr kumimoji="0" lang="en-US" sz="1200" b="1" i="0" u="none" strike="noStrike" kern="1200" cap="none" spc="0" normalizeH="0" baseline="0" noProof="0" dirty="0">
                <a:ln>
                  <a:noFill/>
                </a:ln>
                <a:solidFill>
                  <a:prstClr val="black"/>
                </a:solidFill>
                <a:effectLst/>
                <a:uLnTx/>
                <a:uFillTx/>
                <a:latin typeface="Times New Roman Condensed" panose="020B0604020202020204" charset="0"/>
                <a:ea typeface="+mn-ea"/>
                <a:cs typeface="+mn-cs"/>
              </a:rPr>
              <a:t> ON FRIDAY NIGHT.</a:t>
            </a:r>
          </a:p>
        </p:txBody>
      </p:sp>
      <p:pic>
        <p:nvPicPr>
          <p:cNvPr id="68" name="Picture 67">
            <a:extLst>
              <a:ext uri="{FF2B5EF4-FFF2-40B4-BE49-F238E27FC236}">
                <a16:creationId xmlns:a16="http://schemas.microsoft.com/office/drawing/2014/main" id="{AE52451E-EE08-56C5-7323-4E71D11B0C94}"/>
              </a:ext>
            </a:extLst>
          </p:cNvPr>
          <p:cNvPicPr>
            <a:picLocks noChangeAspect="1"/>
          </p:cNvPicPr>
          <p:nvPr/>
        </p:nvPicPr>
        <p:blipFill>
          <a:blip r:embed="rId6"/>
          <a:stretch>
            <a:fillRect/>
          </a:stretch>
        </p:blipFill>
        <p:spPr>
          <a:xfrm>
            <a:off x="7730647" y="13323130"/>
            <a:ext cx="2101561" cy="1050781"/>
          </a:xfrm>
          <a:prstGeom prst="rect">
            <a:avLst/>
          </a:prstGeom>
        </p:spPr>
      </p:pic>
    </p:spTree>
    <p:extLst>
      <p:ext uri="{BB962C8B-B14F-4D97-AF65-F5344CB8AC3E}">
        <p14:creationId xmlns:p14="http://schemas.microsoft.com/office/powerpoint/2010/main" val="2743189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131308</TotalTime>
  <Words>16108</Words>
  <Application>Microsoft Office PowerPoint</Application>
  <PresentationFormat>Custom</PresentationFormat>
  <Paragraphs>3736</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Sloop Script Pro</vt:lpstr>
      <vt:lpstr>Aptos</vt:lpstr>
      <vt:lpstr>Times New Roman Condensed Bold</vt:lpstr>
      <vt:lpstr>Times New Roman Condensed</vt:lpstr>
      <vt:lpstr>TT Chocolates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FH Dining Menu</dc:title>
  <dc:creator>Alyssa Yan</dc:creator>
  <cp:lastModifiedBy>Alyssa Yan</cp:lastModifiedBy>
  <cp:revision>56</cp:revision>
  <cp:lastPrinted>2025-10-10T21:31:06Z</cp:lastPrinted>
  <dcterms:created xsi:type="dcterms:W3CDTF">2006-08-16T00:00:00Z</dcterms:created>
  <dcterms:modified xsi:type="dcterms:W3CDTF">2025-10-17T21:03:38Z</dcterms:modified>
  <dc:identifier>DAGnbgEprP8</dc:identifier>
</cp:coreProperties>
</file>