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6" r:id="rId2"/>
  </p:sldIdLst>
  <p:sldSz cx="10058400" cy="15544800"/>
  <p:notesSz cx="7102475" cy="9388475"/>
  <p:embeddedFontLst>
    <p:embeddedFont>
      <p:font typeface="Sloop Script Pro" panose="020B0604020202020204" charset="0"/>
      <p:regular r:id="rId5"/>
    </p:embeddedFont>
    <p:embeddedFont>
      <p:font typeface="Times New Roman Condensed" panose="020B0604020202020204" charset="0"/>
      <p:regular r:id="rId6"/>
    </p:embeddedFont>
    <p:embeddedFont>
      <p:font typeface="Times New Roman Condensed Bold" panose="020B0604020202020204" charset="0"/>
      <p:regular r:id="rId7"/>
    </p:embeddedFont>
    <p:embeddedFont>
      <p:font typeface="TT Chocolates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ED"/>
    <a:srgbClr val="000000"/>
    <a:srgbClr val="F0F0F0"/>
    <a:srgbClr val="1F4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1" autoAdjust="0"/>
    <p:restoredTop sz="94471" autoAdjust="0"/>
  </p:normalViewPr>
  <p:slideViewPr>
    <p:cSldViewPr>
      <p:cViewPr varScale="1">
        <p:scale>
          <a:sx n="47" d="100"/>
          <a:sy n="47" d="100"/>
        </p:scale>
        <p:origin x="3060" y="54"/>
      </p:cViewPr>
      <p:guideLst>
        <p:guide orient="horz" pos="2160"/>
        <p:guide pos="1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173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417765-7536-0EAC-4BF5-37A632C30E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224" cy="470836"/>
          </a:xfrm>
          <a:prstGeom prst="rect">
            <a:avLst/>
          </a:prstGeom>
        </p:spPr>
        <p:txBody>
          <a:bodyPr vert="horz" lIns="62615" tIns="31308" rIns="62615" bIns="31308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CD22E-E5A7-E790-EC6D-6EF93A4273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40" y="1"/>
            <a:ext cx="3078224" cy="470836"/>
          </a:xfrm>
          <a:prstGeom prst="rect">
            <a:avLst/>
          </a:prstGeom>
        </p:spPr>
        <p:txBody>
          <a:bodyPr vert="horz" lIns="62615" tIns="31308" rIns="62615" bIns="31308" rtlCol="0"/>
          <a:lstStyle>
            <a:lvl1pPr algn="r">
              <a:defRPr sz="800"/>
            </a:lvl1pPr>
          </a:lstStyle>
          <a:p>
            <a:fld id="{264E4F58-A792-4A25-92BA-2375A8AF8D97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04CCE-88DF-9FAA-BABB-A50AB04480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642"/>
            <a:ext cx="3078224" cy="470834"/>
          </a:xfrm>
          <a:prstGeom prst="rect">
            <a:avLst/>
          </a:prstGeom>
        </p:spPr>
        <p:txBody>
          <a:bodyPr vert="horz" lIns="62615" tIns="31308" rIns="62615" bIns="31308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B91985-B54D-BF7E-8263-AD9A58F8B0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40" y="8917642"/>
            <a:ext cx="3078224" cy="470834"/>
          </a:xfrm>
          <a:prstGeom prst="rect">
            <a:avLst/>
          </a:prstGeom>
        </p:spPr>
        <p:txBody>
          <a:bodyPr vert="horz" lIns="62615" tIns="31308" rIns="62615" bIns="31308" rtlCol="0" anchor="b"/>
          <a:lstStyle>
            <a:lvl1pPr algn="r">
              <a:defRPr sz="800"/>
            </a:lvl1pPr>
          </a:lstStyle>
          <a:p>
            <a:fld id="{0AAC674B-280B-43D1-858E-9315011B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04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224" cy="470836"/>
          </a:xfrm>
          <a:prstGeom prst="rect">
            <a:avLst/>
          </a:prstGeom>
        </p:spPr>
        <p:txBody>
          <a:bodyPr vert="horz" lIns="62612" tIns="31306" rIns="62612" bIns="31306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41" y="1"/>
            <a:ext cx="3078224" cy="470836"/>
          </a:xfrm>
          <a:prstGeom prst="rect">
            <a:avLst/>
          </a:prstGeom>
        </p:spPr>
        <p:txBody>
          <a:bodyPr vert="horz" lIns="62612" tIns="31306" rIns="62612" bIns="31306" rtlCol="0"/>
          <a:lstStyle>
            <a:lvl1pPr algn="r">
              <a:defRPr sz="800"/>
            </a:lvl1pPr>
          </a:lstStyle>
          <a:p>
            <a:fld id="{317D758F-6380-4EBC-A7A5-E020533E86A8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25713" y="1173163"/>
            <a:ext cx="2051050" cy="3170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612" tIns="31306" rIns="62612" bIns="313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733" y="4517803"/>
            <a:ext cx="5681010" cy="3697116"/>
          </a:xfrm>
          <a:prstGeom prst="rect">
            <a:avLst/>
          </a:prstGeom>
        </p:spPr>
        <p:txBody>
          <a:bodyPr vert="horz" lIns="62612" tIns="31306" rIns="62612" bIns="313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7642"/>
            <a:ext cx="3078224" cy="470834"/>
          </a:xfrm>
          <a:prstGeom prst="rect">
            <a:avLst/>
          </a:prstGeom>
        </p:spPr>
        <p:txBody>
          <a:bodyPr vert="horz" lIns="62612" tIns="31306" rIns="62612" bIns="31306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41" y="8917642"/>
            <a:ext cx="3078224" cy="470834"/>
          </a:xfrm>
          <a:prstGeom prst="rect">
            <a:avLst/>
          </a:prstGeom>
        </p:spPr>
        <p:txBody>
          <a:bodyPr vert="horz" lIns="62612" tIns="31306" rIns="62612" bIns="31306" rtlCol="0" anchor="b"/>
          <a:lstStyle>
            <a:lvl1pPr algn="r">
              <a:defRPr sz="800"/>
            </a:lvl1pPr>
          </a:lstStyle>
          <a:p>
            <a:fld id="{39B08C39-AD18-40E5-8B24-B70318B30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5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753" y="2130426"/>
            <a:ext cx="5029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7506" y="3886200"/>
            <a:ext cx="414169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89612" y="274639"/>
            <a:ext cx="1331259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835" y="274639"/>
            <a:ext cx="389516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79" y="4406901"/>
            <a:ext cx="5029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379" y="2906714"/>
            <a:ext cx="5029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835" y="1600201"/>
            <a:ext cx="26132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07659" y="1600201"/>
            <a:ext cx="26132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835" y="1535113"/>
            <a:ext cx="26142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835" y="2174875"/>
            <a:ext cx="26142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05605" y="1535113"/>
            <a:ext cx="26152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05605" y="2174875"/>
            <a:ext cx="26152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6" y="273050"/>
            <a:ext cx="194655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3268" y="273051"/>
            <a:ext cx="330760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836" y="1435101"/>
            <a:ext cx="194655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716" y="4800600"/>
            <a:ext cx="355002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59716" y="612775"/>
            <a:ext cx="355002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9716" y="5367338"/>
            <a:ext cx="355002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5835" y="274638"/>
            <a:ext cx="53250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835" y="1600201"/>
            <a:ext cx="532503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5835" y="6356351"/>
            <a:ext cx="1380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1541" y="6356351"/>
            <a:ext cx="1873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0306" y="6356351"/>
            <a:ext cx="1380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46FE9E-110B-71DC-0FF5-C0CD754A8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6947F0A-A33F-02B9-FAB9-198E52F660AF}"/>
              </a:ext>
            </a:extLst>
          </p:cNvPr>
          <p:cNvSpPr txBox="1"/>
          <p:nvPr/>
        </p:nvSpPr>
        <p:spPr>
          <a:xfrm>
            <a:off x="-194542" y="428544"/>
            <a:ext cx="1325317" cy="84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87"/>
              </a:lnSpc>
            </a:pPr>
            <a:r>
              <a:rPr lang="en-US" sz="7981" spc="-454">
                <a:solidFill>
                  <a:srgbClr val="1F4562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M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970AFE7-F9F7-80AE-3F9B-DF638C3373BF}"/>
              </a:ext>
            </a:extLst>
          </p:cNvPr>
          <p:cNvSpPr txBox="1"/>
          <p:nvPr/>
        </p:nvSpPr>
        <p:spPr>
          <a:xfrm>
            <a:off x="1412432" y="174384"/>
            <a:ext cx="1573565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60"/>
              </a:lnSpc>
              <a:spcBef>
                <a:spcPct val="0"/>
              </a:spcBef>
            </a:pPr>
            <a:r>
              <a:rPr lang="en-US" sz="6017" spc="-409" dirty="0">
                <a:solidFill>
                  <a:srgbClr val="1F4562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ENU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67B720E1-F998-E770-D75B-82128ECCB7C6}"/>
              </a:ext>
            </a:extLst>
          </p:cNvPr>
          <p:cNvSpPr/>
          <p:nvPr/>
        </p:nvSpPr>
        <p:spPr>
          <a:xfrm flipV="1">
            <a:off x="0" y="1154331"/>
            <a:ext cx="10058400" cy="0"/>
          </a:xfrm>
          <a:prstGeom prst="line">
            <a:avLst/>
          </a:prstGeom>
          <a:ln w="19050" cap="flat">
            <a:solidFill>
              <a:srgbClr val="1F45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2E89C395-5704-3EF0-E9E6-6EA03B897225}"/>
              </a:ext>
            </a:extLst>
          </p:cNvPr>
          <p:cNvGrpSpPr/>
          <p:nvPr/>
        </p:nvGrpSpPr>
        <p:grpSpPr>
          <a:xfrm>
            <a:off x="199406" y="2410119"/>
            <a:ext cx="2486832" cy="6591892"/>
            <a:chOff x="0" y="0"/>
            <a:chExt cx="31823267" cy="9529928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1890297-9D6E-6A0A-207A-9470147C2B6C}"/>
                </a:ext>
              </a:extLst>
            </p:cNvPr>
            <p:cNvSpPr/>
            <p:nvPr/>
          </p:nvSpPr>
          <p:spPr>
            <a:xfrm>
              <a:off x="72391" y="72389"/>
              <a:ext cx="31678485" cy="95154504"/>
            </a:xfrm>
            <a:custGeom>
              <a:avLst/>
              <a:gdLst/>
              <a:ahLst/>
              <a:cxnLst/>
              <a:rect l="l" t="t" r="r" b="b"/>
              <a:pathLst>
                <a:path w="31678487" h="95154504">
                  <a:moveTo>
                    <a:pt x="0" y="0"/>
                  </a:moveTo>
                  <a:lnTo>
                    <a:pt x="31678487" y="0"/>
                  </a:lnTo>
                  <a:lnTo>
                    <a:pt x="31678487" y="95154504"/>
                  </a:lnTo>
                  <a:lnTo>
                    <a:pt x="0" y="95154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DE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3268624-8041-8767-37E5-C920E9C8A05E}"/>
                </a:ext>
              </a:extLst>
            </p:cNvPr>
            <p:cNvSpPr/>
            <p:nvPr/>
          </p:nvSpPr>
          <p:spPr>
            <a:xfrm>
              <a:off x="0" y="0"/>
              <a:ext cx="31823267" cy="95299281"/>
            </a:xfrm>
            <a:custGeom>
              <a:avLst/>
              <a:gdLst/>
              <a:ahLst/>
              <a:cxnLst/>
              <a:rect l="l" t="t" r="r" b="b"/>
              <a:pathLst>
                <a:path w="31823267" h="95299281">
                  <a:moveTo>
                    <a:pt x="31678488" y="95154502"/>
                  </a:moveTo>
                  <a:lnTo>
                    <a:pt x="31823267" y="95154502"/>
                  </a:lnTo>
                  <a:lnTo>
                    <a:pt x="31823267" y="95299281"/>
                  </a:lnTo>
                  <a:lnTo>
                    <a:pt x="31678488" y="95299281"/>
                  </a:lnTo>
                  <a:lnTo>
                    <a:pt x="31678488" y="9515450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5154502"/>
                  </a:lnTo>
                  <a:lnTo>
                    <a:pt x="0" y="95154502"/>
                  </a:lnTo>
                  <a:lnTo>
                    <a:pt x="0" y="144780"/>
                  </a:lnTo>
                  <a:close/>
                  <a:moveTo>
                    <a:pt x="0" y="95154502"/>
                  </a:moveTo>
                  <a:lnTo>
                    <a:pt x="144780" y="95154502"/>
                  </a:lnTo>
                  <a:lnTo>
                    <a:pt x="144780" y="95299281"/>
                  </a:lnTo>
                  <a:lnTo>
                    <a:pt x="0" y="95299281"/>
                  </a:lnTo>
                  <a:lnTo>
                    <a:pt x="0" y="95154502"/>
                  </a:lnTo>
                  <a:close/>
                  <a:moveTo>
                    <a:pt x="31678488" y="144780"/>
                  </a:moveTo>
                  <a:lnTo>
                    <a:pt x="31823267" y="144780"/>
                  </a:lnTo>
                  <a:lnTo>
                    <a:pt x="31823267" y="95154502"/>
                  </a:lnTo>
                  <a:lnTo>
                    <a:pt x="31678488" y="95154502"/>
                  </a:lnTo>
                  <a:lnTo>
                    <a:pt x="31678488" y="144780"/>
                  </a:lnTo>
                  <a:close/>
                  <a:moveTo>
                    <a:pt x="144780" y="95154502"/>
                  </a:moveTo>
                  <a:lnTo>
                    <a:pt x="31678488" y="95154502"/>
                  </a:lnTo>
                  <a:lnTo>
                    <a:pt x="31678488" y="95299281"/>
                  </a:lnTo>
                  <a:lnTo>
                    <a:pt x="144780" y="95299281"/>
                  </a:lnTo>
                  <a:lnTo>
                    <a:pt x="144780" y="95154502"/>
                  </a:lnTo>
                  <a:close/>
                  <a:moveTo>
                    <a:pt x="31678488" y="0"/>
                  </a:moveTo>
                  <a:lnTo>
                    <a:pt x="31823267" y="0"/>
                  </a:lnTo>
                  <a:lnTo>
                    <a:pt x="31823267" y="144780"/>
                  </a:lnTo>
                  <a:lnTo>
                    <a:pt x="31678488" y="144780"/>
                  </a:lnTo>
                  <a:lnTo>
                    <a:pt x="316784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1678488" y="0"/>
                  </a:lnTo>
                  <a:lnTo>
                    <a:pt x="316784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F456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914ED908-2DF9-5324-7A00-FCA317ECDA66}"/>
              </a:ext>
            </a:extLst>
          </p:cNvPr>
          <p:cNvSpPr/>
          <p:nvPr/>
        </p:nvSpPr>
        <p:spPr>
          <a:xfrm>
            <a:off x="3881390" y="3156702"/>
            <a:ext cx="6177010" cy="0"/>
          </a:xfrm>
          <a:prstGeom prst="line">
            <a:avLst/>
          </a:prstGeom>
          <a:ln w="28575" cap="flat">
            <a:solidFill>
              <a:srgbClr val="1F4562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BBCDC5-82EA-C848-3E62-EA29C85027CB}"/>
              </a:ext>
            </a:extLst>
          </p:cNvPr>
          <p:cNvSpPr/>
          <p:nvPr/>
        </p:nvSpPr>
        <p:spPr>
          <a:xfrm>
            <a:off x="8573204" y="268404"/>
            <a:ext cx="1422212" cy="712291"/>
          </a:xfrm>
          <a:custGeom>
            <a:avLst/>
            <a:gdLst/>
            <a:ahLst/>
            <a:cxnLst/>
            <a:rect l="l" t="t" r="r" b="b"/>
            <a:pathLst>
              <a:path w="1422212" h="712291">
                <a:moveTo>
                  <a:pt x="0" y="0"/>
                </a:moveTo>
                <a:lnTo>
                  <a:pt x="1422212" y="0"/>
                </a:lnTo>
                <a:lnTo>
                  <a:pt x="1422212" y="712291"/>
                </a:lnTo>
                <a:lnTo>
                  <a:pt x="0" y="712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5C48132E-655F-DF04-E90A-F050AC57BEF7}"/>
              </a:ext>
            </a:extLst>
          </p:cNvPr>
          <p:cNvSpPr/>
          <p:nvPr/>
        </p:nvSpPr>
        <p:spPr>
          <a:xfrm>
            <a:off x="3835548" y="5181600"/>
            <a:ext cx="6177010" cy="0"/>
          </a:xfrm>
          <a:prstGeom prst="line">
            <a:avLst/>
          </a:prstGeom>
          <a:ln w="28575" cap="flat">
            <a:solidFill>
              <a:srgbClr val="1F4562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887DE96D-4A38-46FC-A1D5-E0729F53E05C}"/>
              </a:ext>
            </a:extLst>
          </p:cNvPr>
          <p:cNvSpPr/>
          <p:nvPr/>
        </p:nvSpPr>
        <p:spPr>
          <a:xfrm>
            <a:off x="3881390" y="7162800"/>
            <a:ext cx="6177010" cy="0"/>
          </a:xfrm>
          <a:prstGeom prst="line">
            <a:avLst/>
          </a:prstGeom>
          <a:ln w="28575" cap="flat">
            <a:solidFill>
              <a:srgbClr val="1F4562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1A10834-0F67-6F6A-844E-3C496FE64510}"/>
              </a:ext>
            </a:extLst>
          </p:cNvPr>
          <p:cNvSpPr/>
          <p:nvPr/>
        </p:nvSpPr>
        <p:spPr>
          <a:xfrm>
            <a:off x="2883461" y="14764170"/>
            <a:ext cx="403491" cy="255519"/>
          </a:xfrm>
          <a:custGeom>
            <a:avLst/>
            <a:gdLst/>
            <a:ahLst/>
            <a:cxnLst/>
            <a:rect l="l" t="t" r="r" b="b"/>
            <a:pathLst>
              <a:path w="983061" h="570585">
                <a:moveTo>
                  <a:pt x="0" y="0"/>
                </a:moveTo>
                <a:lnTo>
                  <a:pt x="983061" y="0"/>
                </a:lnTo>
                <a:lnTo>
                  <a:pt x="983061" y="570586"/>
                </a:lnTo>
                <a:lnTo>
                  <a:pt x="0" y="570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2983BD3-D5E2-D959-8781-5819917B94EC}"/>
              </a:ext>
            </a:extLst>
          </p:cNvPr>
          <p:cNvSpPr txBox="1"/>
          <p:nvPr/>
        </p:nvSpPr>
        <p:spPr>
          <a:xfrm>
            <a:off x="2635440" y="52077"/>
            <a:ext cx="2257760" cy="1255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8"/>
              </a:lnSpc>
            </a:pPr>
            <a:r>
              <a:rPr lang="en-US" sz="4808" b="1" spc="240" dirty="0">
                <a:solidFill>
                  <a:srgbClr val="000000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Flushing</a:t>
            </a:r>
          </a:p>
          <a:p>
            <a:pPr algn="ctr">
              <a:lnSpc>
                <a:spcPts val="4808"/>
              </a:lnSpc>
            </a:pPr>
            <a:r>
              <a:rPr lang="en-US" sz="4808" b="1" spc="240" dirty="0">
                <a:solidFill>
                  <a:srgbClr val="000000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House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20BE3E3C-4515-6889-A248-18BA86939831}"/>
              </a:ext>
            </a:extLst>
          </p:cNvPr>
          <p:cNvSpPr txBox="1"/>
          <p:nvPr/>
        </p:nvSpPr>
        <p:spPr>
          <a:xfrm>
            <a:off x="200258" y="1303864"/>
            <a:ext cx="2750649" cy="25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49"/>
              </a:lnSpc>
            </a:pPr>
            <a:r>
              <a:rPr lang="en-US" sz="1892" b="1" u="sng" spc="-68" dirty="0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Dining Room Management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34D90C42-9165-2EAE-3489-C262F25F56C6}"/>
              </a:ext>
            </a:extLst>
          </p:cNvPr>
          <p:cNvSpPr txBox="1"/>
          <p:nvPr/>
        </p:nvSpPr>
        <p:spPr>
          <a:xfrm>
            <a:off x="200258" y="1592381"/>
            <a:ext cx="3212291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1598"/>
              </a:lnSpc>
            </a:pPr>
            <a:r>
              <a:rPr lang="en-US" sz="1400" b="1" spc="-57" dirty="0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Matt Ferris - Food Services Director</a:t>
            </a:r>
          </a:p>
          <a:p>
            <a:pPr marL="0" lvl="1">
              <a:lnSpc>
                <a:spcPts val="1598"/>
              </a:lnSpc>
            </a:pPr>
            <a:r>
              <a:rPr lang="en-US" sz="1400" b="1" spc="-57" dirty="0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Anthony Barker – Executive Chef</a:t>
            </a:r>
          </a:p>
          <a:p>
            <a:pPr>
              <a:lnSpc>
                <a:spcPts val="1598"/>
              </a:lnSpc>
            </a:pPr>
            <a:r>
              <a:rPr lang="en-US" sz="1400" b="1" spc="-57" dirty="0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Caren Bell - Dining Room Manager</a:t>
            </a:r>
          </a:p>
          <a:p>
            <a:pPr>
              <a:lnSpc>
                <a:spcPts val="1698"/>
              </a:lnSpc>
            </a:pPr>
            <a:r>
              <a:rPr lang="en-US" sz="1500" b="1" spc="-61" dirty="0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Phone: (718) 762-7186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E247D822-2CAC-A030-7388-31B8FD6D0098}"/>
              </a:ext>
            </a:extLst>
          </p:cNvPr>
          <p:cNvSpPr txBox="1"/>
          <p:nvPr/>
        </p:nvSpPr>
        <p:spPr>
          <a:xfrm>
            <a:off x="2664423" y="1950050"/>
            <a:ext cx="403491" cy="278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12"/>
              </a:lnSpc>
            </a:pPr>
            <a:r>
              <a:rPr lang="en-US" sz="2589" spc="-147" dirty="0">
                <a:solidFill>
                  <a:srgbClr val="1F4562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S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A20F5D52-B094-35A8-B5B1-40485794E4B5}"/>
              </a:ext>
            </a:extLst>
          </p:cNvPr>
          <p:cNvSpPr txBox="1"/>
          <p:nvPr/>
        </p:nvSpPr>
        <p:spPr>
          <a:xfrm>
            <a:off x="3104026" y="1850429"/>
            <a:ext cx="1079652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5"/>
              </a:lnSpc>
              <a:spcBef>
                <a:spcPct val="0"/>
              </a:spcBef>
            </a:pPr>
            <a:r>
              <a:rPr lang="en-US" sz="2289" spc="-155">
                <a:solidFill>
                  <a:srgbClr val="1F4562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aturday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BCFF8324-B511-B58B-5A03-F2A4F501F48A}"/>
              </a:ext>
            </a:extLst>
          </p:cNvPr>
          <p:cNvSpPr txBox="1"/>
          <p:nvPr/>
        </p:nvSpPr>
        <p:spPr>
          <a:xfrm>
            <a:off x="3952375" y="1190481"/>
            <a:ext cx="6361151" cy="724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68"/>
              </a:lnSpc>
            </a:pPr>
            <a:r>
              <a:rPr lang="en-US" sz="1330" b="1" u="sng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LUNCH</a:t>
            </a:r>
            <a:r>
              <a:rPr lang="en-US" sz="1330" b="1" u="sng" spc="-47" dirty="0">
                <a:solidFill>
                  <a:srgbClr val="FF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  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Turkey Noodle Soup   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PROVOLONE CHEESE IMPOSIBLE BURGER! -  Vegetarian Burger With Provolone Cheese, Shredded  Lettuce Beefsteak Tomato and Sliced Red Onion, Seasoned Potato Slices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A2CDF717-71E7-4FA5-B344-49151E3041BB}"/>
              </a:ext>
            </a:extLst>
          </p:cNvPr>
          <p:cNvSpPr txBox="1"/>
          <p:nvPr/>
        </p:nvSpPr>
        <p:spPr>
          <a:xfrm>
            <a:off x="3957766" y="1890413"/>
            <a:ext cx="6037648" cy="1263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68"/>
              </a:lnSpc>
            </a:pPr>
            <a:r>
              <a:rPr lang="en-US" sz="1330" b="1" u="sng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DINNER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BONELESS CHICKEN AND CHICKPEA STEW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TOFU STIR FRY WITH  BOK CHOY, MATCHSTICK CARROTS, ZUCCHINI NOODLES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Herbed Brown Rice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Creamed Spinach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Farro Vegetable Salad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Ice Cream Novelty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BFC30549-F85F-A15E-F525-5BC3B54405B1}"/>
              </a:ext>
            </a:extLst>
          </p:cNvPr>
          <p:cNvSpPr txBox="1"/>
          <p:nvPr/>
        </p:nvSpPr>
        <p:spPr>
          <a:xfrm>
            <a:off x="273159" y="3497636"/>
            <a:ext cx="2265020" cy="3334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8"/>
              </a:lnSpc>
            </a:pPr>
            <a:r>
              <a:rPr lang="en-US" sz="1100" b="1" u="sng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LUNCH &amp; DINNER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EGG, CHICKEN, OR TUNA SALAD SANDWICH OR PLATTER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* DELI HAM OR DELI TURKEY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SANDWICH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* VEGGIE BURGER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HAMBURGER OR CHEESEBURGER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GRILLED CHEESE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PLAIN FLAKED TUNA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* HARD BOILED EGG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* GREEK SALAD (WITH OR 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WITHOUT CHICKEN)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VEGETABLE LO MEIN</a:t>
            </a:r>
          </a:p>
          <a:p>
            <a:pPr>
              <a:lnSpc>
                <a:spcPts val="1338"/>
              </a:lnSpc>
            </a:pPr>
            <a:endParaRPr lang="en-US" sz="800" b="1" spc="-46" dirty="0">
              <a:solidFill>
                <a:srgbClr val="000000"/>
              </a:solidFill>
              <a:latin typeface="TT Chocolates Bold"/>
              <a:ea typeface="TT Chocolates Bold"/>
              <a:cs typeface="TT Chocolates Bold"/>
              <a:sym typeface="TT Chocolates Bold"/>
            </a:endParaRP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FRUIT IN LIGHT SYRUP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JUICE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JELL-O 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SUGAR-FREE PUDDING OR JELL-O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YOGURT (GREEK, PLAIN, VANILLA, 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OR FRUIT)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AA047BE2-0E35-FF40-0331-28463E6661DD}"/>
              </a:ext>
            </a:extLst>
          </p:cNvPr>
          <p:cNvSpPr txBox="1"/>
          <p:nvPr/>
        </p:nvSpPr>
        <p:spPr>
          <a:xfrm>
            <a:off x="271939" y="6837530"/>
            <a:ext cx="2166619" cy="216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8"/>
              </a:lnSpc>
            </a:pPr>
            <a:r>
              <a:rPr lang="en-US" sz="1100" b="1" u="sng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DINNER ONLY 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GRILLED NEW YORK STRIP STEAK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ROAST CHICKEN LEG OR BREAST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BOILED CHICKEN LEG OR BREAST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BAKED FISH OF THE DAY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PASTA OF THE DAY MARINARA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* BAKED POTATO OR SWEET POTATO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* STEAMED CARROTS, SPINACH, OR GREEN BEANS (ALTERNATING)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* STEAMED WHITE RICE</a:t>
            </a:r>
          </a:p>
          <a:p>
            <a:pPr>
              <a:lnSpc>
                <a:spcPts val="1338"/>
              </a:lnSpc>
            </a:pPr>
            <a:endParaRPr lang="en-US" sz="1100" b="1" spc="-46" dirty="0">
              <a:solidFill>
                <a:srgbClr val="000000"/>
              </a:solidFill>
              <a:latin typeface="TT Chocolates Bold"/>
              <a:ea typeface="TT Chocolates Bold"/>
              <a:cs typeface="TT Chocolates Bold"/>
              <a:sym typeface="TT Chocolates Bold"/>
            </a:endParaRPr>
          </a:p>
          <a:p>
            <a:pPr algn="ctr"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* ITEMS WITH AN ASTERISK (*) ARE AVAILABLE FOR CURBSIDE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13E005B3-A6BF-B24B-AA0F-476E2AB88C4A}"/>
              </a:ext>
            </a:extLst>
          </p:cNvPr>
          <p:cNvSpPr txBox="1"/>
          <p:nvPr/>
        </p:nvSpPr>
        <p:spPr>
          <a:xfrm>
            <a:off x="5595158" y="7327"/>
            <a:ext cx="3330012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70"/>
              </a:lnSpc>
              <a:spcBef>
                <a:spcPct val="0"/>
              </a:spcBef>
            </a:pPr>
            <a:r>
              <a:rPr lang="en-US" sz="5605" spc="-381" dirty="0" err="1">
                <a:solidFill>
                  <a:srgbClr val="1F4562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ining</a:t>
            </a:r>
            <a:r>
              <a:rPr lang="en-US" sz="5605" spc="-381" dirty="0">
                <a:solidFill>
                  <a:srgbClr val="1F4562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          </a:t>
            </a:r>
            <a:r>
              <a:rPr lang="en-US" sz="5605" spc="-381" dirty="0" err="1">
                <a:solidFill>
                  <a:srgbClr val="1F4562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oom</a:t>
            </a:r>
            <a:endParaRPr lang="en-US" sz="5605" spc="-381" dirty="0">
              <a:solidFill>
                <a:srgbClr val="1F4562"/>
              </a:solidFill>
              <a:latin typeface="Times New Roman Condensed"/>
              <a:ea typeface="Times New Roman Condensed"/>
              <a:cs typeface="Times New Roman Condensed"/>
              <a:sym typeface="Times New Roman Condensed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53D5DB13-4B8E-4E02-A4EF-526BCE06E237}"/>
              </a:ext>
            </a:extLst>
          </p:cNvPr>
          <p:cNvSpPr txBox="1"/>
          <p:nvPr/>
        </p:nvSpPr>
        <p:spPr>
          <a:xfrm>
            <a:off x="4797583" y="268338"/>
            <a:ext cx="403491" cy="712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702"/>
              </a:lnSpc>
            </a:pPr>
            <a:r>
              <a:rPr lang="en-US" sz="6718" spc="-382">
                <a:solidFill>
                  <a:srgbClr val="1F4562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D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F64C0E52-1C27-7AAD-5F6D-27B35B8D47EF}"/>
              </a:ext>
            </a:extLst>
          </p:cNvPr>
          <p:cNvSpPr txBox="1"/>
          <p:nvPr/>
        </p:nvSpPr>
        <p:spPr>
          <a:xfrm>
            <a:off x="6856674" y="287387"/>
            <a:ext cx="403491" cy="724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774"/>
              </a:lnSpc>
            </a:pPr>
            <a:r>
              <a:rPr lang="en-US" sz="6821" spc="-388" dirty="0">
                <a:solidFill>
                  <a:srgbClr val="1F4562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R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5C8AE146-226A-5F0A-A6ED-516D37052389}"/>
              </a:ext>
            </a:extLst>
          </p:cNvPr>
          <p:cNvSpPr txBox="1"/>
          <p:nvPr/>
        </p:nvSpPr>
        <p:spPr>
          <a:xfrm>
            <a:off x="316709" y="9086544"/>
            <a:ext cx="2083128" cy="215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8"/>
              </a:lnSpc>
            </a:pPr>
            <a:r>
              <a:rPr lang="en-US" sz="1692" b="1" u="sng" spc="-60" dirty="0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Dining Room Hours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B1C1AFE0-36A0-BA9C-2357-1949E7E712D6}"/>
              </a:ext>
            </a:extLst>
          </p:cNvPr>
          <p:cNvSpPr txBox="1"/>
          <p:nvPr/>
        </p:nvSpPr>
        <p:spPr>
          <a:xfrm>
            <a:off x="316709" y="9405539"/>
            <a:ext cx="2339970" cy="1708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498" b="1" spc="-53" dirty="0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Continental Breakfast</a:t>
            </a:r>
          </a:p>
          <a:p>
            <a:pPr>
              <a:lnSpc>
                <a:spcPts val="1200"/>
              </a:lnSpc>
            </a:pPr>
            <a:r>
              <a:rPr lang="en-US" sz="1498" b="1" spc="-53" dirty="0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(Monday - Saturday Only)</a:t>
            </a:r>
          </a:p>
          <a:p>
            <a:pPr>
              <a:lnSpc>
                <a:spcPts val="1200"/>
              </a:lnSpc>
            </a:pPr>
            <a:r>
              <a:rPr lang="en-US" sz="1498" b="1" spc="-53" dirty="0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8:30 - 10:00 am</a:t>
            </a:r>
          </a:p>
          <a:p>
            <a:pPr>
              <a:lnSpc>
                <a:spcPts val="1200"/>
              </a:lnSpc>
            </a:pPr>
            <a:endParaRPr lang="en-US" sz="1498" b="1" spc="-53" dirty="0">
              <a:solidFill>
                <a:srgbClr val="000000"/>
              </a:solidFill>
              <a:latin typeface="Times New Roman Condensed Bold"/>
              <a:ea typeface="Times New Roman Condensed Bold"/>
              <a:cs typeface="Times New Roman Condensed Bold"/>
              <a:sym typeface="Times New Roman Condensed Bold"/>
            </a:endParaRPr>
          </a:p>
          <a:p>
            <a:pPr>
              <a:lnSpc>
                <a:spcPts val="1200"/>
              </a:lnSpc>
            </a:pPr>
            <a:r>
              <a:rPr lang="en-US" sz="1498" b="1" spc="-53" dirty="0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Lunch </a:t>
            </a:r>
          </a:p>
          <a:p>
            <a:pPr>
              <a:lnSpc>
                <a:spcPts val="1200"/>
              </a:lnSpc>
            </a:pPr>
            <a:r>
              <a:rPr lang="en-US" sz="1498" b="1" spc="-53" dirty="0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(Including Sunday Brunch)</a:t>
            </a:r>
          </a:p>
          <a:p>
            <a:pPr>
              <a:lnSpc>
                <a:spcPts val="1200"/>
              </a:lnSpc>
            </a:pPr>
            <a:r>
              <a:rPr lang="en-US" sz="1498" b="1" spc="-53" dirty="0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11:15 am - 2:00 pm</a:t>
            </a:r>
          </a:p>
          <a:p>
            <a:pPr>
              <a:lnSpc>
                <a:spcPts val="1200"/>
              </a:lnSpc>
            </a:pPr>
            <a:endParaRPr lang="en-US" sz="1498" b="1" spc="-53" dirty="0">
              <a:solidFill>
                <a:srgbClr val="000000"/>
              </a:solidFill>
              <a:latin typeface="Times New Roman Condensed Bold"/>
              <a:ea typeface="Times New Roman Condensed Bold"/>
              <a:cs typeface="Times New Roman Condensed Bold"/>
              <a:sym typeface="Times New Roman Condensed Bold"/>
            </a:endParaRPr>
          </a:p>
          <a:p>
            <a:pPr>
              <a:lnSpc>
                <a:spcPts val="1200"/>
              </a:lnSpc>
            </a:pPr>
            <a:r>
              <a:rPr lang="en-US" sz="1498" b="1" spc="-53" dirty="0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Dinner </a:t>
            </a:r>
          </a:p>
          <a:p>
            <a:pPr>
              <a:lnSpc>
                <a:spcPts val="1200"/>
              </a:lnSpc>
            </a:pPr>
            <a:r>
              <a:rPr lang="en-US" sz="1498" b="1" spc="-53" dirty="0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4:15 - 7:00 pm</a:t>
            </a:r>
          </a:p>
          <a:p>
            <a:pPr>
              <a:lnSpc>
                <a:spcPts val="1200"/>
              </a:lnSpc>
            </a:pPr>
            <a:endParaRPr lang="en-US" sz="1498" b="1" spc="-53" dirty="0">
              <a:solidFill>
                <a:srgbClr val="000000"/>
              </a:solidFill>
              <a:latin typeface="Times New Roman Condensed Bold"/>
              <a:ea typeface="Times New Roman Condensed Bold"/>
              <a:cs typeface="Times New Roman Condensed Bold"/>
              <a:sym typeface="Times New Roman Condensed Bold"/>
            </a:endParaRP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562E5C2E-E0FE-8E11-7013-EAEC74C36A5B}"/>
              </a:ext>
            </a:extLst>
          </p:cNvPr>
          <p:cNvSpPr txBox="1"/>
          <p:nvPr/>
        </p:nvSpPr>
        <p:spPr>
          <a:xfrm>
            <a:off x="5087742" y="765789"/>
            <a:ext cx="3798785" cy="385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6"/>
              </a:lnSpc>
              <a:spcBef>
                <a:spcPct val="0"/>
              </a:spcBef>
            </a:pPr>
            <a:r>
              <a:rPr lang="en-US" sz="2400" spc="-176" dirty="0">
                <a:solidFill>
                  <a:srgbClr val="000000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 February 21</a:t>
            </a:r>
            <a:r>
              <a:rPr lang="en-US" sz="2400" spc="-176" baseline="30000" dirty="0">
                <a:solidFill>
                  <a:srgbClr val="000000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st</a:t>
            </a:r>
            <a:r>
              <a:rPr lang="en-US" sz="2400" spc="-176" dirty="0">
                <a:solidFill>
                  <a:srgbClr val="000000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 to  February  27th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D2A66828-B031-706F-C95D-14414A1CC549}"/>
              </a:ext>
            </a:extLst>
          </p:cNvPr>
          <p:cNvSpPr txBox="1"/>
          <p:nvPr/>
        </p:nvSpPr>
        <p:spPr>
          <a:xfrm>
            <a:off x="506882" y="2574345"/>
            <a:ext cx="403491" cy="333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1"/>
              </a:lnSpc>
            </a:pPr>
            <a:r>
              <a:rPr lang="en-US" sz="3159" spc="-180" dirty="0">
                <a:solidFill>
                  <a:srgbClr val="1F4562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A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13A253A4-7E3D-8058-1957-1F8EC6A46CF4}"/>
              </a:ext>
            </a:extLst>
          </p:cNvPr>
          <p:cNvSpPr txBox="1"/>
          <p:nvPr/>
        </p:nvSpPr>
        <p:spPr>
          <a:xfrm>
            <a:off x="1043879" y="2431926"/>
            <a:ext cx="107965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4"/>
              </a:lnSpc>
              <a:spcBef>
                <a:spcPct val="0"/>
              </a:spcBef>
            </a:pPr>
            <a:r>
              <a:rPr lang="en-US" sz="2591" u="sng" spc="-176" dirty="0" err="1">
                <a:solidFill>
                  <a:srgbClr val="1F4562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lternatives</a:t>
            </a:r>
            <a:endParaRPr lang="en-US" sz="2591" u="sng" spc="-176" dirty="0">
              <a:solidFill>
                <a:srgbClr val="1F4562"/>
              </a:solidFill>
              <a:latin typeface="Times New Roman Condensed"/>
              <a:ea typeface="Times New Roman Condensed"/>
              <a:cs typeface="Times New Roman Condensed"/>
              <a:sym typeface="Times New Roman Condensed"/>
            </a:endParaRP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1BCAA463-3B99-8193-B94E-48971E805AF6}"/>
              </a:ext>
            </a:extLst>
          </p:cNvPr>
          <p:cNvSpPr txBox="1"/>
          <p:nvPr/>
        </p:nvSpPr>
        <p:spPr>
          <a:xfrm>
            <a:off x="284346" y="10881843"/>
            <a:ext cx="2352035" cy="4475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endParaRPr dirty="0"/>
          </a:p>
          <a:p>
            <a:pPr>
              <a:lnSpc>
                <a:spcPts val="1300"/>
              </a:lnSpc>
            </a:pPr>
            <a:r>
              <a:rPr lang="en-US" sz="1498" b="1" spc="-53" dirty="0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Curbside Pickup for Lunch</a:t>
            </a:r>
          </a:p>
          <a:p>
            <a:pPr>
              <a:lnSpc>
                <a:spcPts val="1300"/>
              </a:lnSpc>
            </a:pPr>
            <a:r>
              <a:rPr lang="en-US" sz="1498" b="1" spc="-53" dirty="0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12:00 - 1:30 pm</a:t>
            </a:r>
          </a:p>
          <a:p>
            <a:pPr>
              <a:lnSpc>
                <a:spcPts val="1100"/>
              </a:lnSpc>
            </a:pPr>
            <a:endParaRPr lang="en-US" sz="1498" b="1" spc="-53" dirty="0">
              <a:solidFill>
                <a:srgbClr val="000000"/>
              </a:solidFill>
              <a:latin typeface="Times New Roman Condensed Bold"/>
              <a:ea typeface="Times New Roman Condensed Bold"/>
              <a:cs typeface="Times New Roman Condensed Bold"/>
              <a:sym typeface="Times New Roman Condensed Bold"/>
            </a:endParaRPr>
          </a:p>
          <a:p>
            <a:pPr>
              <a:lnSpc>
                <a:spcPts val="1300"/>
              </a:lnSpc>
            </a:pPr>
            <a:r>
              <a:rPr lang="en-US" sz="1498" b="1" spc="-53" dirty="0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Curbside Pickup for Dinner</a:t>
            </a:r>
          </a:p>
          <a:p>
            <a:pPr>
              <a:lnSpc>
                <a:spcPts val="1200"/>
              </a:lnSpc>
            </a:pPr>
            <a:r>
              <a:rPr lang="en-US" sz="1498" b="1" spc="-53" dirty="0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5:00 - 6:30 PM</a:t>
            </a:r>
          </a:p>
          <a:p>
            <a:pPr>
              <a:lnSpc>
                <a:spcPts val="1300"/>
              </a:lnSpc>
            </a:pPr>
            <a:endParaRPr lang="en-US" sz="1200" b="1" spc="-53" dirty="0">
              <a:solidFill>
                <a:srgbClr val="000000"/>
              </a:solidFill>
              <a:latin typeface="Times New Roman Condensed Bold"/>
              <a:ea typeface="Times New Roman Condensed Bold"/>
              <a:cs typeface="Times New Roman Condensed Bold"/>
              <a:sym typeface="Times New Roman Condensed Bold"/>
            </a:endParaRPr>
          </a:p>
          <a:p>
            <a:pPr>
              <a:lnSpc>
                <a:spcPts val="1300"/>
              </a:lnSpc>
            </a:pPr>
            <a:r>
              <a:rPr lang="en-US" sz="1200" b="1" spc="-53" dirty="0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All orders for Pickup  and Room Delivery must be called in by 10:00 am for Lunch and </a:t>
            </a:r>
          </a:p>
          <a:p>
            <a:pPr>
              <a:lnSpc>
                <a:spcPts val="1300"/>
              </a:lnSpc>
            </a:pPr>
            <a:r>
              <a:rPr lang="en-US" sz="1200" b="1" spc="-53" dirty="0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3:00 pm for Dinner.  If called in late, meals will be available later.</a:t>
            </a:r>
          </a:p>
          <a:p>
            <a:pPr>
              <a:lnSpc>
                <a:spcPts val="1300"/>
              </a:lnSpc>
            </a:pPr>
            <a:endParaRPr lang="en-US" sz="1200" b="1" spc="-53" dirty="0">
              <a:solidFill>
                <a:srgbClr val="000000"/>
              </a:solidFill>
              <a:latin typeface="Times New Roman Condensed Bold"/>
              <a:ea typeface="Times New Roman Condensed Bold"/>
              <a:cs typeface="Times New Roman Condensed Bold"/>
              <a:sym typeface="Times New Roman Condensed Bold"/>
            </a:endParaRPr>
          </a:p>
          <a:p>
            <a:pPr>
              <a:lnSpc>
                <a:spcPts val="1300"/>
              </a:lnSpc>
            </a:pPr>
            <a:r>
              <a:rPr lang="en-US" sz="1200" b="1" u="sng" spc="-53" dirty="0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WE’D LOVE TO HEAR FROM YOU!</a:t>
            </a:r>
          </a:p>
          <a:p>
            <a:pPr>
              <a:lnSpc>
                <a:spcPts val="1300"/>
              </a:lnSpc>
            </a:pPr>
            <a:endParaRPr lang="en-US" sz="1100" b="1" spc="-53" dirty="0">
              <a:solidFill>
                <a:srgbClr val="000000"/>
              </a:solidFill>
              <a:latin typeface="Times New Roman Condensed Bold"/>
              <a:ea typeface="Times New Roman Condensed Bold"/>
              <a:cs typeface="Times New Roman Condensed Bold"/>
              <a:sym typeface="Times New Roman Condensed Bold"/>
            </a:endParaRPr>
          </a:p>
          <a:p>
            <a:pPr>
              <a:lnSpc>
                <a:spcPts val="1300"/>
              </a:lnSpc>
            </a:pPr>
            <a:r>
              <a:rPr lang="en-US" sz="1100" b="1" spc="-53" dirty="0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LOOK FOR OUR DINING ROOM MEETING EVERY MONTH AND JOIN US TO DISCUSS THINGS RELATED TO OUR DINING PROGRAM. </a:t>
            </a:r>
          </a:p>
          <a:p>
            <a:pPr>
              <a:lnSpc>
                <a:spcPts val="1300"/>
              </a:lnSpc>
            </a:pPr>
            <a:endParaRPr lang="en-US" sz="1100" b="1" spc="-53" dirty="0">
              <a:solidFill>
                <a:srgbClr val="000000"/>
              </a:solidFill>
              <a:latin typeface="Times New Roman Condensed Bold"/>
              <a:ea typeface="Times New Roman Condensed Bold"/>
              <a:cs typeface="Times New Roman Condensed Bold"/>
              <a:sym typeface="Times New Roman Condensed Bold"/>
            </a:endParaRPr>
          </a:p>
          <a:p>
            <a:pPr>
              <a:lnSpc>
                <a:spcPts val="1300"/>
              </a:lnSpc>
            </a:pPr>
            <a:r>
              <a:rPr lang="en-US" sz="1100" b="1" spc="-53" dirty="0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WE HAVE A COMMENT BOX WHEN YOU ENTER THE DINING ROOM. PLEASE FILL OUT A CARD AND LET US KNOW HOW WE ARE DOING.</a:t>
            </a:r>
          </a:p>
          <a:p>
            <a:pPr>
              <a:lnSpc>
                <a:spcPts val="1300"/>
              </a:lnSpc>
            </a:pPr>
            <a:endParaRPr lang="en-US" sz="1100" b="1" spc="-53" dirty="0">
              <a:solidFill>
                <a:srgbClr val="000000"/>
              </a:solidFill>
              <a:latin typeface="Times New Roman Condensed Bold"/>
              <a:ea typeface="Times New Roman Condensed Bold"/>
              <a:cs typeface="Times New Roman Condensed Bold"/>
              <a:sym typeface="Times New Roman Condensed Bold"/>
            </a:endParaRPr>
          </a:p>
          <a:p>
            <a:pPr>
              <a:lnSpc>
                <a:spcPts val="1300"/>
              </a:lnSpc>
            </a:pPr>
            <a:r>
              <a:rPr lang="en-US" sz="1100" b="1" spc="-53" dirty="0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LOOK FOR A DINING ROOM SURVEY COMING IN FEBRUARY. PLEASE FILL ONE OUT.</a:t>
            </a:r>
          </a:p>
          <a:p>
            <a:pPr>
              <a:lnSpc>
                <a:spcPts val="1300"/>
              </a:lnSpc>
            </a:pPr>
            <a:endParaRPr lang="en-US" sz="1200" b="1" spc="-53" dirty="0">
              <a:solidFill>
                <a:srgbClr val="000000"/>
              </a:solidFill>
              <a:latin typeface="Times New Roman Condensed Bold"/>
              <a:ea typeface="Times New Roman Condensed Bold"/>
              <a:cs typeface="Times New Roman Condensed Bold"/>
              <a:sym typeface="Times New Roman Condensed Bold"/>
            </a:endParaRPr>
          </a:p>
          <a:p>
            <a:pPr>
              <a:lnSpc>
                <a:spcPts val="1300"/>
              </a:lnSpc>
            </a:pPr>
            <a:endParaRPr lang="en-US" sz="1498" b="1" spc="-53" dirty="0">
              <a:solidFill>
                <a:srgbClr val="000000"/>
              </a:solidFill>
              <a:latin typeface="Times New Roman Condensed Bold"/>
              <a:ea typeface="Times New Roman Condensed Bold"/>
              <a:cs typeface="Times New Roman Condensed Bold"/>
              <a:sym typeface="Times New Roman Condensed Bold"/>
            </a:endParaRP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025EE13C-CCD2-97B0-BC5F-0FDCD3CE1C08}"/>
              </a:ext>
            </a:extLst>
          </p:cNvPr>
          <p:cNvSpPr txBox="1"/>
          <p:nvPr/>
        </p:nvSpPr>
        <p:spPr>
          <a:xfrm>
            <a:off x="271939" y="2638664"/>
            <a:ext cx="3140610" cy="841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38"/>
              </a:lnSpc>
            </a:pPr>
            <a:endParaRPr dirty="0"/>
          </a:p>
          <a:p>
            <a:pPr>
              <a:lnSpc>
                <a:spcPts val="1338"/>
              </a:lnSpc>
            </a:pPr>
            <a:r>
              <a:rPr lang="en-US" sz="1100" b="1" u="sng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SOUP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* CHICKEN BROTH &amp; RICE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* CHICKEN LEMONGRASS DUMPLING </a:t>
            </a:r>
          </a:p>
          <a:p>
            <a:pPr>
              <a:lnSpc>
                <a:spcPts val="1338"/>
              </a:lnSpc>
            </a:pPr>
            <a:r>
              <a:rPr lang="en-US" sz="1100" b="1" spc="-46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    SOUP, SOY SAUCE, SESAME BROTH</a:t>
            </a: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4D601D0A-8FA8-C94E-1090-564E2CF64579}"/>
              </a:ext>
            </a:extLst>
          </p:cNvPr>
          <p:cNvSpPr txBox="1"/>
          <p:nvPr/>
        </p:nvSpPr>
        <p:spPr>
          <a:xfrm>
            <a:off x="3355010" y="2160215"/>
            <a:ext cx="292168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3"/>
              </a:lnSpc>
              <a:spcBef>
                <a:spcPct val="0"/>
              </a:spcBef>
            </a:pPr>
            <a:r>
              <a:rPr lang="en-US" sz="2599" spc="-176" dirty="0">
                <a:solidFill>
                  <a:srgbClr val="000000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21</a:t>
            </a: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297ADBC0-3091-0D58-FE7B-05CD438B869A}"/>
              </a:ext>
            </a:extLst>
          </p:cNvPr>
          <p:cNvSpPr txBox="1"/>
          <p:nvPr/>
        </p:nvSpPr>
        <p:spPr>
          <a:xfrm>
            <a:off x="2771589" y="4066601"/>
            <a:ext cx="403491" cy="278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15"/>
              </a:lnSpc>
            </a:pPr>
            <a:r>
              <a:rPr lang="en-US" sz="2592" spc="-147" dirty="0">
                <a:solidFill>
                  <a:srgbClr val="1F4562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S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014BE85C-E97A-55ED-501A-6B54148BE0E7}"/>
              </a:ext>
            </a:extLst>
          </p:cNvPr>
          <p:cNvSpPr txBox="1"/>
          <p:nvPr/>
        </p:nvSpPr>
        <p:spPr>
          <a:xfrm>
            <a:off x="3222132" y="3975618"/>
            <a:ext cx="1079652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8"/>
              </a:lnSpc>
              <a:spcBef>
                <a:spcPct val="0"/>
              </a:spcBef>
            </a:pPr>
            <a:r>
              <a:rPr lang="en-US" sz="2292" spc="-155" dirty="0" err="1">
                <a:solidFill>
                  <a:srgbClr val="1F4562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unday</a:t>
            </a:r>
            <a:endParaRPr lang="en-US" sz="2292" spc="-155" dirty="0">
              <a:solidFill>
                <a:srgbClr val="1F4562"/>
              </a:solidFill>
              <a:latin typeface="Times New Roman Condensed"/>
              <a:ea typeface="Times New Roman Condensed"/>
              <a:cs typeface="Times New Roman Condensed"/>
              <a:sym typeface="Times New Roman Condensed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6EF21593-D9C6-2036-CC1E-E0B157716227}"/>
              </a:ext>
            </a:extLst>
          </p:cNvPr>
          <p:cNvSpPr txBox="1"/>
          <p:nvPr/>
        </p:nvSpPr>
        <p:spPr>
          <a:xfrm>
            <a:off x="3950354" y="3201926"/>
            <a:ext cx="6073559" cy="724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68"/>
              </a:lnSpc>
            </a:pPr>
            <a:r>
              <a:rPr lang="en-US" sz="1330" b="1" u="sng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BRUNCH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Apple Cinnamon Oatmeal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SUNDAY DINER BREAKFAST –  Strawberry Topped Pancakes With Vermont Maple Syrup,  Scrambled Cage Free Eggs, Canadian Bacon, Grapes, Apple Turnover</a:t>
            </a: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28778031-49E9-65AC-4CFE-7A8681D4C510}"/>
              </a:ext>
            </a:extLst>
          </p:cNvPr>
          <p:cNvSpPr txBox="1"/>
          <p:nvPr/>
        </p:nvSpPr>
        <p:spPr>
          <a:xfrm>
            <a:off x="3933311" y="3909234"/>
            <a:ext cx="5161159" cy="1801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68"/>
              </a:lnSpc>
            </a:pPr>
            <a:r>
              <a:rPr lang="en-US" sz="1330" b="1" u="sng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DINNER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ROAST PRIME RIB OF BEEF AU JUS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BROILED FILET OF SALMON WITH LEMON GINGER BROTH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Baked Potato With Sour Cream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Sauteed Green Beans in Avocado Oil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Marinated Artichoke Hearts Over Field Greens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Boston Cream Pie     </a:t>
            </a:r>
          </a:p>
          <a:p>
            <a:pPr>
              <a:lnSpc>
                <a:spcPts val="1368"/>
              </a:lnSpc>
            </a:pPr>
            <a:endParaRPr lang="en-US" sz="1330" b="1" spc="-47" dirty="0">
              <a:solidFill>
                <a:srgbClr val="000000"/>
              </a:solidFill>
              <a:latin typeface="TT Chocolates Bold"/>
              <a:ea typeface="TT Chocolates Bold"/>
              <a:cs typeface="TT Chocolates Bold"/>
              <a:sym typeface="TT Chocolates Bold"/>
            </a:endParaRPr>
          </a:p>
          <a:p>
            <a:pPr>
              <a:lnSpc>
                <a:spcPts val="1368"/>
              </a:lnSpc>
            </a:pPr>
            <a:endParaRPr lang="en-US" sz="1330" b="1" spc="-47" dirty="0">
              <a:solidFill>
                <a:srgbClr val="000000"/>
              </a:solidFill>
              <a:latin typeface="TT Chocolates Bold"/>
              <a:ea typeface="TT Chocolates Bold"/>
              <a:cs typeface="TT Chocolates Bold"/>
              <a:sym typeface="TT Chocolates Bold"/>
            </a:endParaRPr>
          </a:p>
          <a:p>
            <a:pPr>
              <a:lnSpc>
                <a:spcPts val="1368"/>
              </a:lnSpc>
            </a:pPr>
            <a:endParaRPr lang="en-US" sz="1330" b="1" spc="-47" dirty="0">
              <a:solidFill>
                <a:srgbClr val="000000"/>
              </a:solidFill>
              <a:latin typeface="TT Chocolates Bold"/>
              <a:ea typeface="TT Chocolates Bold"/>
              <a:cs typeface="TT Chocolates Bold"/>
              <a:sym typeface="TT Chocolates Bold"/>
            </a:endParaRP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1D06030E-BF91-ECA4-0ABD-02EF5496B7B8}"/>
              </a:ext>
            </a:extLst>
          </p:cNvPr>
          <p:cNvSpPr txBox="1"/>
          <p:nvPr/>
        </p:nvSpPr>
        <p:spPr>
          <a:xfrm>
            <a:off x="3355010" y="4222857"/>
            <a:ext cx="292168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3"/>
              </a:lnSpc>
              <a:spcBef>
                <a:spcPct val="0"/>
              </a:spcBef>
            </a:pPr>
            <a:r>
              <a:rPr lang="en-US" sz="2599" spc="-176" dirty="0">
                <a:solidFill>
                  <a:srgbClr val="000000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22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0370F5DE-07BB-8537-5722-D1169B5418A9}"/>
              </a:ext>
            </a:extLst>
          </p:cNvPr>
          <p:cNvSpPr txBox="1"/>
          <p:nvPr/>
        </p:nvSpPr>
        <p:spPr>
          <a:xfrm>
            <a:off x="2780816" y="6053408"/>
            <a:ext cx="403491" cy="278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15"/>
              </a:lnSpc>
              <a:spcBef>
                <a:spcPct val="0"/>
              </a:spcBef>
            </a:pPr>
            <a:r>
              <a:rPr lang="en-US" sz="2592" spc="-147" dirty="0">
                <a:solidFill>
                  <a:srgbClr val="1F4562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M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AD17B796-7DEF-05D3-4A2A-ACD9CB83D7AD}"/>
              </a:ext>
            </a:extLst>
          </p:cNvPr>
          <p:cNvSpPr txBox="1"/>
          <p:nvPr/>
        </p:nvSpPr>
        <p:spPr>
          <a:xfrm>
            <a:off x="3228425" y="5955710"/>
            <a:ext cx="1079652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8"/>
              </a:lnSpc>
              <a:spcBef>
                <a:spcPct val="0"/>
              </a:spcBef>
            </a:pPr>
            <a:r>
              <a:rPr lang="en-US" sz="2292" spc="-155">
                <a:solidFill>
                  <a:srgbClr val="1F4562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onday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B6765452-B230-4AD5-4A85-E03A4E3112AB}"/>
              </a:ext>
            </a:extLst>
          </p:cNvPr>
          <p:cNvSpPr txBox="1"/>
          <p:nvPr/>
        </p:nvSpPr>
        <p:spPr>
          <a:xfrm>
            <a:off x="3907206" y="5221658"/>
            <a:ext cx="6170249" cy="724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68"/>
              </a:lnSpc>
            </a:pPr>
            <a:r>
              <a:rPr lang="en-US" sz="1330" b="1" u="sng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LUNCH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Yucca Vegetable Soup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CLASSIC COBB SALAD  – Diced Turkey, Bacon, Egg, Blue Cheese, Tomato Wedges, Cucumber Crisp Greens Tomato, Cucumber, Mixed Greens,  French Dressing Dinner Roll</a:t>
            </a:r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6EF29973-E869-4960-4532-239F72133601}"/>
              </a:ext>
            </a:extLst>
          </p:cNvPr>
          <p:cNvSpPr txBox="1"/>
          <p:nvPr/>
        </p:nvSpPr>
        <p:spPr>
          <a:xfrm>
            <a:off x="3925272" y="5915590"/>
            <a:ext cx="5338810" cy="1442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68"/>
              </a:lnSpc>
            </a:pPr>
            <a:r>
              <a:rPr lang="en-US" sz="1330" b="1" u="sng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DINNER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PESTO ROASTED QUARTERED CHICKEN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VEAL CUTLET MARSALA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Potato Cheese Pierogies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Buttered Lima Beans and Sweet Corn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Carrot Raisin Salad With Low Fat Yogurt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Fresh Fruit of The Day</a:t>
            </a:r>
          </a:p>
          <a:p>
            <a:pPr>
              <a:lnSpc>
                <a:spcPts val="1368"/>
              </a:lnSpc>
            </a:pPr>
            <a:endParaRPr lang="en-US" sz="1330" b="1" spc="-47" dirty="0">
              <a:solidFill>
                <a:srgbClr val="000000"/>
              </a:solidFill>
              <a:latin typeface="TT Chocolates Bold"/>
              <a:ea typeface="TT Chocolates Bold"/>
              <a:cs typeface="TT Chocolates Bold"/>
              <a:sym typeface="TT Chocolates Bold"/>
            </a:endParaRPr>
          </a:p>
        </p:txBody>
      </p:sp>
      <p:sp>
        <p:nvSpPr>
          <p:cNvPr id="42" name="TextBox 42">
            <a:extLst>
              <a:ext uri="{FF2B5EF4-FFF2-40B4-BE49-F238E27FC236}">
                <a16:creationId xmlns:a16="http://schemas.microsoft.com/office/drawing/2014/main" id="{B41F57CE-6A4E-FE32-4335-16D0616C0DE3}"/>
              </a:ext>
            </a:extLst>
          </p:cNvPr>
          <p:cNvSpPr txBox="1"/>
          <p:nvPr/>
        </p:nvSpPr>
        <p:spPr>
          <a:xfrm>
            <a:off x="3355010" y="6266449"/>
            <a:ext cx="292168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3"/>
              </a:lnSpc>
              <a:spcBef>
                <a:spcPct val="0"/>
              </a:spcBef>
            </a:pPr>
            <a:r>
              <a:rPr lang="en-US" sz="2599" spc="-176" dirty="0">
                <a:solidFill>
                  <a:srgbClr val="000000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23</a:t>
            </a:r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872AA414-DAA2-ED9B-66D4-1D8EF36E83B4}"/>
              </a:ext>
            </a:extLst>
          </p:cNvPr>
          <p:cNvSpPr txBox="1"/>
          <p:nvPr/>
        </p:nvSpPr>
        <p:spPr>
          <a:xfrm>
            <a:off x="2746113" y="8109956"/>
            <a:ext cx="403491" cy="255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5"/>
              </a:lnSpc>
            </a:pPr>
            <a:r>
              <a:rPr lang="en-US" sz="2392" spc="-136" dirty="0">
                <a:solidFill>
                  <a:srgbClr val="1F4562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T</a:t>
            </a:r>
          </a:p>
        </p:txBody>
      </p:sp>
      <p:sp>
        <p:nvSpPr>
          <p:cNvPr id="44" name="TextBox 44">
            <a:extLst>
              <a:ext uri="{FF2B5EF4-FFF2-40B4-BE49-F238E27FC236}">
                <a16:creationId xmlns:a16="http://schemas.microsoft.com/office/drawing/2014/main" id="{D93DC1EE-8DCA-84F7-062B-E21A9B282561}"/>
              </a:ext>
            </a:extLst>
          </p:cNvPr>
          <p:cNvSpPr txBox="1"/>
          <p:nvPr/>
        </p:nvSpPr>
        <p:spPr>
          <a:xfrm>
            <a:off x="3222132" y="8008034"/>
            <a:ext cx="1079652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8"/>
              </a:lnSpc>
              <a:spcBef>
                <a:spcPct val="0"/>
              </a:spcBef>
            </a:pPr>
            <a:r>
              <a:rPr lang="en-US" sz="2292" spc="-155" dirty="0" err="1">
                <a:solidFill>
                  <a:srgbClr val="1F4562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uesday</a:t>
            </a:r>
            <a:endParaRPr lang="en-US" sz="2292" spc="-155" dirty="0">
              <a:solidFill>
                <a:srgbClr val="1F4562"/>
              </a:solidFill>
              <a:latin typeface="Times New Roman Condensed"/>
              <a:ea typeface="Times New Roman Condensed"/>
              <a:cs typeface="Times New Roman Condensed"/>
              <a:sym typeface="Times New Roman Condensed"/>
            </a:endParaRPr>
          </a:p>
        </p:txBody>
      </p:sp>
      <p:sp>
        <p:nvSpPr>
          <p:cNvPr id="45" name="TextBox 45">
            <a:extLst>
              <a:ext uri="{FF2B5EF4-FFF2-40B4-BE49-F238E27FC236}">
                <a16:creationId xmlns:a16="http://schemas.microsoft.com/office/drawing/2014/main" id="{B2B53F66-33E5-845B-74DD-2B8C022C5D36}"/>
              </a:ext>
            </a:extLst>
          </p:cNvPr>
          <p:cNvSpPr txBox="1"/>
          <p:nvPr/>
        </p:nvSpPr>
        <p:spPr>
          <a:xfrm>
            <a:off x="3910224" y="7202905"/>
            <a:ext cx="6085192" cy="724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68"/>
              </a:lnSpc>
            </a:pPr>
            <a:r>
              <a:rPr lang="en-US" sz="1330" b="1" u="sng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LUNCH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Pasta Fagioli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CULINARY THEATER  - OMELETS TO ORDER – Your Choice of Western or Mushroom, Spinach and Feta Cheese  </a:t>
            </a:r>
            <a:endParaRPr lang="en-US" sz="1330" b="1" spc="-47" dirty="0">
              <a:solidFill>
                <a:srgbClr val="FF0000"/>
              </a:solidFill>
              <a:latin typeface="TT Chocolates Bold"/>
              <a:ea typeface="TT Chocolates Bold"/>
              <a:cs typeface="TT Chocolates Bold"/>
              <a:sym typeface="TT Chocolates Bold"/>
            </a:endParaRPr>
          </a:p>
        </p:txBody>
      </p:sp>
      <p:sp>
        <p:nvSpPr>
          <p:cNvPr id="46" name="TextBox 46">
            <a:extLst>
              <a:ext uri="{FF2B5EF4-FFF2-40B4-BE49-F238E27FC236}">
                <a16:creationId xmlns:a16="http://schemas.microsoft.com/office/drawing/2014/main" id="{F851A1D4-CF75-0A4B-B728-8B8B41B926DE}"/>
              </a:ext>
            </a:extLst>
          </p:cNvPr>
          <p:cNvSpPr txBox="1"/>
          <p:nvPr/>
        </p:nvSpPr>
        <p:spPr>
          <a:xfrm>
            <a:off x="3916983" y="7902967"/>
            <a:ext cx="5796010" cy="1442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68"/>
              </a:lnSpc>
            </a:pPr>
            <a:r>
              <a:rPr lang="en-US" sz="1330" b="1" u="sng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DINNER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FRENCH BREAST OF CHICKEN WITH ROSEMARY WINE REDUCTION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SALISBURY STEAK WITH MUSHROOM PAN GRAVY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Red Bliss Mashed Potatoes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Italian Mixed Vegetables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Health Slaw Salad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Iced Lemon Pound Cake</a:t>
            </a:r>
          </a:p>
          <a:p>
            <a:pPr>
              <a:lnSpc>
                <a:spcPts val="1368"/>
              </a:lnSpc>
            </a:pPr>
            <a:endParaRPr lang="en-US" sz="1330" b="1" spc="-47" dirty="0">
              <a:solidFill>
                <a:srgbClr val="000000"/>
              </a:solidFill>
              <a:latin typeface="TT Chocolates Bold"/>
              <a:ea typeface="TT Chocolates Bold"/>
              <a:cs typeface="TT Chocolates Bold"/>
              <a:sym typeface="TT Chocolates Bold"/>
            </a:endParaRPr>
          </a:p>
        </p:txBody>
      </p:sp>
      <p:sp>
        <p:nvSpPr>
          <p:cNvPr id="47" name="TextBox 47">
            <a:extLst>
              <a:ext uri="{FF2B5EF4-FFF2-40B4-BE49-F238E27FC236}">
                <a16:creationId xmlns:a16="http://schemas.microsoft.com/office/drawing/2014/main" id="{C288E6FD-23B9-E22F-CB16-915209B9EBFF}"/>
              </a:ext>
            </a:extLst>
          </p:cNvPr>
          <p:cNvSpPr txBox="1"/>
          <p:nvPr/>
        </p:nvSpPr>
        <p:spPr>
          <a:xfrm>
            <a:off x="3355010" y="8319566"/>
            <a:ext cx="292168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3"/>
              </a:lnSpc>
              <a:spcBef>
                <a:spcPct val="0"/>
              </a:spcBef>
            </a:pPr>
            <a:r>
              <a:rPr lang="en-US" sz="2599" spc="-176" dirty="0">
                <a:solidFill>
                  <a:srgbClr val="000000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24</a:t>
            </a:r>
          </a:p>
        </p:txBody>
      </p:sp>
      <p:sp>
        <p:nvSpPr>
          <p:cNvPr id="48" name="TextBox 48">
            <a:extLst>
              <a:ext uri="{FF2B5EF4-FFF2-40B4-BE49-F238E27FC236}">
                <a16:creationId xmlns:a16="http://schemas.microsoft.com/office/drawing/2014/main" id="{1DBA0136-7CE6-0EAA-4862-9DDB85817D5A}"/>
              </a:ext>
            </a:extLst>
          </p:cNvPr>
          <p:cNvSpPr txBox="1"/>
          <p:nvPr/>
        </p:nvSpPr>
        <p:spPr>
          <a:xfrm>
            <a:off x="2554578" y="10174218"/>
            <a:ext cx="403491" cy="255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5"/>
              </a:lnSpc>
            </a:pPr>
            <a:r>
              <a:rPr lang="en-US" sz="2392" spc="-136" dirty="0">
                <a:solidFill>
                  <a:srgbClr val="1F4562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W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E016B389-524B-A3FD-0AE3-2B6E712E881E}"/>
              </a:ext>
            </a:extLst>
          </p:cNvPr>
          <p:cNvSpPr txBox="1"/>
          <p:nvPr/>
        </p:nvSpPr>
        <p:spPr>
          <a:xfrm>
            <a:off x="3026679" y="10058770"/>
            <a:ext cx="1079652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8"/>
              </a:lnSpc>
              <a:spcBef>
                <a:spcPct val="0"/>
              </a:spcBef>
            </a:pPr>
            <a:r>
              <a:rPr lang="en-US" sz="2292" spc="-155">
                <a:solidFill>
                  <a:srgbClr val="1F4562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ednesday</a:t>
            </a:r>
          </a:p>
        </p:txBody>
      </p:sp>
      <p:sp>
        <p:nvSpPr>
          <p:cNvPr id="50" name="TextBox 50">
            <a:extLst>
              <a:ext uri="{FF2B5EF4-FFF2-40B4-BE49-F238E27FC236}">
                <a16:creationId xmlns:a16="http://schemas.microsoft.com/office/drawing/2014/main" id="{526AC6D0-1F49-0E27-1931-368D89FB4870}"/>
              </a:ext>
            </a:extLst>
          </p:cNvPr>
          <p:cNvSpPr txBox="1"/>
          <p:nvPr/>
        </p:nvSpPr>
        <p:spPr>
          <a:xfrm>
            <a:off x="3912882" y="9192180"/>
            <a:ext cx="6114026" cy="1981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68"/>
              </a:lnSpc>
            </a:pPr>
            <a:r>
              <a:rPr lang="en-US" sz="1330" b="1" u="sng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LUNCH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New England Shrimp and Roasted Corn Chowder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WEDNESDAY PASTA SPECIAL – Linguine With Choice of Red Clam, White Clam, or Marinara Sauce Served With Sauteed Spinach and Toasted Garlic Bread</a:t>
            </a:r>
          </a:p>
          <a:p>
            <a:pPr>
              <a:lnSpc>
                <a:spcPts val="1368"/>
              </a:lnSpc>
            </a:pPr>
            <a:r>
              <a:rPr lang="en-US" sz="1330" b="1" u="sng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DINNER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OVEN ROASTED LEG OF LAMB, MINTED AU JUS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BROILED TILAPIA FILET,  MANGO CITRUS GLAZE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Roasted Potato Wedges With Peppers, 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Sauteed Brussel Sprouts with Honey Butter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Imported Olive Salad on Boston Lettuce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Ice Cream Novelties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FAD99DD3-8513-8572-7A86-4438D32C83C0}"/>
              </a:ext>
            </a:extLst>
          </p:cNvPr>
          <p:cNvSpPr txBox="1"/>
          <p:nvPr/>
        </p:nvSpPr>
        <p:spPr>
          <a:xfrm>
            <a:off x="3907206" y="10408602"/>
            <a:ext cx="5796010" cy="1792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68"/>
              </a:lnSpc>
            </a:pPr>
            <a:endParaRPr lang="en-US" sz="1330" b="1" spc="-47" dirty="0">
              <a:solidFill>
                <a:srgbClr val="000000"/>
              </a:solidFill>
              <a:latin typeface="TT Chocolates Bold"/>
              <a:ea typeface="TT Chocolates Bold"/>
              <a:cs typeface="TT Chocolates Bold"/>
              <a:sym typeface="TT Chocolates Bold"/>
            </a:endParaRPr>
          </a:p>
          <a:p>
            <a:pPr>
              <a:lnSpc>
                <a:spcPts val="1368"/>
              </a:lnSpc>
            </a:pPr>
            <a:endParaRPr lang="en-US" sz="1330" b="1" spc="-47" dirty="0">
              <a:solidFill>
                <a:srgbClr val="FF0000"/>
              </a:solidFill>
              <a:latin typeface="TT Chocolates Bold"/>
              <a:ea typeface="TT Chocolates Bold"/>
              <a:cs typeface="TT Chocolates Bold"/>
              <a:sym typeface="TT Chocolates Bold"/>
            </a:endParaRPr>
          </a:p>
          <a:p>
            <a:pPr>
              <a:lnSpc>
                <a:spcPts val="1368"/>
              </a:lnSpc>
            </a:pPr>
            <a:endParaRPr lang="en-US" sz="1330" b="1" spc="-47" dirty="0">
              <a:solidFill>
                <a:srgbClr val="000000"/>
              </a:solidFill>
              <a:latin typeface="TT Chocolates Bold"/>
              <a:ea typeface="TT Chocolates Bold"/>
              <a:cs typeface="TT Chocolates Bold"/>
              <a:sym typeface="TT Chocolates Bold"/>
            </a:endParaRPr>
          </a:p>
          <a:p>
            <a:pPr>
              <a:lnSpc>
                <a:spcPts val="1368"/>
              </a:lnSpc>
            </a:pPr>
            <a:endParaRPr lang="en-US" sz="1330" b="1" spc="-47" dirty="0">
              <a:solidFill>
                <a:srgbClr val="000000"/>
              </a:solidFill>
              <a:latin typeface="TT Chocolates Bold"/>
              <a:ea typeface="TT Chocolates Bold"/>
              <a:cs typeface="TT Chocolates Bold"/>
              <a:sym typeface="TT Chocolates Bold"/>
            </a:endParaRPr>
          </a:p>
          <a:p>
            <a:pPr>
              <a:lnSpc>
                <a:spcPts val="1368"/>
              </a:lnSpc>
            </a:pPr>
            <a:endParaRPr lang="en-US" sz="1330" b="1" spc="-47" dirty="0">
              <a:solidFill>
                <a:srgbClr val="000000"/>
              </a:solidFill>
              <a:latin typeface="TT Chocolates Bold"/>
              <a:ea typeface="TT Chocolates Bold"/>
              <a:cs typeface="TT Chocolates Bold"/>
              <a:sym typeface="TT Chocolates Bold"/>
            </a:endParaRPr>
          </a:p>
          <a:p>
            <a:pPr>
              <a:lnSpc>
                <a:spcPts val="1368"/>
              </a:lnSpc>
            </a:pPr>
            <a:endParaRPr lang="en-US" sz="1330" b="1" spc="-47" dirty="0">
              <a:solidFill>
                <a:srgbClr val="000000"/>
              </a:solidFill>
              <a:latin typeface="TT Chocolates Bold"/>
              <a:ea typeface="TT Chocolates Bold"/>
              <a:cs typeface="TT Chocolates Bold"/>
              <a:sym typeface="TT Chocolates Bold"/>
            </a:endParaRPr>
          </a:p>
          <a:p>
            <a:pPr>
              <a:lnSpc>
                <a:spcPts val="1368"/>
              </a:lnSpc>
            </a:pPr>
            <a:endParaRPr lang="en-US" sz="1330" b="1" spc="-47" dirty="0">
              <a:solidFill>
                <a:srgbClr val="000000"/>
              </a:solidFill>
              <a:latin typeface="TT Chocolates Bold"/>
              <a:ea typeface="TT Chocolates Bold"/>
              <a:cs typeface="TT Chocolates Bold"/>
              <a:sym typeface="TT Chocolates Bold"/>
            </a:endParaRPr>
          </a:p>
          <a:p>
            <a:pPr>
              <a:lnSpc>
                <a:spcPts val="1368"/>
              </a:lnSpc>
            </a:pPr>
            <a:endParaRPr lang="en-US" sz="1330" b="1" spc="-47" dirty="0">
              <a:solidFill>
                <a:srgbClr val="000000"/>
              </a:solidFill>
              <a:latin typeface="TT Chocolates Bold"/>
              <a:ea typeface="TT Chocolates Bold"/>
              <a:cs typeface="TT Chocolates Bold"/>
              <a:sym typeface="TT Chocolates Bold"/>
            </a:endParaRPr>
          </a:p>
          <a:p>
            <a:pPr>
              <a:lnSpc>
                <a:spcPts val="1368"/>
              </a:lnSpc>
            </a:pPr>
            <a:endParaRPr lang="en-US" sz="1330" b="1" spc="-47" dirty="0">
              <a:solidFill>
                <a:srgbClr val="000000"/>
              </a:solidFill>
              <a:latin typeface="TT Chocolates Bold"/>
              <a:ea typeface="TT Chocolates Bold"/>
              <a:cs typeface="TT Chocolates Bold"/>
              <a:sym typeface="TT Chocolates Bold"/>
            </a:endParaRPr>
          </a:p>
          <a:p>
            <a:pPr>
              <a:lnSpc>
                <a:spcPts val="1368"/>
              </a:lnSpc>
            </a:pPr>
            <a:endParaRPr lang="en-US" sz="1100" b="1" spc="-47" dirty="0">
              <a:solidFill>
                <a:srgbClr val="000000"/>
              </a:solidFill>
              <a:latin typeface="TT Chocolates Bold"/>
              <a:ea typeface="TT Chocolates Bold"/>
              <a:cs typeface="TT Chocolates Bold"/>
              <a:sym typeface="TT Chocolates Bold"/>
            </a:endParaRPr>
          </a:p>
        </p:txBody>
      </p:sp>
      <p:sp>
        <p:nvSpPr>
          <p:cNvPr id="52" name="TextBox 52">
            <a:extLst>
              <a:ext uri="{FF2B5EF4-FFF2-40B4-BE49-F238E27FC236}">
                <a16:creationId xmlns:a16="http://schemas.microsoft.com/office/drawing/2014/main" id="{9FA4EDBD-36C7-7398-2758-597B1C603C79}"/>
              </a:ext>
            </a:extLst>
          </p:cNvPr>
          <p:cNvSpPr txBox="1"/>
          <p:nvPr/>
        </p:nvSpPr>
        <p:spPr>
          <a:xfrm>
            <a:off x="3355010" y="10372684"/>
            <a:ext cx="292168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3"/>
              </a:lnSpc>
              <a:spcBef>
                <a:spcPct val="0"/>
              </a:spcBef>
            </a:pPr>
            <a:r>
              <a:rPr lang="en-US" sz="2599" spc="-176" dirty="0">
                <a:solidFill>
                  <a:srgbClr val="000000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25</a:t>
            </a:r>
          </a:p>
        </p:txBody>
      </p:sp>
      <p:sp>
        <p:nvSpPr>
          <p:cNvPr id="53" name="TextBox 53">
            <a:extLst>
              <a:ext uri="{FF2B5EF4-FFF2-40B4-BE49-F238E27FC236}">
                <a16:creationId xmlns:a16="http://schemas.microsoft.com/office/drawing/2014/main" id="{C93DE814-D1B5-2585-1456-A9197E43B179}"/>
              </a:ext>
            </a:extLst>
          </p:cNvPr>
          <p:cNvSpPr txBox="1"/>
          <p:nvPr/>
        </p:nvSpPr>
        <p:spPr>
          <a:xfrm>
            <a:off x="2611282" y="12202890"/>
            <a:ext cx="403491" cy="255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5"/>
              </a:lnSpc>
            </a:pPr>
            <a:r>
              <a:rPr lang="en-US" sz="2392" spc="-136" dirty="0">
                <a:solidFill>
                  <a:srgbClr val="1F4562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T</a:t>
            </a:r>
          </a:p>
        </p:txBody>
      </p:sp>
      <p:sp>
        <p:nvSpPr>
          <p:cNvPr id="54" name="TextBox 54">
            <a:extLst>
              <a:ext uri="{FF2B5EF4-FFF2-40B4-BE49-F238E27FC236}">
                <a16:creationId xmlns:a16="http://schemas.microsoft.com/office/drawing/2014/main" id="{11561AFA-C61F-0C0C-C6A1-B35F0C7E01DD}"/>
              </a:ext>
            </a:extLst>
          </p:cNvPr>
          <p:cNvSpPr txBox="1"/>
          <p:nvPr/>
        </p:nvSpPr>
        <p:spPr>
          <a:xfrm>
            <a:off x="3104026" y="12102362"/>
            <a:ext cx="1079652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8"/>
              </a:lnSpc>
              <a:spcBef>
                <a:spcPct val="0"/>
              </a:spcBef>
            </a:pPr>
            <a:r>
              <a:rPr lang="en-US" sz="2292" spc="-155">
                <a:solidFill>
                  <a:srgbClr val="1F4562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hursday</a:t>
            </a:r>
          </a:p>
        </p:txBody>
      </p:sp>
      <p:sp>
        <p:nvSpPr>
          <p:cNvPr id="55" name="TextBox 55">
            <a:extLst>
              <a:ext uri="{FF2B5EF4-FFF2-40B4-BE49-F238E27FC236}">
                <a16:creationId xmlns:a16="http://schemas.microsoft.com/office/drawing/2014/main" id="{A463400F-C595-67E6-F200-15B6A442F418}"/>
              </a:ext>
            </a:extLst>
          </p:cNvPr>
          <p:cNvSpPr txBox="1"/>
          <p:nvPr/>
        </p:nvSpPr>
        <p:spPr>
          <a:xfrm>
            <a:off x="3925272" y="11233214"/>
            <a:ext cx="6177009" cy="723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68"/>
              </a:lnSpc>
            </a:pPr>
            <a:r>
              <a:rPr lang="en-US" sz="1330" b="1" u="sng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LUNCH</a:t>
            </a:r>
          </a:p>
          <a:p>
            <a:pPr>
              <a:lnSpc>
                <a:spcPts val="1368"/>
              </a:lnSpc>
            </a:pPr>
            <a:r>
              <a:rPr lang="en-US" sz="130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Egg Drop Soup</a:t>
            </a:r>
          </a:p>
          <a:p>
            <a:pPr>
              <a:lnSpc>
                <a:spcPts val="1368"/>
              </a:lnSpc>
            </a:pPr>
            <a:r>
              <a:rPr lang="en-US" sz="130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CHICKEN FRIED LO MEIN – Tender Chunks of Diced Chicken Egg, Bean Sprouts, Scallions, Peas and Carrots Stir Fried With Lo Mein Noodles Served With Vegetable Egg Roll</a:t>
            </a:r>
          </a:p>
        </p:txBody>
      </p:sp>
      <p:sp>
        <p:nvSpPr>
          <p:cNvPr id="56" name="TextBox 56">
            <a:extLst>
              <a:ext uri="{FF2B5EF4-FFF2-40B4-BE49-F238E27FC236}">
                <a16:creationId xmlns:a16="http://schemas.microsoft.com/office/drawing/2014/main" id="{8B53FF1C-7FCA-8588-B03F-6B750D7FFA2B}"/>
              </a:ext>
            </a:extLst>
          </p:cNvPr>
          <p:cNvSpPr txBox="1"/>
          <p:nvPr/>
        </p:nvSpPr>
        <p:spPr>
          <a:xfrm>
            <a:off x="3939093" y="11989627"/>
            <a:ext cx="5969920" cy="1433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68"/>
              </a:lnSpc>
            </a:pPr>
            <a:r>
              <a:rPr lang="en-US" sz="1330" b="1" u="sng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DINNER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KNOCKWURST WITH SAUERKRAUT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NONA’S PORK, BEEF, AND VEAL LASAGNA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Herbed Jasmine Rice 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Sauteed Swiss Chard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Field Greens With Pumpkin Seeds and Raisins.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Chocolate Cake With Icing</a:t>
            </a:r>
          </a:p>
          <a:p>
            <a:pPr>
              <a:lnSpc>
                <a:spcPts val="1368"/>
              </a:lnSpc>
            </a:pPr>
            <a:endParaRPr lang="en-US" sz="1100" b="1" spc="-47" dirty="0">
              <a:solidFill>
                <a:srgbClr val="000000"/>
              </a:solidFill>
              <a:latin typeface="TT Chocolates Bold"/>
              <a:ea typeface="TT Chocolates Bold"/>
              <a:cs typeface="TT Chocolates Bold"/>
              <a:sym typeface="TT Chocolates Bold"/>
            </a:endParaRPr>
          </a:p>
        </p:txBody>
      </p:sp>
      <p:sp>
        <p:nvSpPr>
          <p:cNvPr id="57" name="TextBox 57">
            <a:extLst>
              <a:ext uri="{FF2B5EF4-FFF2-40B4-BE49-F238E27FC236}">
                <a16:creationId xmlns:a16="http://schemas.microsoft.com/office/drawing/2014/main" id="{C6CA49C9-F3E1-D430-658A-B5E24EB3AF3E}"/>
              </a:ext>
            </a:extLst>
          </p:cNvPr>
          <p:cNvSpPr txBox="1"/>
          <p:nvPr/>
        </p:nvSpPr>
        <p:spPr>
          <a:xfrm>
            <a:off x="3355010" y="12416276"/>
            <a:ext cx="292168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3"/>
              </a:lnSpc>
              <a:spcBef>
                <a:spcPct val="0"/>
              </a:spcBef>
            </a:pPr>
            <a:r>
              <a:rPr lang="en-US" sz="2599" spc="-176" dirty="0">
                <a:solidFill>
                  <a:srgbClr val="000000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26</a:t>
            </a:r>
          </a:p>
        </p:txBody>
      </p:sp>
      <p:sp>
        <p:nvSpPr>
          <p:cNvPr id="58" name="TextBox 58">
            <a:extLst>
              <a:ext uri="{FF2B5EF4-FFF2-40B4-BE49-F238E27FC236}">
                <a16:creationId xmlns:a16="http://schemas.microsoft.com/office/drawing/2014/main" id="{0B117D7B-35E3-47B3-5316-681CAA7A5F7B}"/>
              </a:ext>
            </a:extLst>
          </p:cNvPr>
          <p:cNvSpPr txBox="1"/>
          <p:nvPr/>
        </p:nvSpPr>
        <p:spPr>
          <a:xfrm>
            <a:off x="2861526" y="14262709"/>
            <a:ext cx="403491" cy="255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5"/>
              </a:lnSpc>
            </a:pPr>
            <a:r>
              <a:rPr lang="en-US" sz="2392" spc="-136" dirty="0">
                <a:solidFill>
                  <a:srgbClr val="1F4562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F</a:t>
            </a:r>
          </a:p>
        </p:txBody>
      </p:sp>
      <p:sp>
        <p:nvSpPr>
          <p:cNvPr id="59" name="TextBox 59">
            <a:extLst>
              <a:ext uri="{FF2B5EF4-FFF2-40B4-BE49-F238E27FC236}">
                <a16:creationId xmlns:a16="http://schemas.microsoft.com/office/drawing/2014/main" id="{CB1BED67-CBEA-6F8D-6E72-99106514C7D7}"/>
              </a:ext>
            </a:extLst>
          </p:cNvPr>
          <p:cNvSpPr txBox="1"/>
          <p:nvPr/>
        </p:nvSpPr>
        <p:spPr>
          <a:xfrm>
            <a:off x="3309098" y="14155112"/>
            <a:ext cx="1079652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8"/>
              </a:lnSpc>
              <a:spcBef>
                <a:spcPct val="0"/>
              </a:spcBef>
            </a:pPr>
            <a:r>
              <a:rPr lang="en-US" sz="2292" spc="-155" dirty="0" err="1">
                <a:solidFill>
                  <a:srgbClr val="1F4562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riday</a:t>
            </a:r>
            <a:endParaRPr lang="en-US" sz="2292" spc="-155" dirty="0">
              <a:solidFill>
                <a:srgbClr val="1F4562"/>
              </a:solidFill>
              <a:latin typeface="Times New Roman Condensed"/>
              <a:ea typeface="Times New Roman Condensed"/>
              <a:cs typeface="Times New Roman Condensed"/>
              <a:sym typeface="Times New Roman Condensed"/>
            </a:endParaRPr>
          </a:p>
        </p:txBody>
      </p:sp>
      <p:sp>
        <p:nvSpPr>
          <p:cNvPr id="60" name="TextBox 60">
            <a:extLst>
              <a:ext uri="{FF2B5EF4-FFF2-40B4-BE49-F238E27FC236}">
                <a16:creationId xmlns:a16="http://schemas.microsoft.com/office/drawing/2014/main" id="{A685BDB6-AFC1-35C5-2AD7-2BB9355CB050}"/>
              </a:ext>
            </a:extLst>
          </p:cNvPr>
          <p:cNvSpPr txBox="1"/>
          <p:nvPr/>
        </p:nvSpPr>
        <p:spPr>
          <a:xfrm>
            <a:off x="3933311" y="13310128"/>
            <a:ext cx="5957873" cy="724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68"/>
              </a:lnSpc>
            </a:pPr>
            <a:r>
              <a:rPr lang="en-US" sz="1330" b="1" u="sng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LUNCH – </a:t>
            </a:r>
            <a:endParaRPr lang="en-US" sz="1330" b="1" u="sng" spc="-47" dirty="0">
              <a:latin typeface="TT Chocolates Bold"/>
              <a:ea typeface="TT Chocolates Bold"/>
              <a:cs typeface="TT Chocolates Bold"/>
              <a:sym typeface="TT Chocolates Bold"/>
            </a:endParaRP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Shrimp Won Ton Soup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DOWNTOWN FLUSHING SUPER SOUP BOWL – Steamed  , Rice Noodles, Bok Choy, Bean Sprouts, Shredded Carrot, Edamame, Soy Sesame Broth, Crispy Noodles,  </a:t>
            </a: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ED5698A6-68F5-5287-5C9F-2D5D43EB3F3F}"/>
              </a:ext>
            </a:extLst>
          </p:cNvPr>
          <p:cNvSpPr txBox="1"/>
          <p:nvPr/>
        </p:nvSpPr>
        <p:spPr>
          <a:xfrm>
            <a:off x="3933311" y="14132651"/>
            <a:ext cx="5901142" cy="1263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68"/>
              </a:lnSpc>
            </a:pPr>
            <a:r>
              <a:rPr lang="en-US" sz="1330" b="1" u="sng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DINNER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LOBSTER RAVIOLI MARINARA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OVEN ROASTED SALMON FILET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Brown Rice With Peas and Onions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Steamed Cauliflower With Chives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Orzo Salad With Peas and Sweet Red Pepper</a:t>
            </a:r>
          </a:p>
          <a:p>
            <a:pPr>
              <a:lnSpc>
                <a:spcPts val="1368"/>
              </a:lnSpc>
            </a:pPr>
            <a:r>
              <a:rPr lang="en-US" sz="1330" b="1" spc="-47" dirty="0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Carrot Cake (Contains Nuts)</a:t>
            </a:r>
          </a:p>
        </p:txBody>
      </p:sp>
      <p:sp>
        <p:nvSpPr>
          <p:cNvPr id="62" name="TextBox 62">
            <a:extLst>
              <a:ext uri="{FF2B5EF4-FFF2-40B4-BE49-F238E27FC236}">
                <a16:creationId xmlns:a16="http://schemas.microsoft.com/office/drawing/2014/main" id="{269668BF-03B2-BC69-BF5B-BE3B95ECC1B1}"/>
              </a:ext>
            </a:extLst>
          </p:cNvPr>
          <p:cNvSpPr txBox="1"/>
          <p:nvPr/>
        </p:nvSpPr>
        <p:spPr>
          <a:xfrm>
            <a:off x="3355010" y="14459868"/>
            <a:ext cx="292168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3"/>
              </a:lnSpc>
              <a:spcBef>
                <a:spcPct val="0"/>
              </a:spcBef>
            </a:pPr>
            <a:r>
              <a:rPr lang="en-US" sz="2599" spc="-176" dirty="0"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27</a:t>
            </a:r>
          </a:p>
          <a:p>
            <a:pPr>
              <a:lnSpc>
                <a:spcPts val="3093"/>
              </a:lnSpc>
              <a:spcBef>
                <a:spcPct val="0"/>
              </a:spcBef>
            </a:pPr>
            <a:endParaRPr lang="en-US" sz="2599" spc="-176" dirty="0">
              <a:latin typeface="Times New Roman Condensed"/>
              <a:ea typeface="Times New Roman Condensed"/>
              <a:cs typeface="Times New Roman Condensed"/>
              <a:sym typeface="Times New Roman Condensed"/>
            </a:endParaRPr>
          </a:p>
        </p:txBody>
      </p:sp>
      <p:sp>
        <p:nvSpPr>
          <p:cNvPr id="63" name="TextBox 63">
            <a:extLst>
              <a:ext uri="{FF2B5EF4-FFF2-40B4-BE49-F238E27FC236}">
                <a16:creationId xmlns:a16="http://schemas.microsoft.com/office/drawing/2014/main" id="{E529B90D-83EE-9C1B-FF10-9D1FCE87A904}"/>
              </a:ext>
            </a:extLst>
          </p:cNvPr>
          <p:cNvSpPr txBox="1"/>
          <p:nvPr/>
        </p:nvSpPr>
        <p:spPr>
          <a:xfrm>
            <a:off x="234618" y="15282497"/>
            <a:ext cx="3203184" cy="158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i="1" spc="-61" dirty="0">
                <a:solidFill>
                  <a:srgbClr val="000000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Please ask a chef or manager if you have any concerns about allergies.</a:t>
            </a:r>
          </a:p>
        </p:txBody>
      </p:sp>
      <p:sp>
        <p:nvSpPr>
          <p:cNvPr id="64" name="AutoShape 64">
            <a:extLst>
              <a:ext uri="{FF2B5EF4-FFF2-40B4-BE49-F238E27FC236}">
                <a16:creationId xmlns:a16="http://schemas.microsoft.com/office/drawing/2014/main" id="{0C097542-5D0C-3345-86C9-E791F7197989}"/>
              </a:ext>
            </a:extLst>
          </p:cNvPr>
          <p:cNvSpPr/>
          <p:nvPr/>
        </p:nvSpPr>
        <p:spPr>
          <a:xfrm>
            <a:off x="3881390" y="9158978"/>
            <a:ext cx="6177010" cy="0"/>
          </a:xfrm>
          <a:prstGeom prst="line">
            <a:avLst/>
          </a:prstGeom>
          <a:ln w="28575" cap="flat">
            <a:solidFill>
              <a:srgbClr val="1F4562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5" name="AutoShape 65">
            <a:extLst>
              <a:ext uri="{FF2B5EF4-FFF2-40B4-BE49-F238E27FC236}">
                <a16:creationId xmlns:a16="http://schemas.microsoft.com/office/drawing/2014/main" id="{8620E110-5F39-2448-8DCC-934EBF0BFEF2}"/>
              </a:ext>
            </a:extLst>
          </p:cNvPr>
          <p:cNvSpPr/>
          <p:nvPr/>
        </p:nvSpPr>
        <p:spPr>
          <a:xfrm>
            <a:off x="3916983" y="11191956"/>
            <a:ext cx="6177010" cy="0"/>
          </a:xfrm>
          <a:prstGeom prst="line">
            <a:avLst/>
          </a:prstGeom>
          <a:ln w="28575" cap="flat">
            <a:solidFill>
              <a:srgbClr val="1F4562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" name="AutoShape 66">
            <a:extLst>
              <a:ext uri="{FF2B5EF4-FFF2-40B4-BE49-F238E27FC236}">
                <a16:creationId xmlns:a16="http://schemas.microsoft.com/office/drawing/2014/main" id="{28353912-5D30-98BC-EB73-C88DD7884330}"/>
              </a:ext>
            </a:extLst>
          </p:cNvPr>
          <p:cNvSpPr/>
          <p:nvPr/>
        </p:nvSpPr>
        <p:spPr>
          <a:xfrm flipV="1">
            <a:off x="3862301" y="13225290"/>
            <a:ext cx="6150257" cy="5661"/>
          </a:xfrm>
          <a:prstGeom prst="line">
            <a:avLst/>
          </a:prstGeom>
          <a:ln w="28575" cap="flat">
            <a:solidFill>
              <a:srgbClr val="1F4562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7" name="AutoShape 67">
            <a:extLst>
              <a:ext uri="{FF2B5EF4-FFF2-40B4-BE49-F238E27FC236}">
                <a16:creationId xmlns:a16="http://schemas.microsoft.com/office/drawing/2014/main" id="{8382984D-B478-B195-02D8-3DF0F066DC49}"/>
              </a:ext>
            </a:extLst>
          </p:cNvPr>
          <p:cNvSpPr/>
          <p:nvPr/>
        </p:nvSpPr>
        <p:spPr>
          <a:xfrm>
            <a:off x="3848924" y="1166422"/>
            <a:ext cx="0" cy="14378379"/>
          </a:xfrm>
          <a:prstGeom prst="line">
            <a:avLst/>
          </a:prstGeom>
          <a:ln w="19050" cap="flat">
            <a:solidFill>
              <a:srgbClr val="1F45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67AD2BD-3722-7949-7DA5-C820B3295123}"/>
              </a:ext>
            </a:extLst>
          </p:cNvPr>
          <p:cNvSpPr txBox="1"/>
          <p:nvPr/>
        </p:nvSpPr>
        <p:spPr>
          <a:xfrm>
            <a:off x="-3881795" y="12886851"/>
            <a:ext cx="71795" cy="21954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423"/>
              </a:lnSpc>
            </a:pPr>
            <a:endParaRPr lang="en-US" sz="1100" b="1" spc="-53" dirty="0">
              <a:latin typeface="Times New Roman Condensed Bold"/>
              <a:ea typeface="Times New Roman Condensed Bold"/>
              <a:cs typeface="Times New Roman Condensed Bold"/>
              <a:sym typeface="Times New Roman Condensed Bold"/>
            </a:endParaRPr>
          </a:p>
        </p:txBody>
      </p:sp>
      <p:sp>
        <p:nvSpPr>
          <p:cNvPr id="72" name="Freeform 9">
            <a:extLst>
              <a:ext uri="{FF2B5EF4-FFF2-40B4-BE49-F238E27FC236}">
                <a16:creationId xmlns:a16="http://schemas.microsoft.com/office/drawing/2014/main" id="{88E6B550-0B2F-C54B-ED73-0858B76EC992}"/>
              </a:ext>
            </a:extLst>
          </p:cNvPr>
          <p:cNvSpPr/>
          <p:nvPr/>
        </p:nvSpPr>
        <p:spPr>
          <a:xfrm>
            <a:off x="-4267200" y="8801701"/>
            <a:ext cx="1647911" cy="714553"/>
          </a:xfrm>
          <a:custGeom>
            <a:avLst/>
            <a:gdLst/>
            <a:ahLst/>
            <a:cxnLst/>
            <a:rect l="l" t="t" r="r" b="b"/>
            <a:pathLst>
              <a:path w="3873274" h="1546307">
                <a:moveTo>
                  <a:pt x="0" y="0"/>
                </a:moveTo>
                <a:lnTo>
                  <a:pt x="3873275" y="0"/>
                </a:lnTo>
                <a:lnTo>
                  <a:pt x="3873275" y="1546307"/>
                </a:lnTo>
                <a:lnTo>
                  <a:pt x="0" y="15463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8" name="Freeform 12">
            <a:extLst>
              <a:ext uri="{FF2B5EF4-FFF2-40B4-BE49-F238E27FC236}">
                <a16:creationId xmlns:a16="http://schemas.microsoft.com/office/drawing/2014/main" id="{FB71575F-06E0-89A6-8D2C-EF1BA9151DEF}"/>
              </a:ext>
            </a:extLst>
          </p:cNvPr>
          <p:cNvSpPr/>
          <p:nvPr/>
        </p:nvSpPr>
        <p:spPr>
          <a:xfrm>
            <a:off x="5557539" y="1125421"/>
            <a:ext cx="315812" cy="248180"/>
          </a:xfrm>
          <a:custGeom>
            <a:avLst/>
            <a:gdLst/>
            <a:ahLst/>
            <a:cxnLst/>
            <a:rect l="l" t="t" r="r" b="b"/>
            <a:pathLst>
              <a:path w="983061" h="570585">
                <a:moveTo>
                  <a:pt x="0" y="0"/>
                </a:moveTo>
                <a:lnTo>
                  <a:pt x="983061" y="0"/>
                </a:lnTo>
                <a:lnTo>
                  <a:pt x="983061" y="570586"/>
                </a:lnTo>
                <a:lnTo>
                  <a:pt x="0" y="570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50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201557</TotalTime>
  <Words>808</Words>
  <Application>Microsoft Office PowerPoint</Application>
  <PresentationFormat>Custom</PresentationFormat>
  <Paragraphs>179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Times New Roman Condensed Bold</vt:lpstr>
      <vt:lpstr>Calibri</vt:lpstr>
      <vt:lpstr>Times New Roman Condensed</vt:lpstr>
      <vt:lpstr>TT Chocolates Bold</vt:lpstr>
      <vt:lpstr>Sloop Script Pro</vt:lpstr>
      <vt:lpstr>Aptos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FH Dining Menu</dc:title>
  <dc:creator>Alyssa Yan</dc:creator>
  <cp:lastModifiedBy>Matt Ferris</cp:lastModifiedBy>
  <cp:revision>118</cp:revision>
  <cp:lastPrinted>2026-02-17T19:12:55Z</cp:lastPrinted>
  <dcterms:created xsi:type="dcterms:W3CDTF">2006-08-16T00:00:00Z</dcterms:created>
  <dcterms:modified xsi:type="dcterms:W3CDTF">2026-02-18T12:57:36Z</dcterms:modified>
  <dc:identifier>DAGnbgEprP8</dc:identifier>
</cp:coreProperties>
</file>